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5"/>
  </p:notesMasterIdLst>
  <p:sldIdLst>
    <p:sldId id="455" r:id="rId2"/>
    <p:sldId id="458" r:id="rId3"/>
    <p:sldId id="460" r:id="rId4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8" autoAdjust="0"/>
    <p:restoredTop sz="94660"/>
  </p:normalViewPr>
  <p:slideViewPr>
    <p:cSldViewPr snapToGrid="0">
      <p:cViewPr varScale="1">
        <p:scale>
          <a:sx n="63" d="100"/>
          <a:sy n="63" d="100"/>
        </p:scale>
        <p:origin x="648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6CE824-07BC-4A93-9522-C8AC713B4E1B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A51007-2E05-4913-B76D-912C219F59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185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4E032-99F3-F2A7-8CE8-BAA731C41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909AC5D-8017-72E7-9459-EF0DEADA8F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7000" y="1016000"/>
            <a:ext cx="7015163" cy="3946525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B489BB7-8EB0-76AA-38D6-4F002E7D2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1082" y="5192712"/>
            <a:ext cx="6405158" cy="4248581"/>
          </a:xfrm>
        </p:spPr>
        <p:txBody>
          <a:bodyPr/>
          <a:lstStyle/>
          <a:p>
            <a:pPr marL="285241" indent="-285241" algn="just" defTabSz="904830">
              <a:buFont typeface="ＭＳ Ｐゴシック" panose="020B0600070205080204" pitchFamily="50" charset="-128"/>
              <a:buChar char="◯"/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このような運営方針のもと、「県民が主役の富山県づくり」を進めています。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85241" indent="-285241" algn="just" defTabSz="904830">
              <a:buFont typeface="ＭＳ Ｐゴシック" panose="020B0600070205080204" pitchFamily="50" charset="-128"/>
              <a:buChar char="◯"/>
              <a:defRPr/>
            </a:pP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85241" indent="-285241" algn="just" defTabSz="904830">
              <a:buFont typeface="ＭＳ Ｐゴシック" panose="020B0600070205080204" pitchFamily="50" charset="-128"/>
              <a:buChar char="◯"/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目指す富山県の姿として、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just" defTabSz="904830"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「若者からお年寄りまで、希望に満ちた笑顔があふれる富山県」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just" defTabSz="904830"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「ワクワクすることがたくさんある富山県」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just" defTabSz="904830"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「チャンスがあり夢を叶えられる富山県」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85292" indent="-285292" algn="just" defTabSz="904830">
              <a:buFont typeface="ＭＳ Ｐゴシック" panose="020B0600070205080204" pitchFamily="50" charset="-128"/>
              <a:buChar char="‫"/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を掲げています。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just" defTabSz="904830">
              <a:defRPr/>
            </a:pP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85241" indent="-285241" algn="just" defTabSz="904830">
              <a:buFont typeface="ＭＳ Ｐゴシック" panose="020B0600070205080204" pitchFamily="50" charset="-128"/>
              <a:buChar char="◯"/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富山県であれば、安心して働ける、生活ができる、子育てもできる、挑戦したいことに挑戦することができる。そんなワクワクするような気持ちを持てる富山県の実現に向けて、一丸となって取り組んでいるところです。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ja-JP" altLang="en-US" sz="14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378F3DB-71FA-1DCC-6733-05826C65F9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5C4BF-0886-41E1-B803-BFB5C0EFBD00}" type="slidenum">
              <a:rPr lang="en-US" altLang="ja-JP" smtClean="0"/>
              <a:pPr/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98840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64D1E4-9F6D-2656-2863-A362014DD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26B1D5F-C1C1-5CE3-A0EF-A36EFE2E56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7000" y="1016000"/>
            <a:ext cx="7015163" cy="3946525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2668884-2F95-E19C-102C-498A08D0B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1082" y="5192712"/>
            <a:ext cx="6405158" cy="4248581"/>
          </a:xfrm>
        </p:spPr>
        <p:txBody>
          <a:bodyPr/>
          <a:lstStyle/>
          <a:p>
            <a:pPr marL="285241" indent="-285241" algn="just" defTabSz="904830">
              <a:buFont typeface="ＭＳ Ｐゴシック" panose="020B0600070205080204" pitchFamily="50" charset="-128"/>
              <a:buChar char="◯"/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このような運営方針のもと、「県民が主役の富山県づくり」を進めています。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85241" indent="-285241" algn="just" defTabSz="904830">
              <a:buFont typeface="ＭＳ Ｐゴシック" panose="020B0600070205080204" pitchFamily="50" charset="-128"/>
              <a:buChar char="◯"/>
              <a:defRPr/>
            </a:pP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85241" indent="-285241" algn="just" defTabSz="904830">
              <a:buFont typeface="ＭＳ Ｐゴシック" panose="020B0600070205080204" pitchFamily="50" charset="-128"/>
              <a:buChar char="◯"/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目指す富山県の姿として、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just" defTabSz="904830"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「若者からお年寄りまで、希望に満ちた笑顔があふれる富山県」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just" defTabSz="904830"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「ワクワクすることがたくさんある富山県」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just" defTabSz="904830"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「チャンスがあり夢を叶えられる富山県」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85292" indent="-285292" algn="just" defTabSz="904830">
              <a:buFont typeface="ＭＳ Ｐゴシック" panose="020B0600070205080204" pitchFamily="50" charset="-128"/>
              <a:buChar char="‫"/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を掲げています。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just" defTabSz="904830">
              <a:defRPr/>
            </a:pP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85241" indent="-285241" algn="just" defTabSz="904830">
              <a:buFont typeface="ＭＳ Ｐゴシック" panose="020B0600070205080204" pitchFamily="50" charset="-128"/>
              <a:buChar char="◯"/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富山県であれば、安心して働ける、生活ができる、子育てもできる、挑戦したいことに挑戦することができる。そんなワクワクするような気持ちを持てる富山県の実現に向けて、一丸となって取り組んでいるところです。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ja-JP" altLang="en-US" sz="14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0021DB-9825-5988-6084-A83A7EBFC5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5C4BF-0886-41E1-B803-BFB5C0EFBD00}" type="slidenum">
              <a:rPr lang="en-US" altLang="ja-JP" smtClean="0"/>
              <a:pPr/>
              <a:t>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44736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07C09-B89F-C3CA-16B1-D9C7C798F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ADA55E4-B106-AED7-D486-692CE94878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-127000" y="1016000"/>
            <a:ext cx="7015163" cy="3946525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6988BEC-41EA-497C-8146-7A06AAA632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1082" y="5192712"/>
            <a:ext cx="6405158" cy="4248581"/>
          </a:xfrm>
        </p:spPr>
        <p:txBody>
          <a:bodyPr/>
          <a:lstStyle/>
          <a:p>
            <a:pPr marL="285241" indent="-285241" algn="just" defTabSz="904830">
              <a:buFont typeface="ＭＳ Ｐゴシック" panose="020B0600070205080204" pitchFamily="50" charset="-128"/>
              <a:buChar char="◯"/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このような運営方針のもと、「県民が主役の富山県づくり」を進めています。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85241" indent="-285241" algn="just" defTabSz="904830">
              <a:buFont typeface="ＭＳ Ｐゴシック" panose="020B0600070205080204" pitchFamily="50" charset="-128"/>
              <a:buChar char="◯"/>
              <a:defRPr/>
            </a:pP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85241" indent="-285241" algn="just" defTabSz="904830">
              <a:buFont typeface="ＭＳ Ｐゴシック" panose="020B0600070205080204" pitchFamily="50" charset="-128"/>
              <a:buChar char="◯"/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目指す富山県の姿として、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just" defTabSz="904830"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「若者からお年寄りまで、希望に満ちた笑顔があふれる富山県」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just" defTabSz="904830"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「ワクワクすることがたくさんある富山県」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just" defTabSz="904830"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「チャンスがあり夢を叶えられる富山県」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85292" indent="-285292" algn="just" defTabSz="904830">
              <a:buFont typeface="ＭＳ Ｐゴシック" panose="020B0600070205080204" pitchFamily="50" charset="-128"/>
              <a:buChar char="‫"/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を掲げています。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just" defTabSz="904830">
              <a:defRPr/>
            </a:pP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85241" indent="-285241" algn="just" defTabSz="904830">
              <a:buFont typeface="ＭＳ Ｐゴシック" panose="020B0600070205080204" pitchFamily="50" charset="-128"/>
              <a:buChar char="◯"/>
              <a:defRPr/>
            </a:pP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富山県であれば、安心して働ける、生活ができる、子育てもできる、挑戦したいことに挑戦することができる。そんなワクワクするような気持ちを持てる富山県の実現に向けて、一丸となって取り組んでいるところです。</a:t>
            </a:r>
            <a:endParaRPr lang="en-US" altLang="ja-JP" sz="1400" dirty="0">
              <a:solidFill>
                <a:srgbClr val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ja-JP" altLang="en-US" sz="14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DBF740A-4E5A-57A3-E2FB-5D3190CD66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5C4BF-0886-41E1-B803-BFB5C0EFBD00}" type="slidenum">
              <a:rPr lang="en-US" altLang="ja-JP" smtClean="0"/>
              <a:pPr/>
              <a:t>3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9466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43C987-8EE2-FA41-B4B1-CBF942542F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B67C84-F5BD-96CA-980E-7FB050CEAF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CA1E8E-E7D6-F123-368C-7E4F66171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E9C2-4DFB-4DD5-A952-003293D0159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86A397-7FE2-941A-7AED-85FD0E9B5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608CA2-168B-E850-0B94-A2C2687B0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56E8-A9EB-4D94-8103-98A097391F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9532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C07DDA-848B-5EAD-8936-3770509D5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5B4BDDA-D9F3-8738-7E4E-F64930F8F1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C76B60-C2F8-55DF-340A-5C6F4AF94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E9C2-4DFB-4DD5-A952-003293D0159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FB25AC-E94B-DE8D-EE07-C7BFF7E00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80C2AE9-6B99-EFFE-025F-7B3A1F6B7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56E8-A9EB-4D94-8103-98A097391F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7176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F304E92-767E-1A47-642F-B2445FE69B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EECCD1E-1F3C-C6A0-D98E-A2B1CD712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6D37CFF-2D30-517B-D587-25F1D8C85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E9C2-4DFB-4DD5-A952-003293D0159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DBF84E-ECED-EB91-5C40-81D172C0E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ECDF38-F836-A1FD-6527-0290B61A1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56E8-A9EB-4D94-8103-98A097391F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0028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E241BF-C565-E418-FF91-FB6EF49BF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464F0E-4D29-ABCA-F3FA-59BFE3EDE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A82110-3F16-1AC4-905E-6F1EDE96D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E9C2-4DFB-4DD5-A952-003293D0159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9CCCFD-B06B-835E-39E9-41C7A0784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9A20081-F642-61DC-4082-23EC17CC0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56E8-A9EB-4D94-8103-98A097391F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202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D5E1A2-1D24-756C-8481-15EED4308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3EB3F67-D82D-120C-C245-D70CE84F92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843F153-B18E-E18B-41D1-F993FEE2C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E9C2-4DFB-4DD5-A952-003293D0159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C37FD5-9DE9-2EB6-B561-A42699D85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66DB09-3455-782E-F699-A49DFB05F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56E8-A9EB-4D94-8103-98A097391F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3108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23C5D6-DA58-4942-7623-5D4AE898D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2A94903-5D5D-15D5-71A8-02A1E4482E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B14CA3E-F5E5-A15C-8F76-23586D0234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2160716-8FF6-2FD6-20E5-A2F73BC78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E9C2-4DFB-4DD5-A952-003293D0159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E8ADD8-0633-01C4-2682-BCABF775C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6E693B-4FF6-0497-54F5-8FA62C6B5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56E8-A9EB-4D94-8103-98A097391F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023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60A3E6-0F43-E41B-EEBF-02D1A95E1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F723452-4E6D-06A9-34ED-5A41BE47D0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BB51788-8C60-A0DE-A96D-E0065276B3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C5D6E74-4BEC-592F-84E6-C2CF84524D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C0A316F-A7F5-FF09-4C83-47F45E4951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9F23154-871C-D2C9-480D-387C900F3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E9C2-4DFB-4DD5-A952-003293D0159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F5148CE-C477-28C5-70DC-C07F65A5E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B7C3F57-BF11-3FDD-B139-F2F7CF39C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56E8-A9EB-4D94-8103-98A097391F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58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6250C7-0971-BE91-EDFA-9DE3FDAF8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6951C74-C3A3-90E2-BBA4-9E4F7980F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E9C2-4DFB-4DD5-A952-003293D0159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675F0A8-CD0B-8E9B-967F-500E586DC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EF6AEF4-F8EA-0588-AED5-A55C00DBA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56E8-A9EB-4D94-8103-98A097391F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209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EE8ADD6-328A-50F5-CBB1-246D5BB66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E9C2-4DFB-4DD5-A952-003293D0159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0263F05-7DE7-5EB8-521F-D449885C1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D4686DA-C0C5-C986-032D-67D0A80DC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56E8-A9EB-4D94-8103-98A097391F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2523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3DE789-D089-996A-8DA1-F65312BAE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2D5C35-05E9-76E8-B42A-DBC3A274F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0BC0BC1-E77D-A911-0BE6-E8C4B93D77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E0C8A7-BAAC-817E-AB0F-8EA2F727E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E9C2-4DFB-4DD5-A952-003293D0159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2A75B0E-015E-D351-433C-3015705D0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2E578C-9935-C71A-AD56-107D84374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56E8-A9EB-4D94-8103-98A097391F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7557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D147C3-A8DA-99D0-8E20-C31DBF92D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897823C-8A89-2B4E-4D7B-97136ECE7B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CF1DFF3-277C-9417-248C-E2D6482B2E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0054349-C7E2-E6FD-1A81-7E751AB31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E9C2-4DFB-4DD5-A952-003293D0159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E7E7BC8-A536-2C56-CE24-FBBC2B183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0D773A3-8C54-E222-3069-FF1AFEED4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56E8-A9EB-4D94-8103-98A097391F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0372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A8AE77A-159F-5494-2854-F40395D4F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CEA112-DC32-B570-40DD-B090F57D4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ECE21F-41A9-003D-6048-399C233142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9AE9C2-4DFB-4DD5-A952-003293D01599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F1A836-6A62-754F-F4DE-15DB0FEE67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DC3721-2C43-4115-6C13-42273AE150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2456E8-A9EB-4D94-8103-98A097391F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740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0816C-7950-7ED4-E3AD-990B6D859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9">
            <a:extLst>
              <a:ext uri="{FF2B5EF4-FFF2-40B4-BE49-F238E27FC236}">
                <a16:creationId xmlns:a16="http://schemas.microsoft.com/office/drawing/2014/main" id="{94883DDE-FC19-6DA7-56FF-AD6316DE2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7" y="2065219"/>
            <a:ext cx="7347087" cy="569675"/>
          </a:xfrm>
          <a:prstGeom prst="rect">
            <a:avLst/>
          </a:prstGeom>
          <a:noFill/>
          <a:ln>
            <a:noFill/>
          </a:ln>
        </p:spPr>
        <p:txBody>
          <a:bodyPr lIns="60236" tIns="30115" rIns="60236" bIns="30115" anchor="ctr"/>
          <a:lstStyle/>
          <a:p>
            <a:pPr defTabSz="911411">
              <a:defRPr/>
            </a:pPr>
            <a:r>
              <a:rPr lang="ja-JP" altLang="en-US" sz="2391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3987" b="1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6632D0FD-CE59-697F-3728-496FBE2B2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998" y="1425760"/>
            <a:ext cx="7347087" cy="569675"/>
          </a:xfrm>
          <a:prstGeom prst="rect">
            <a:avLst/>
          </a:prstGeom>
          <a:noFill/>
          <a:ln>
            <a:noFill/>
          </a:ln>
        </p:spPr>
        <p:txBody>
          <a:bodyPr lIns="60236" tIns="30115" rIns="60236" bIns="30115" anchor="ctr"/>
          <a:lstStyle/>
          <a:p>
            <a:pPr defTabSz="911411">
              <a:defRPr/>
            </a:pPr>
            <a:endParaRPr lang="ja-JP" altLang="en-US" sz="3987" b="1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E4AF1AAC-27FE-B3C8-5CEF-19B0405CEA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441" y="1203884"/>
            <a:ext cx="9880271" cy="5311568"/>
          </a:xfrm>
          <a:prstGeom prst="rect">
            <a:avLst/>
          </a:prstGeom>
          <a:noFill/>
          <a:ln>
            <a:noFill/>
          </a:ln>
        </p:spPr>
        <p:txBody>
          <a:bodyPr lIns="60236" tIns="30115" rIns="60236" bIns="30115" anchor="t" anchorCtr="0"/>
          <a:lstStyle/>
          <a:p>
            <a:pPr defTabSz="911411">
              <a:defRPr/>
            </a:pPr>
            <a:r>
              <a:rPr lang="ja-JP" altLang="en-US" sz="2391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588" b="1" dirty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3987" b="1" dirty="0">
              <a:ln w="0"/>
              <a:solidFill>
                <a:srgbClr val="0000CC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Rectangle 9">
            <a:extLst>
              <a:ext uri="{FF2B5EF4-FFF2-40B4-BE49-F238E27FC236}">
                <a16:creationId xmlns:a16="http://schemas.microsoft.com/office/drawing/2014/main" id="{A7B35CAB-3826-B10A-BE35-5CD5BEBD3A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8298" y="2588786"/>
            <a:ext cx="9340229" cy="906937"/>
          </a:xfrm>
          <a:prstGeom prst="rect">
            <a:avLst/>
          </a:prstGeom>
          <a:noFill/>
          <a:ln>
            <a:noFill/>
          </a:ln>
        </p:spPr>
        <p:txBody>
          <a:bodyPr lIns="60236" tIns="30115" rIns="60236" bIns="30115" anchor="t" anchorCtr="0"/>
          <a:lstStyle/>
          <a:p>
            <a:pPr defTabSz="911411">
              <a:defRPr/>
            </a:pPr>
            <a:endParaRPr lang="en-US" altLang="ja-JP" sz="2391" b="1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E06ACC0D-130C-B7DB-115B-E640250E9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7" y="2563649"/>
            <a:ext cx="8998020" cy="1553003"/>
          </a:xfrm>
          <a:prstGeom prst="rect">
            <a:avLst/>
          </a:prstGeom>
          <a:noFill/>
          <a:ln>
            <a:noFill/>
          </a:ln>
        </p:spPr>
        <p:txBody>
          <a:bodyPr lIns="60236" tIns="30115" rIns="60236" bIns="30115" anchor="t" anchorCtr="0"/>
          <a:lstStyle/>
          <a:p>
            <a:pPr defTabSz="911411">
              <a:defRPr/>
            </a:pPr>
            <a:endParaRPr lang="en-US" altLang="ja-JP" sz="2791" b="1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Google Shape;122;p4">
            <a:extLst>
              <a:ext uri="{FF2B5EF4-FFF2-40B4-BE49-F238E27FC236}">
                <a16:creationId xmlns:a16="http://schemas.microsoft.com/office/drawing/2014/main" id="{307385A7-F70E-6174-65D6-5E720C04DA53}"/>
              </a:ext>
            </a:extLst>
          </p:cNvPr>
          <p:cNvSpPr txBox="1"/>
          <p:nvPr/>
        </p:nvSpPr>
        <p:spPr>
          <a:xfrm>
            <a:off x="144744" y="81019"/>
            <a:ext cx="11710492" cy="860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altLang="ja-JP" sz="1400" b="1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【</a:t>
            </a:r>
            <a:r>
              <a:rPr lang="ja-JP" altLang="en-US" sz="1400" b="1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アピールシート（総合行政）</a:t>
            </a:r>
            <a:r>
              <a:rPr lang="en-US" altLang="ja-JP" sz="1400" b="1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】</a:t>
            </a:r>
          </a:p>
          <a:p>
            <a:pPr lvl="0" algn="ctr"/>
            <a:r>
              <a:rPr lang="ja-JP" altLang="en-US" sz="2800" b="1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あなたは、</a:t>
            </a:r>
            <a:r>
              <a:rPr lang="en-US" altLang="ja-JP" sz="2800" b="1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10</a:t>
            </a:r>
            <a:r>
              <a:rPr lang="ja-JP" altLang="en-US" sz="2800" b="1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年後の富山県をどのような県にしたいですか</a:t>
            </a:r>
            <a:endParaRPr lang="en-US" altLang="ja-JP" sz="2800" b="1" dirty="0">
              <a:solidFill>
                <a:srgbClr val="00B050"/>
              </a:solidFill>
              <a:latin typeface="Meiryo"/>
              <a:ea typeface="Meiryo"/>
              <a:cs typeface="Meiryo"/>
              <a:sym typeface="Meiryo"/>
            </a:endParaRPr>
          </a:p>
          <a:p>
            <a:pPr lvl="0" algn="ctr"/>
            <a:r>
              <a:rPr lang="ja-JP" altLang="en-US" sz="1600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「富山県総合計画</a:t>
            </a:r>
            <a:r>
              <a:rPr lang="en-US" altLang="ja-JP" sz="1600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-</a:t>
            </a:r>
            <a:r>
              <a:rPr lang="ja-JP" altLang="en-US" sz="1600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幸せ人口</a:t>
            </a:r>
            <a:r>
              <a:rPr lang="en-US" altLang="ja-JP" sz="1600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1000</a:t>
            </a:r>
            <a:r>
              <a:rPr lang="ja-JP" altLang="en-US" sz="1600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万～ウェルビーイング先進地域、富山～を目指して」（令和</a:t>
            </a:r>
            <a:r>
              <a:rPr lang="en-US" altLang="ja-JP" sz="1600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7</a:t>
            </a:r>
            <a:r>
              <a:rPr lang="ja-JP" altLang="en-US" sz="1600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年</a:t>
            </a:r>
            <a:r>
              <a:rPr lang="en-US" altLang="ja-JP" sz="1600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12</a:t>
            </a:r>
            <a:r>
              <a:rPr lang="ja-JP" altLang="en-US" sz="1600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月策定）</a:t>
            </a:r>
            <a:endParaRPr sz="3200" dirty="0"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8" name="Google Shape;125;p4">
            <a:extLst>
              <a:ext uri="{FF2B5EF4-FFF2-40B4-BE49-F238E27FC236}">
                <a16:creationId xmlns:a16="http://schemas.microsoft.com/office/drawing/2014/main" id="{ABFE6A1E-DD96-65E7-8DCE-6E215135C480}"/>
              </a:ext>
            </a:extLst>
          </p:cNvPr>
          <p:cNvCxnSpPr/>
          <p:nvPr/>
        </p:nvCxnSpPr>
        <p:spPr>
          <a:xfrm>
            <a:off x="298245" y="925509"/>
            <a:ext cx="10971763" cy="0"/>
          </a:xfrm>
          <a:prstGeom prst="straightConnector1">
            <a:avLst/>
          </a:prstGeom>
          <a:noFill/>
          <a:ln w="12700" cap="flat" cmpd="sng">
            <a:solidFill>
              <a:srgbClr val="008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9" name="スライド番号プレースホルダー 3">
            <a:extLst>
              <a:ext uri="{FF2B5EF4-FFF2-40B4-BE49-F238E27FC236}">
                <a16:creationId xmlns:a16="http://schemas.microsoft.com/office/drawing/2014/main" id="{12A64ED6-714C-35F7-D699-C7527AEACAB3}"/>
              </a:ext>
            </a:extLst>
          </p:cNvPr>
          <p:cNvSpPr txBox="1">
            <a:spLocks/>
          </p:cNvSpPr>
          <p:nvPr/>
        </p:nvSpPr>
        <p:spPr>
          <a:xfrm>
            <a:off x="9448800" y="646079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algn="r">
              <a:defRPr sz="2000"/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6" name="図 5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868024D-6488-86CC-4AE9-AA8B90333A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38" b="2337"/>
          <a:stretch/>
        </p:blipFill>
        <p:spPr>
          <a:xfrm>
            <a:off x="37047" y="1133321"/>
            <a:ext cx="9442073" cy="5363297"/>
          </a:xfrm>
          <a:prstGeom prst="rect">
            <a:avLst/>
          </a:prstGeom>
        </p:spPr>
      </p:pic>
      <p:sp>
        <p:nvSpPr>
          <p:cNvPr id="7" name="Rectangle 9">
            <a:extLst>
              <a:ext uri="{FF2B5EF4-FFF2-40B4-BE49-F238E27FC236}">
                <a16:creationId xmlns:a16="http://schemas.microsoft.com/office/drawing/2014/main" id="{AEEAB301-6A96-A591-9121-4149D229A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7264" y="3924970"/>
            <a:ext cx="2587689" cy="2553993"/>
          </a:xfrm>
          <a:prstGeom prst="rect">
            <a:avLst/>
          </a:prstGeom>
          <a:noFill/>
          <a:ln w="22225" cmpd="sng">
            <a:solidFill>
              <a:schemeClr val="tx1"/>
            </a:solidFill>
            <a:prstDash val="sysDash"/>
          </a:ln>
        </p:spPr>
        <p:txBody>
          <a:bodyPr lIns="60236" tIns="0" rIns="60236" bIns="0" anchor="t" anchorCtr="0"/>
          <a:lstStyle/>
          <a:p>
            <a:pPr defTabSz="911411">
              <a:lnSpc>
                <a:spcPct val="150000"/>
              </a:lnSpc>
              <a:defRPr/>
            </a:pPr>
            <a:r>
              <a:rPr lang="ja-JP" altLang="en-US" sz="14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第二次試験では、このアピールシートについて５分間のプレゼンテーションをしていただきます。そのうえで、エントリーシートやこのアピールシート、プレゼンテーションの内容を含めて質疑応答を行います。</a:t>
            </a:r>
            <a:endParaRPr lang="en-US" altLang="ja-JP" sz="1400" dirty="0">
              <a:ln w="0"/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Rectangle 9">
            <a:extLst>
              <a:ext uri="{FF2B5EF4-FFF2-40B4-BE49-F238E27FC236}">
                <a16:creationId xmlns:a16="http://schemas.microsoft.com/office/drawing/2014/main" id="{3E734031-E04E-FFE9-4F74-ABDBAA51C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44504" y="1203884"/>
            <a:ext cx="2608195" cy="2591364"/>
          </a:xfrm>
          <a:prstGeom prst="rect">
            <a:avLst/>
          </a:prstGeom>
          <a:noFill/>
          <a:ln w="22225" cmpd="sng">
            <a:solidFill>
              <a:schemeClr val="tx1"/>
            </a:solidFill>
            <a:prstDash val="sysDash"/>
          </a:ln>
        </p:spPr>
        <p:txBody>
          <a:bodyPr lIns="60236" tIns="0" rIns="60236" bIns="0" anchor="t" anchorCtr="0"/>
          <a:lstStyle/>
          <a:p>
            <a:pPr defTabSz="911411">
              <a:lnSpc>
                <a:spcPct val="150000"/>
              </a:lnSpc>
              <a:defRPr/>
            </a:pPr>
            <a:r>
              <a:rPr lang="ja-JP" altLang="en-US" sz="14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「あなたが考える目指すべき</a:t>
            </a:r>
            <a:r>
              <a:rPr lang="en-US" altLang="ja-JP" sz="14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4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年後の富山県の姿」について、ご自身の経験を活かした</a:t>
            </a:r>
            <a:r>
              <a:rPr lang="ja-JP" altLang="en-US" sz="1400" u="sng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具体的なテーマを設定</a:t>
            </a:r>
            <a:r>
              <a:rPr lang="ja-JP" altLang="en-US" sz="14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のうえ、現状及び課題、対策とその効果について、２枚目以降のアピールシートの様式に従い、５枚以内にまとめてください。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868482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FEFD7-AFA1-0688-B78E-C99E149E9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9">
            <a:extLst>
              <a:ext uri="{FF2B5EF4-FFF2-40B4-BE49-F238E27FC236}">
                <a16:creationId xmlns:a16="http://schemas.microsoft.com/office/drawing/2014/main" id="{79BD0FED-58B8-AE25-00DA-84C09997F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7" y="2065219"/>
            <a:ext cx="7347087" cy="569675"/>
          </a:xfrm>
          <a:prstGeom prst="rect">
            <a:avLst/>
          </a:prstGeom>
          <a:noFill/>
          <a:ln>
            <a:noFill/>
          </a:ln>
        </p:spPr>
        <p:txBody>
          <a:bodyPr lIns="60236" tIns="30115" rIns="60236" bIns="30115" anchor="ctr"/>
          <a:lstStyle/>
          <a:p>
            <a:pPr defTabSz="911411">
              <a:defRPr/>
            </a:pPr>
            <a:r>
              <a:rPr lang="ja-JP" altLang="en-US" sz="2391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3987" b="1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30239573-58B9-4E92-CE9B-B8A8C21D06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998" y="1425760"/>
            <a:ext cx="7347087" cy="569675"/>
          </a:xfrm>
          <a:prstGeom prst="rect">
            <a:avLst/>
          </a:prstGeom>
          <a:noFill/>
          <a:ln>
            <a:noFill/>
          </a:ln>
        </p:spPr>
        <p:txBody>
          <a:bodyPr lIns="60236" tIns="30115" rIns="60236" bIns="30115" anchor="ctr"/>
          <a:lstStyle/>
          <a:p>
            <a:pPr defTabSz="911411">
              <a:defRPr/>
            </a:pPr>
            <a:endParaRPr lang="ja-JP" altLang="en-US" sz="3987" b="1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1633E1E6-7AEF-13D3-523D-C330FE5E3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441" y="1203884"/>
            <a:ext cx="9880271" cy="5311568"/>
          </a:xfrm>
          <a:prstGeom prst="rect">
            <a:avLst/>
          </a:prstGeom>
          <a:noFill/>
          <a:ln>
            <a:noFill/>
          </a:ln>
        </p:spPr>
        <p:txBody>
          <a:bodyPr lIns="60236" tIns="30115" rIns="60236" bIns="30115" anchor="t" anchorCtr="0"/>
          <a:lstStyle/>
          <a:p>
            <a:pPr defTabSz="911411">
              <a:defRPr/>
            </a:pPr>
            <a:r>
              <a:rPr lang="ja-JP" altLang="en-US" sz="2391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588" b="1" dirty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3987" b="1" dirty="0">
              <a:ln w="0"/>
              <a:solidFill>
                <a:srgbClr val="0000CC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097D84BC-68A1-3455-223E-AAFB76EDD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7" y="2563649"/>
            <a:ext cx="8998020" cy="1553003"/>
          </a:xfrm>
          <a:prstGeom prst="rect">
            <a:avLst/>
          </a:prstGeom>
          <a:noFill/>
          <a:ln>
            <a:noFill/>
          </a:ln>
        </p:spPr>
        <p:txBody>
          <a:bodyPr lIns="60236" tIns="30115" rIns="60236" bIns="30115" anchor="t" anchorCtr="0"/>
          <a:lstStyle/>
          <a:p>
            <a:pPr defTabSz="911411">
              <a:defRPr/>
            </a:pPr>
            <a:endParaRPr lang="en-US" altLang="ja-JP" sz="2791" b="1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Google Shape;122;p4">
            <a:extLst>
              <a:ext uri="{FF2B5EF4-FFF2-40B4-BE49-F238E27FC236}">
                <a16:creationId xmlns:a16="http://schemas.microsoft.com/office/drawing/2014/main" id="{F634F6D5-0527-6412-1A93-D011F18632F6}"/>
              </a:ext>
            </a:extLst>
          </p:cNvPr>
          <p:cNvSpPr txBox="1"/>
          <p:nvPr/>
        </p:nvSpPr>
        <p:spPr>
          <a:xfrm>
            <a:off x="89216" y="-17110"/>
            <a:ext cx="11962171" cy="8890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ja-JP" altLang="en-US" sz="2400" b="1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タイトル</a:t>
            </a:r>
            <a:r>
              <a:rPr lang="ja-JP" altLang="en-US" sz="3600" b="1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　　　　　　　　　　　　　　　　　　</a:t>
            </a:r>
            <a:endParaRPr lang="en-US" altLang="ja-JP" sz="3600" b="1" dirty="0">
              <a:solidFill>
                <a:srgbClr val="00B050"/>
              </a:solidFill>
              <a:latin typeface="Meiryo"/>
              <a:ea typeface="Meiryo"/>
              <a:cs typeface="Meiryo"/>
              <a:sym typeface="Meiryo"/>
            </a:endParaRPr>
          </a:p>
          <a:p>
            <a:pPr lvl="0" algn="ctr"/>
            <a:r>
              <a:rPr lang="ja-JP" altLang="en-US" sz="2000" b="1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　　　　　　　　　　　　　　　　　　氏名    　　　　　　</a:t>
            </a:r>
            <a:endParaRPr sz="3600" b="1" dirty="0">
              <a:solidFill>
                <a:srgbClr val="00B05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8" name="Google Shape;125;p4">
            <a:extLst>
              <a:ext uri="{FF2B5EF4-FFF2-40B4-BE49-F238E27FC236}">
                <a16:creationId xmlns:a16="http://schemas.microsoft.com/office/drawing/2014/main" id="{471469F5-6949-991E-56DC-FCE571EC09A9}"/>
              </a:ext>
            </a:extLst>
          </p:cNvPr>
          <p:cNvCxnSpPr>
            <a:cxnSpLocks/>
          </p:cNvCxnSpPr>
          <p:nvPr/>
        </p:nvCxnSpPr>
        <p:spPr>
          <a:xfrm>
            <a:off x="140613" y="941731"/>
            <a:ext cx="11962171" cy="0"/>
          </a:xfrm>
          <a:prstGeom prst="straightConnector1">
            <a:avLst/>
          </a:prstGeom>
          <a:noFill/>
          <a:ln w="12700" cap="flat" cmpd="sng">
            <a:solidFill>
              <a:srgbClr val="008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9" name="スライド番号プレースホルダー 3">
            <a:extLst>
              <a:ext uri="{FF2B5EF4-FFF2-40B4-BE49-F238E27FC236}">
                <a16:creationId xmlns:a16="http://schemas.microsoft.com/office/drawing/2014/main" id="{DABD9E0B-32B8-3339-AD4C-1348E821F0A0}"/>
              </a:ext>
            </a:extLst>
          </p:cNvPr>
          <p:cNvSpPr txBox="1">
            <a:spLocks/>
          </p:cNvSpPr>
          <p:nvPr/>
        </p:nvSpPr>
        <p:spPr>
          <a:xfrm>
            <a:off x="9448800" y="646079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algn="r">
              <a:defRPr sz="2000"/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endParaRPr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329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9A50D-8080-AACD-93E8-C65D878FA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9">
            <a:extLst>
              <a:ext uri="{FF2B5EF4-FFF2-40B4-BE49-F238E27FC236}">
                <a16:creationId xmlns:a16="http://schemas.microsoft.com/office/drawing/2014/main" id="{C06D3591-FF84-E64F-D114-20DE3E0F0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7" y="2065219"/>
            <a:ext cx="7347087" cy="569675"/>
          </a:xfrm>
          <a:prstGeom prst="rect">
            <a:avLst/>
          </a:prstGeom>
          <a:noFill/>
          <a:ln>
            <a:noFill/>
          </a:ln>
        </p:spPr>
        <p:txBody>
          <a:bodyPr lIns="60236" tIns="30115" rIns="60236" bIns="30115" anchor="ctr"/>
          <a:lstStyle/>
          <a:p>
            <a:pPr defTabSz="911411">
              <a:defRPr/>
            </a:pPr>
            <a:r>
              <a:rPr lang="ja-JP" altLang="en-US" sz="2391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3987" b="1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87B24731-F811-CA62-F3B2-FF1B897907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3998" y="1425760"/>
            <a:ext cx="7347087" cy="569675"/>
          </a:xfrm>
          <a:prstGeom prst="rect">
            <a:avLst/>
          </a:prstGeom>
          <a:noFill/>
          <a:ln>
            <a:noFill/>
          </a:ln>
        </p:spPr>
        <p:txBody>
          <a:bodyPr lIns="60236" tIns="30115" rIns="60236" bIns="30115" anchor="ctr"/>
          <a:lstStyle/>
          <a:p>
            <a:pPr defTabSz="911411">
              <a:defRPr/>
            </a:pPr>
            <a:endParaRPr lang="ja-JP" altLang="en-US" sz="3987" b="1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DD56B7DE-270C-62F9-586C-0D7174819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441" y="1203884"/>
            <a:ext cx="9880271" cy="5311568"/>
          </a:xfrm>
          <a:prstGeom prst="rect">
            <a:avLst/>
          </a:prstGeom>
          <a:noFill/>
          <a:ln>
            <a:noFill/>
          </a:ln>
        </p:spPr>
        <p:txBody>
          <a:bodyPr lIns="60236" tIns="30115" rIns="60236" bIns="30115" anchor="t" anchorCtr="0"/>
          <a:lstStyle/>
          <a:p>
            <a:pPr defTabSz="911411">
              <a:defRPr/>
            </a:pPr>
            <a:r>
              <a:rPr lang="ja-JP" altLang="en-US" sz="2391" b="1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588" b="1" dirty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ja-JP" altLang="en-US" sz="3987" b="1" dirty="0">
              <a:ln w="0"/>
              <a:solidFill>
                <a:srgbClr val="0000CC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2EC76F7E-E987-3296-7A8F-6E5443BB0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7" y="2563649"/>
            <a:ext cx="8998020" cy="1553003"/>
          </a:xfrm>
          <a:prstGeom prst="rect">
            <a:avLst/>
          </a:prstGeom>
          <a:noFill/>
          <a:ln>
            <a:noFill/>
          </a:ln>
        </p:spPr>
        <p:txBody>
          <a:bodyPr lIns="60236" tIns="30115" rIns="60236" bIns="30115" anchor="t" anchorCtr="0"/>
          <a:lstStyle/>
          <a:p>
            <a:pPr defTabSz="911411">
              <a:defRPr/>
            </a:pPr>
            <a:endParaRPr lang="en-US" altLang="ja-JP" sz="2791" b="1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Google Shape;122;p4">
            <a:extLst>
              <a:ext uri="{FF2B5EF4-FFF2-40B4-BE49-F238E27FC236}">
                <a16:creationId xmlns:a16="http://schemas.microsoft.com/office/drawing/2014/main" id="{AD9A8EF9-FEBA-573A-D915-BC256E1363D4}"/>
              </a:ext>
            </a:extLst>
          </p:cNvPr>
          <p:cNvSpPr txBox="1"/>
          <p:nvPr/>
        </p:nvSpPr>
        <p:spPr>
          <a:xfrm>
            <a:off x="89216" y="-17110"/>
            <a:ext cx="11962171" cy="8890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ja-JP" altLang="en-US" sz="2400" b="1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タイトル</a:t>
            </a:r>
            <a:r>
              <a:rPr lang="ja-JP" altLang="en-US" sz="3600" b="1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　　　　　　　　　　　　　　　　　　</a:t>
            </a:r>
            <a:endParaRPr lang="en-US" altLang="ja-JP" sz="3600" b="1" dirty="0">
              <a:solidFill>
                <a:srgbClr val="00B050"/>
              </a:solidFill>
              <a:latin typeface="Meiryo"/>
              <a:ea typeface="Meiryo"/>
              <a:cs typeface="Meiryo"/>
              <a:sym typeface="Meiryo"/>
            </a:endParaRPr>
          </a:p>
          <a:p>
            <a:pPr lvl="0" algn="ctr"/>
            <a:r>
              <a:rPr lang="ja-JP" altLang="en-US" sz="2000" b="1" dirty="0">
                <a:solidFill>
                  <a:srgbClr val="00B050"/>
                </a:solidFill>
                <a:latin typeface="Meiryo"/>
                <a:ea typeface="Meiryo"/>
                <a:cs typeface="Meiryo"/>
                <a:sym typeface="Meiryo"/>
              </a:rPr>
              <a:t>　　　　　　　　　　　　　　　　　　氏名    　　　　　　</a:t>
            </a:r>
            <a:endParaRPr sz="3600" b="1" dirty="0">
              <a:solidFill>
                <a:srgbClr val="00B05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28" name="Google Shape;125;p4">
            <a:extLst>
              <a:ext uri="{FF2B5EF4-FFF2-40B4-BE49-F238E27FC236}">
                <a16:creationId xmlns:a16="http://schemas.microsoft.com/office/drawing/2014/main" id="{D92715D3-F1B4-EEE9-F3E1-5F6ED8B41BA3}"/>
              </a:ext>
            </a:extLst>
          </p:cNvPr>
          <p:cNvCxnSpPr>
            <a:cxnSpLocks/>
          </p:cNvCxnSpPr>
          <p:nvPr/>
        </p:nvCxnSpPr>
        <p:spPr>
          <a:xfrm>
            <a:off x="140613" y="941731"/>
            <a:ext cx="11962171" cy="0"/>
          </a:xfrm>
          <a:prstGeom prst="straightConnector1">
            <a:avLst/>
          </a:prstGeom>
          <a:noFill/>
          <a:ln w="12700" cap="flat" cmpd="sng">
            <a:solidFill>
              <a:srgbClr val="008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9" name="スライド番号プレースホルダー 3">
            <a:extLst>
              <a:ext uri="{FF2B5EF4-FFF2-40B4-BE49-F238E27FC236}">
                <a16:creationId xmlns:a16="http://schemas.microsoft.com/office/drawing/2014/main" id="{2D39AE8B-C72A-BB9B-8A38-E6C5A386FA2D}"/>
              </a:ext>
            </a:extLst>
          </p:cNvPr>
          <p:cNvSpPr txBox="1">
            <a:spLocks/>
          </p:cNvSpPr>
          <p:nvPr/>
        </p:nvSpPr>
        <p:spPr>
          <a:xfrm>
            <a:off x="9448800" y="646079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algn="r">
              <a:defRPr sz="2000"/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endParaRPr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785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Words>500</Words>
  <Application>Microsoft Office PowerPoint</Application>
  <PresentationFormat>ワイド画面</PresentationFormat>
  <Paragraphs>47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ＭＳ Ｐゴシック</vt:lpstr>
      <vt:lpstr>Meiryo</vt:lpstr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>富山県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岡本　潔子</dc:creator>
  <cp:lastModifiedBy>中村　いづみ</cp:lastModifiedBy>
  <cp:revision>33</cp:revision>
  <cp:lastPrinted>2026-02-20T03:48:47Z</cp:lastPrinted>
  <dcterms:created xsi:type="dcterms:W3CDTF">2025-12-23T00:52:56Z</dcterms:created>
  <dcterms:modified xsi:type="dcterms:W3CDTF">2026-02-20T06:48:16Z</dcterms:modified>
</cp:coreProperties>
</file>