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2" r:id="rId2"/>
  </p:sldIdLst>
  <p:sldSz cx="6858000" cy="9906000" type="A4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CCFFFF"/>
    <a:srgbClr val="9A4A26"/>
    <a:srgbClr val="FF00FF"/>
    <a:srgbClr val="FF9999"/>
    <a:srgbClr val="00FF00"/>
    <a:srgbClr val="99FF33"/>
    <a:srgbClr val="0000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32" autoAdjust="0"/>
    <p:restoredTop sz="99005" autoAdjust="0"/>
  </p:normalViewPr>
  <p:slideViewPr>
    <p:cSldViewPr snapToGrid="0">
      <p:cViewPr>
        <p:scale>
          <a:sx n="100" d="100"/>
          <a:sy n="100" d="100"/>
        </p:scale>
        <p:origin x="1428" y="-438"/>
      </p:cViewPr>
      <p:guideLst>
        <p:guide orient="horz" pos="3120"/>
        <p:guide pos="21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194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9" tIns="46090" rIns="92179" bIns="46090" numCol="1" anchor="t" anchorCtr="0" compatLnSpc="1">
            <a:prstTxWarp prst="textNoShape">
              <a:avLst/>
            </a:prstTxWarp>
          </a:bodyPr>
          <a:lstStyle>
            <a:lvl1pPr defTabSz="920551" eaLnBrk="1" hangingPunct="1">
              <a:defRPr sz="1200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2" y="0"/>
            <a:ext cx="29194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9" tIns="46090" rIns="92179" bIns="46090" numCol="1" anchor="t" anchorCtr="0" compatLnSpc="1">
            <a:prstTxWarp prst="textNoShape">
              <a:avLst/>
            </a:prstTxWarp>
          </a:bodyPr>
          <a:lstStyle>
            <a:lvl1pPr algn="r" defTabSz="920551" eaLnBrk="1" hangingPunct="1">
              <a:defRPr sz="1200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1013"/>
            <a:ext cx="29194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9" tIns="46090" rIns="92179" bIns="46090" numCol="1" anchor="b" anchorCtr="0" compatLnSpc="1">
            <a:prstTxWarp prst="textNoShape">
              <a:avLst/>
            </a:prstTxWarp>
          </a:bodyPr>
          <a:lstStyle>
            <a:lvl1pPr defTabSz="920551" eaLnBrk="1" hangingPunct="1">
              <a:defRPr sz="1200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2" y="9371013"/>
            <a:ext cx="29194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9" tIns="46090" rIns="92179" bIns="46090" numCol="1" anchor="b" anchorCtr="0" compatLnSpc="1">
            <a:prstTxWarp prst="textNoShape">
              <a:avLst/>
            </a:prstTxWarp>
          </a:bodyPr>
          <a:lstStyle>
            <a:lvl1pPr algn="r" defTabSz="919024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CE85C19-79EB-4C18-85F4-D4123D7728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7118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194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9" tIns="46090" rIns="92179" bIns="46090" numCol="1" anchor="t" anchorCtr="0" compatLnSpc="1">
            <a:prstTxWarp prst="textNoShape">
              <a:avLst/>
            </a:prstTxWarp>
          </a:bodyPr>
          <a:lstStyle>
            <a:lvl1pPr defTabSz="920551" eaLnBrk="1" hangingPunct="1">
              <a:defRPr sz="1200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9" tIns="46090" rIns="92179" bIns="46090" numCol="1" anchor="t" anchorCtr="0" compatLnSpc="1">
            <a:prstTxWarp prst="textNoShape">
              <a:avLst/>
            </a:prstTxWarp>
          </a:bodyPr>
          <a:lstStyle>
            <a:lvl1pPr algn="r" defTabSz="920551" eaLnBrk="1" hangingPunct="1">
              <a:defRPr sz="1200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9150" y="739775"/>
            <a:ext cx="2560638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90" y="4686300"/>
            <a:ext cx="5386387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9" tIns="46090" rIns="92179" bIns="460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69425"/>
            <a:ext cx="29194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9" tIns="46090" rIns="92179" bIns="46090" numCol="1" anchor="b" anchorCtr="0" compatLnSpc="1">
            <a:prstTxWarp prst="textNoShape">
              <a:avLst/>
            </a:prstTxWarp>
          </a:bodyPr>
          <a:lstStyle>
            <a:lvl1pPr defTabSz="920551" eaLnBrk="1" hangingPunct="1">
              <a:defRPr sz="1200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69425"/>
            <a:ext cx="29194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9" tIns="46090" rIns="92179" bIns="46090" numCol="1" anchor="b" anchorCtr="0" compatLnSpc="1">
            <a:prstTxWarp prst="textNoShape">
              <a:avLst/>
            </a:prstTxWarp>
          </a:bodyPr>
          <a:lstStyle>
            <a:lvl1pPr algn="r" defTabSz="919024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C1B7576-5290-4A1F-86BD-252EEA1F96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4827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B73BF-EACA-4173-9841-6D45224179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3188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FC78C-DECC-4951-A2B3-69278AF2BF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754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48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48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220BB-AA61-4AF8-A76A-1EE3392795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5875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11B2B-D2EC-4808-82EB-884EFE133B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3754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8429A-F326-4DBA-92EB-F1C8B0AF66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54399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FA2E0-8866-4FD9-9551-595DADA677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9248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34832-4509-4C66-8D63-461539BEDF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9405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DDC80-5860-421A-B367-D327891BEC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8354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BBC86-B5D9-46BD-9A2D-ECE2CF7EFC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607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ED1CC-37B4-4816-B446-61A743D175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933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893EB-EE1C-47B0-A756-8875B1364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0337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F105A59-A1B7-420E-8F28-226A958E3C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テキスト ボックス 59">
            <a:extLst>
              <a:ext uri="{FF2B5EF4-FFF2-40B4-BE49-F238E27FC236}">
                <a16:creationId xmlns:a16="http://schemas.microsoft.com/office/drawing/2014/main" id="{E985FE44-D153-4596-9DAE-D29C4D8C4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28" y="9636522"/>
            <a:ext cx="6712402" cy="229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　　　　　　　　　　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研究期間：</a:t>
            </a:r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2015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作成：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2020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</a:p>
        </p:txBody>
      </p:sp>
      <p:sp>
        <p:nvSpPr>
          <p:cNvPr id="25" name="角丸四角形 13"/>
          <p:cNvSpPr>
            <a:spLocks noChangeArrowheads="1"/>
          </p:cNvSpPr>
          <p:nvPr/>
        </p:nvSpPr>
        <p:spPr bwMode="auto">
          <a:xfrm>
            <a:off x="55821" y="1034027"/>
            <a:ext cx="6756654" cy="3039455"/>
          </a:xfrm>
          <a:prstGeom prst="roundRect">
            <a:avLst>
              <a:gd name="adj" fmla="val 4286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3051175" algn="l"/>
                <a:tab pos="3148013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051175" algn="l"/>
                <a:tab pos="3148013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051175" algn="l"/>
                <a:tab pos="3148013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000">
              <a:solidFill>
                <a:srgbClr val="000000"/>
              </a:solidFill>
              <a:ea typeface="ＭＳ ゴシック" panose="020B0609070205080204" pitchFamily="49" charset="-128"/>
            </a:endParaRPr>
          </a:p>
        </p:txBody>
      </p:sp>
      <p:sp>
        <p:nvSpPr>
          <p:cNvPr id="5" name="角丸四角形 14"/>
          <p:cNvSpPr>
            <a:spLocks noChangeArrowheads="1"/>
          </p:cNvSpPr>
          <p:nvPr/>
        </p:nvSpPr>
        <p:spPr bwMode="auto">
          <a:xfrm>
            <a:off x="145598" y="879186"/>
            <a:ext cx="5105852" cy="312128"/>
          </a:xfrm>
          <a:prstGeom prst="roundRect">
            <a:avLst>
              <a:gd name="adj" fmla="val 31046"/>
            </a:avLst>
          </a:prstGeom>
          <a:solidFill>
            <a:srgbClr val="FFFF99"/>
          </a:solidFill>
          <a:ln w="19050">
            <a:solidFill>
              <a:srgbClr val="FFC000"/>
            </a:solidFill>
            <a:round/>
            <a:headEnd/>
            <a:tailEnd/>
          </a:ln>
        </p:spPr>
        <p:txBody>
          <a:bodyPr wrap="square" lIns="0" tIns="36000" rIns="0" bIns="3600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051175" algn="l"/>
                <a:tab pos="3148013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051175" algn="l"/>
                <a:tab pos="3148013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051175" algn="l"/>
                <a:tab pos="3148013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 smtClean="0">
                <a:solidFill>
                  <a:srgbClr val="000000"/>
                </a:solidFill>
                <a:ea typeface="ＭＳ ゴシック" panose="020B0609070205080204" pitchFamily="49" charset="-128"/>
              </a:rPr>
              <a:t>アスコルビン酸</a:t>
            </a:r>
            <a:r>
              <a:rPr lang="en-US" altLang="ja-JP" sz="1200" b="1" dirty="0" smtClean="0">
                <a:solidFill>
                  <a:srgbClr val="000000"/>
                </a:solidFill>
                <a:ea typeface="ＭＳ ゴシック" panose="020B0609070205080204" pitchFamily="49" charset="-128"/>
              </a:rPr>
              <a:t>(AA)</a:t>
            </a:r>
            <a:r>
              <a:rPr lang="ja-JP" altLang="en-US" sz="1200" b="1" dirty="0" smtClean="0">
                <a:solidFill>
                  <a:srgbClr val="000000"/>
                </a:solidFill>
                <a:ea typeface="ＭＳ ゴシック" panose="020B0609070205080204" pitchFamily="49" charset="-128"/>
              </a:rPr>
              <a:t>溶液抽出法による水田土壌窒素肥沃度の迅速評価法</a:t>
            </a:r>
            <a:endParaRPr lang="ja-JP" altLang="en-US" sz="1200" b="1" dirty="0">
              <a:solidFill>
                <a:srgbClr val="000000"/>
              </a:solidFill>
              <a:ea typeface="ＭＳ ゴシック" panose="020B0609070205080204" pitchFamily="49" charset="-128"/>
            </a:endParaRPr>
          </a:p>
        </p:txBody>
      </p:sp>
      <p:sp>
        <p:nvSpPr>
          <p:cNvPr id="6" name="コンテンツ プレースホルダー 6"/>
          <p:cNvSpPr txBox="1">
            <a:spLocks/>
          </p:cNvSpPr>
          <p:nvPr/>
        </p:nvSpPr>
        <p:spPr>
          <a:xfrm>
            <a:off x="209419" y="1250425"/>
            <a:ext cx="6445256" cy="806899"/>
          </a:xfrm>
          <a:prstGeom prst="rect">
            <a:avLst/>
          </a:prstGeom>
          <a:solidFill>
            <a:srgbClr val="CCFFFF"/>
          </a:solidFill>
          <a:ln w="19050">
            <a:solidFill>
              <a:srgbClr val="0000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auto"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lang="ja-JP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“可給態窒素”は、土壌の窒素肥沃度の比較に優れた指標であるが、分析に</a:t>
            </a:r>
            <a:r>
              <a:rPr lang="en-US" altLang="ja-JP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週間を要するほか、分析値が水稲１作期間中の窒素発現量を大きく上回るため、定量的な施肥診断に利用しにくかった。</a:t>
            </a:r>
            <a:endParaRPr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fontAlgn="auto"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lang="ja-JP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新たに</a:t>
            </a:r>
            <a:r>
              <a:rPr lang="ja-JP" altLang="en-US" sz="110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開発</a:t>
            </a:r>
            <a:r>
              <a:rPr lang="ja-JP" altLang="en-US" sz="110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した</a:t>
            </a:r>
            <a:r>
              <a:rPr lang="ja-JP" altLang="en-US" sz="110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アスコルビン</a:t>
            </a:r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酸（</a:t>
            </a:r>
            <a:r>
              <a:rPr lang="en-US" altLang="ja-JP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AA</a:t>
            </a:r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）溶液</a:t>
            </a:r>
            <a:r>
              <a:rPr lang="ja-JP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抽出法は、</a:t>
            </a:r>
            <a:r>
              <a:rPr lang="ja-JP" altLang="en-US" sz="11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分析期間が</a:t>
            </a:r>
            <a:r>
              <a:rPr lang="en-US" altLang="ja-JP" sz="11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11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日程度</a:t>
            </a:r>
            <a:r>
              <a:rPr lang="ja-JP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で、概ね</a:t>
            </a:r>
            <a:r>
              <a:rPr lang="ja-JP" altLang="en-US" sz="11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水稲</a:t>
            </a:r>
            <a:r>
              <a:rPr lang="en-US" altLang="ja-JP" sz="11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11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作期間中に発現する窒素量相当分が示され、施肥量の診断に適した窒素量</a:t>
            </a:r>
            <a:r>
              <a:rPr lang="ja-JP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を評価できる。</a:t>
            </a:r>
            <a:endParaRPr lang="en-US" altLang="ja-JP" sz="1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143" y="2029653"/>
            <a:ext cx="33612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【</a:t>
            </a:r>
            <a:r>
              <a:rPr lang="ja-JP" altLang="en-US" dirty="0">
                <a:latin typeface="+mn-ea"/>
                <a:ea typeface="+mn-ea"/>
              </a:rPr>
              <a:t>分析</a:t>
            </a:r>
            <a:r>
              <a:rPr lang="ja-JP" altLang="en-US" dirty="0" smtClean="0">
                <a:latin typeface="+mn-ea"/>
                <a:ea typeface="+mn-ea"/>
              </a:rPr>
              <a:t>の</a:t>
            </a:r>
            <a:r>
              <a:rPr lang="ja-JP" altLang="en-US" dirty="0">
                <a:latin typeface="+mn-ea"/>
                <a:ea typeface="+mn-ea"/>
              </a:rPr>
              <a:t>手順</a:t>
            </a:r>
            <a:r>
              <a:rPr kumimoji="1" lang="en-US" altLang="ja-JP" dirty="0" smtClean="0"/>
              <a:t>】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 bwMode="auto">
          <a:xfrm>
            <a:off x="273744" y="2246324"/>
            <a:ext cx="1654184" cy="211229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51175" algn="l"/>
                <a:tab pos="3148013" algn="l"/>
              </a:tabLst>
            </a:pP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ＭＳ ゴシック" pitchFamily="49" charset="-128"/>
              </a:rPr>
              <a:t>①風乾土に</a:t>
            </a:r>
            <a:r>
              <a: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ＭＳ ゴシック" pitchFamily="49" charset="-128"/>
              </a:rPr>
              <a:t>AA</a:t>
            </a: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ＭＳ ゴシック" pitchFamily="49" charset="-128"/>
              </a:rPr>
              <a:t>溶液を添加</a:t>
            </a: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273744" y="2533003"/>
            <a:ext cx="1325235" cy="201643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3051175" algn="l"/>
                <a:tab pos="3148013" algn="l"/>
              </a:tabLst>
            </a:pPr>
            <a:r>
              <a:rPr lang="ja-JP" altLang="en-US" dirty="0" smtClean="0">
                <a:ea typeface="ＭＳ ゴシック" pitchFamily="49" charset="-128"/>
              </a:rPr>
              <a:t>②</a:t>
            </a:r>
            <a:r>
              <a:rPr lang="en-US" altLang="ja-JP" dirty="0"/>
              <a:t>50</a:t>
            </a:r>
            <a:r>
              <a:rPr lang="ja-JP" altLang="en-US" dirty="0"/>
              <a:t>℃で</a:t>
            </a:r>
            <a:r>
              <a:rPr lang="en-US" altLang="ja-JP" dirty="0"/>
              <a:t>16</a:t>
            </a:r>
            <a:r>
              <a:rPr lang="ja-JP" altLang="en-US" dirty="0" smtClean="0"/>
              <a:t>時間静置</a:t>
            </a:r>
            <a:endParaRPr kumimoji="1" lang="ja-JP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ＭＳ ゴシック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73744" y="2814058"/>
            <a:ext cx="2121895" cy="211229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51175" algn="l"/>
                <a:tab pos="3148013" algn="l"/>
              </a:tabLst>
            </a:pP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ＭＳ ゴシック" pitchFamily="49" charset="-128"/>
              </a:rPr>
              <a:t>③硫化カリウム溶液を加え、ろ過</a:t>
            </a: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273744" y="3104699"/>
            <a:ext cx="1654183" cy="204630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eaLnBrk="1" hangingPunct="1">
              <a:tabLst>
                <a:tab pos="3051175" algn="l"/>
                <a:tab pos="3148013" algn="l"/>
              </a:tabLst>
            </a:pP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ＭＳ ゴシック" pitchFamily="49" charset="-128"/>
              </a:rPr>
              <a:t>④</a:t>
            </a:r>
            <a:r>
              <a:rPr lang="ja-JP" altLang="en-US" dirty="0" err="1" smtClean="0">
                <a:ea typeface="ＭＳ ゴシック" pitchFamily="49" charset="-128"/>
              </a:rPr>
              <a:t>ろ</a:t>
            </a:r>
            <a:r>
              <a:rPr lang="ja-JP" altLang="en-US" dirty="0" smtClean="0">
                <a:ea typeface="ＭＳ ゴシック" pitchFamily="49" charset="-128"/>
              </a:rPr>
              <a:t>液の全窒素量を定量</a:t>
            </a:r>
            <a:endParaRPr lang="ja-JP" altLang="en-US" dirty="0">
              <a:ea typeface="ＭＳ ゴシック" pitchFamily="49" charset="-128"/>
            </a:endParaRPr>
          </a:p>
        </p:txBody>
      </p:sp>
      <p:sp>
        <p:nvSpPr>
          <p:cNvPr id="34" name="テキスト ボックス 29"/>
          <p:cNvSpPr txBox="1">
            <a:spLocks noChangeArrowheads="1"/>
          </p:cNvSpPr>
          <p:nvPr/>
        </p:nvSpPr>
        <p:spPr bwMode="auto">
          <a:xfrm>
            <a:off x="281011" y="8442372"/>
            <a:ext cx="388169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 bIns="0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solidFill>
                  <a:srgbClr val="000000"/>
                </a:solidFill>
              </a:rPr>
              <a:t>〇施肥診断</a:t>
            </a:r>
            <a:r>
              <a:rPr lang="ja-JP" altLang="en-US" sz="1000" dirty="0">
                <a:solidFill>
                  <a:srgbClr val="000000"/>
                </a:solidFill>
              </a:rPr>
              <a:t>結果</a:t>
            </a:r>
            <a:r>
              <a:rPr lang="ja-JP" altLang="en-US" sz="1000" dirty="0" smtClean="0">
                <a:solidFill>
                  <a:srgbClr val="000000"/>
                </a:solidFill>
              </a:rPr>
              <a:t>の適用効果</a:t>
            </a:r>
            <a:endParaRPr lang="ja-JP" altLang="en-US" sz="1000" dirty="0">
              <a:solidFill>
                <a:srgbClr val="000000"/>
              </a:solidFill>
            </a:endParaRPr>
          </a:p>
        </p:txBody>
      </p:sp>
      <p:sp>
        <p:nvSpPr>
          <p:cNvPr id="35" name="コンテンツ プレースホルダー 6"/>
          <p:cNvSpPr txBox="1">
            <a:spLocks/>
          </p:cNvSpPr>
          <p:nvPr/>
        </p:nvSpPr>
        <p:spPr>
          <a:xfrm>
            <a:off x="209418" y="4510135"/>
            <a:ext cx="6445257" cy="642855"/>
          </a:xfrm>
          <a:prstGeom prst="rect">
            <a:avLst/>
          </a:prstGeom>
          <a:solidFill>
            <a:srgbClr val="CCFFCC"/>
          </a:solidFill>
          <a:ln w="19050">
            <a:solidFill>
              <a:srgbClr val="0000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lang="ja-JP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「富富富」の高品質・良食味栽培の指標として着粒数</a:t>
            </a:r>
            <a:r>
              <a:rPr lang="en-US" altLang="ja-JP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万粒</a:t>
            </a:r>
            <a:r>
              <a:rPr lang="en-US" altLang="ja-JP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/m²</a:t>
            </a:r>
            <a:r>
              <a:rPr lang="ja-JP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が示されている。</a:t>
            </a:r>
            <a:endParaRPr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lang="ja-JP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この着粒数に誘導するための「富富富」の窒素吸収量および窒素供給量（迅速評価法による土壌　　窒素＋肥料窒素）の指標を策定して、窒素肥料の適正施用量を診断する。</a:t>
            </a:r>
            <a:endParaRPr lang="en-US" altLang="ja-JP" sz="1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6" name="角丸四角形 13"/>
          <p:cNvSpPr>
            <a:spLocks noChangeArrowheads="1"/>
          </p:cNvSpPr>
          <p:nvPr/>
        </p:nvSpPr>
        <p:spPr bwMode="auto">
          <a:xfrm>
            <a:off x="55821" y="4290110"/>
            <a:ext cx="6756654" cy="5386355"/>
          </a:xfrm>
          <a:prstGeom prst="roundRect">
            <a:avLst>
              <a:gd name="adj" fmla="val 2983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3051175" algn="l"/>
                <a:tab pos="3148013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051175" algn="l"/>
                <a:tab pos="3148013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051175" algn="l"/>
                <a:tab pos="3148013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000">
              <a:solidFill>
                <a:srgbClr val="000000"/>
              </a:solidFill>
              <a:ea typeface="ＭＳ ゴシック" panose="020B0609070205080204" pitchFamily="49" charset="-128"/>
            </a:endParaRPr>
          </a:p>
        </p:txBody>
      </p:sp>
      <p:sp>
        <p:nvSpPr>
          <p:cNvPr id="37" name="角丸四角形 14"/>
          <p:cNvSpPr>
            <a:spLocks noChangeArrowheads="1"/>
          </p:cNvSpPr>
          <p:nvPr/>
        </p:nvSpPr>
        <p:spPr bwMode="auto">
          <a:xfrm>
            <a:off x="145598" y="4163489"/>
            <a:ext cx="3125244" cy="312128"/>
          </a:xfrm>
          <a:prstGeom prst="roundRect">
            <a:avLst>
              <a:gd name="adj" fmla="val 31046"/>
            </a:avLst>
          </a:prstGeom>
          <a:solidFill>
            <a:srgbClr val="FFFF99"/>
          </a:solidFill>
          <a:ln w="19050">
            <a:solidFill>
              <a:srgbClr val="FFC000"/>
            </a:solidFill>
            <a:round/>
            <a:headEnd/>
            <a:tailEnd/>
          </a:ln>
        </p:spPr>
        <p:txBody>
          <a:bodyPr wrap="square" lIns="0" tIns="36000" rIns="0" bIns="3600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051175" algn="l"/>
                <a:tab pos="3148013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051175" algn="l"/>
                <a:tab pos="3148013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051175" algn="l"/>
                <a:tab pos="3148013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51175" algn="l"/>
                <a:tab pos="314801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 smtClean="0">
                <a:solidFill>
                  <a:srgbClr val="000000"/>
                </a:solidFill>
                <a:ea typeface="ＭＳ ゴシック" panose="020B0609070205080204" pitchFamily="49" charset="-128"/>
              </a:rPr>
              <a:t>迅速</a:t>
            </a:r>
            <a:r>
              <a:rPr lang="ja-JP" altLang="en-US" sz="1200" b="1" dirty="0">
                <a:solidFill>
                  <a:srgbClr val="000000"/>
                </a:solidFill>
                <a:ea typeface="ＭＳ ゴシック" panose="020B0609070205080204" pitchFamily="49" charset="-128"/>
              </a:rPr>
              <a:t>評価</a:t>
            </a:r>
            <a:r>
              <a:rPr lang="ja-JP" altLang="en-US" sz="1200" b="1" dirty="0" smtClean="0">
                <a:solidFill>
                  <a:srgbClr val="000000"/>
                </a:solidFill>
                <a:ea typeface="ＭＳ ゴシック" panose="020B0609070205080204" pitchFamily="49" charset="-128"/>
              </a:rPr>
              <a:t>法の「</a:t>
            </a:r>
            <a:r>
              <a:rPr lang="ja-JP" altLang="en-US" sz="1200" b="1" dirty="0">
                <a:solidFill>
                  <a:srgbClr val="000000"/>
                </a:solidFill>
                <a:ea typeface="ＭＳ ゴシック" panose="020B0609070205080204" pitchFamily="49" charset="-128"/>
              </a:rPr>
              <a:t>富富富」の</a:t>
            </a:r>
            <a:r>
              <a:rPr lang="ja-JP" altLang="en-US" sz="1200" b="1" dirty="0" smtClean="0">
                <a:solidFill>
                  <a:srgbClr val="000000"/>
                </a:solidFill>
                <a:ea typeface="ＭＳ ゴシック" panose="020B0609070205080204" pitchFamily="49" charset="-128"/>
              </a:rPr>
              <a:t>施肥への応用</a:t>
            </a:r>
            <a:endParaRPr lang="ja-JP" altLang="en-US" sz="1200" b="1" dirty="0">
              <a:solidFill>
                <a:srgbClr val="000000"/>
              </a:solidFill>
              <a:ea typeface="ＭＳ ゴシック" panose="020B0609070205080204" pitchFamily="49" charset="-128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2406020" y="6484888"/>
            <a:ext cx="1866119" cy="593874"/>
          </a:xfrm>
          <a:prstGeom prst="rect">
            <a:avLst/>
          </a:prstGeom>
          <a:solidFill>
            <a:srgbClr val="9A4A26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51175" algn="l"/>
                <a:tab pos="3148013" algn="l"/>
              </a:tabLst>
            </a:pPr>
            <a:endParaRPr kumimoji="1" lang="ja-JP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ＭＳ ゴシック" pitchFamily="49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2578" y="5265292"/>
            <a:ext cx="846618" cy="1381071"/>
          </a:xfrm>
          <a:prstGeom prst="rect">
            <a:avLst/>
          </a:prstGeom>
        </p:spPr>
      </p:pic>
      <p:sp>
        <p:nvSpPr>
          <p:cNvPr id="3" name="下矢印 2"/>
          <p:cNvSpPr/>
          <p:nvPr/>
        </p:nvSpPr>
        <p:spPr bwMode="auto">
          <a:xfrm rot="10800000">
            <a:off x="3174369" y="6255720"/>
            <a:ext cx="335411" cy="443135"/>
          </a:xfrm>
          <a:prstGeom prst="downArrow">
            <a:avLst>
              <a:gd name="adj1" fmla="val 50000"/>
              <a:gd name="adj2" fmla="val 48775"/>
            </a:avLst>
          </a:prstGeom>
          <a:solidFill>
            <a:srgbClr val="FFFF00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51175" algn="l"/>
                <a:tab pos="3148013" algn="l"/>
              </a:tabLst>
            </a:pPr>
            <a:endParaRPr kumimoji="1" lang="ja-JP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ＭＳ ゴシック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75930" y="6700065"/>
            <a:ext cx="2065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</a:rPr>
              <a:t>窒素供給量</a:t>
            </a:r>
            <a:endParaRPr kumimoji="1" lang="en-US" altLang="ja-JP" dirty="0" smtClean="0">
              <a:solidFill>
                <a:schemeClr val="bg1"/>
              </a:solidFill>
            </a:endParaRPr>
          </a:p>
          <a:p>
            <a:r>
              <a:rPr lang="en-US" altLang="ja-JP" sz="8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8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迅速</a:t>
            </a:r>
            <a:r>
              <a:rPr lang="ja-JP" altLang="en-US" sz="8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評価法</a:t>
            </a:r>
            <a:r>
              <a:rPr lang="ja-JP" altLang="en-US" sz="8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による土壌窒素量＋肥料）</a:t>
            </a:r>
            <a:endParaRPr kumimoji="1" lang="ja-JP" altLang="en-US" sz="8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39" name="図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45" y="5731817"/>
            <a:ext cx="1969961" cy="1463585"/>
          </a:xfrm>
          <a:prstGeom prst="rect">
            <a:avLst/>
          </a:prstGeom>
        </p:spPr>
      </p:pic>
      <p:grpSp>
        <p:nvGrpSpPr>
          <p:cNvPr id="40" name="グループ化 39"/>
          <p:cNvGrpSpPr/>
          <p:nvPr/>
        </p:nvGrpSpPr>
        <p:grpSpPr>
          <a:xfrm>
            <a:off x="539209" y="6170021"/>
            <a:ext cx="898177" cy="746715"/>
            <a:chOff x="7198109" y="2289373"/>
            <a:chExt cx="2797652" cy="2196000"/>
          </a:xfrm>
        </p:grpSpPr>
        <p:cxnSp>
          <p:nvCxnSpPr>
            <p:cNvPr id="41" name="直線コネクタ 40"/>
            <p:cNvCxnSpPr/>
            <p:nvPr/>
          </p:nvCxnSpPr>
          <p:spPr>
            <a:xfrm>
              <a:off x="7198109" y="2314802"/>
              <a:ext cx="2736000" cy="0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 rot="5400000">
              <a:off x="8897761" y="3387373"/>
              <a:ext cx="2196000" cy="0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正方形/長方形 42"/>
          <p:cNvSpPr/>
          <p:nvPr/>
        </p:nvSpPr>
        <p:spPr>
          <a:xfrm>
            <a:off x="247724" y="6135420"/>
            <a:ext cx="224866" cy="8769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65937" y="5990491"/>
            <a:ext cx="61528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n=110</a:t>
            </a:r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79393" y="5771537"/>
            <a:ext cx="9710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y = 1820x + 11523</a:t>
            </a:r>
          </a:p>
          <a:p>
            <a:pPr algn="ctr"/>
            <a:r>
              <a:rPr lang="en-US" altLang="ja-JP" sz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lang="en-US" altLang="ja-JP" sz="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 sz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= 0.64</a:t>
            </a:r>
            <a:r>
              <a:rPr lang="ja-JP" altLang="en-US" sz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**</a:t>
            </a:r>
            <a:r>
              <a:rPr lang="en-US" altLang="ja-JP" sz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8" name="図 5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2573" y="5475508"/>
            <a:ext cx="1757402" cy="1347216"/>
          </a:xfrm>
          <a:prstGeom prst="rect">
            <a:avLst/>
          </a:prstGeom>
        </p:spPr>
      </p:pic>
      <p:grpSp>
        <p:nvGrpSpPr>
          <p:cNvPr id="59" name="グループ化 58"/>
          <p:cNvGrpSpPr/>
          <p:nvPr/>
        </p:nvGrpSpPr>
        <p:grpSpPr>
          <a:xfrm>
            <a:off x="5372093" y="5917015"/>
            <a:ext cx="736097" cy="632868"/>
            <a:chOff x="7198109" y="2289373"/>
            <a:chExt cx="2797652" cy="2196000"/>
          </a:xfrm>
        </p:grpSpPr>
        <p:cxnSp>
          <p:nvCxnSpPr>
            <p:cNvPr id="60" name="直線コネクタ 59"/>
            <p:cNvCxnSpPr/>
            <p:nvPr/>
          </p:nvCxnSpPr>
          <p:spPr>
            <a:xfrm>
              <a:off x="7198109" y="2314802"/>
              <a:ext cx="2736000" cy="0"/>
            </a:xfrm>
            <a:prstGeom prst="line">
              <a:avLst/>
            </a:prstGeom>
            <a:ln w="2540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 rot="5400000">
              <a:off x="8897761" y="3387373"/>
              <a:ext cx="2196000" cy="0"/>
            </a:xfrm>
            <a:prstGeom prst="line">
              <a:avLst/>
            </a:prstGeom>
            <a:ln w="2540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テキスト ボックス 64"/>
          <p:cNvSpPr txBox="1"/>
          <p:nvPr/>
        </p:nvSpPr>
        <p:spPr>
          <a:xfrm>
            <a:off x="5429227" y="5641522"/>
            <a:ext cx="59436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n=110</a:t>
            </a:r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5342723" y="5442492"/>
            <a:ext cx="985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y = 0.536x + 4.43</a:t>
            </a:r>
          </a:p>
          <a:p>
            <a:pPr algn="ctr"/>
            <a:r>
              <a:rPr lang="en-US" altLang="ja-JP" sz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lang="en-US" altLang="ja-JP" sz="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 sz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= 0.55</a:t>
            </a:r>
            <a:r>
              <a:rPr lang="ja-JP" altLang="en-US" sz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**</a:t>
            </a:r>
            <a:r>
              <a:rPr lang="en-US" altLang="ja-JP" sz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四角形吹き出し 17"/>
          <p:cNvSpPr/>
          <p:nvPr/>
        </p:nvSpPr>
        <p:spPr bwMode="auto">
          <a:xfrm>
            <a:off x="1930552" y="5578774"/>
            <a:ext cx="942051" cy="646965"/>
          </a:xfrm>
          <a:prstGeom prst="wedgeRectCallout">
            <a:avLst>
              <a:gd name="adj1" fmla="val 96464"/>
              <a:gd name="adj2" fmla="val 97879"/>
            </a:avLst>
          </a:prstGeom>
          <a:solidFill>
            <a:srgbClr val="FF9999"/>
          </a:solidFill>
          <a:ln w="635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ja-JP" altLang="en-US" sz="800" dirty="0" smtClean="0">
                <a:latin typeface="ＭＳ Ｐゴシック" panose="020B0600070205080204" pitchFamily="50" charset="-128"/>
              </a:rPr>
              <a:t>成熟期</a:t>
            </a:r>
            <a:r>
              <a:rPr lang="ja-JP" altLang="en-US" sz="800" dirty="0">
                <a:latin typeface="ＭＳ Ｐゴシック" panose="020B0600070205080204" pitchFamily="50" charset="-128"/>
              </a:rPr>
              <a:t>の窒素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吸収量の目標</a:t>
            </a:r>
            <a:endParaRPr lang="en-US" altLang="ja-JP" sz="800" dirty="0">
              <a:latin typeface="ＭＳ Ｐゴシック" panose="020B0600070205080204" pitchFamily="50" charset="-128"/>
            </a:endParaRPr>
          </a:p>
          <a:p>
            <a:pPr lvl="0" algn="ctr"/>
            <a:r>
              <a:rPr lang="en-US" altLang="ja-JP" sz="800" dirty="0">
                <a:latin typeface="ＭＳ Ｐゴシック" panose="020B0600070205080204" pitchFamily="50" charset="-128"/>
              </a:rPr>
              <a:t>10.2 </a:t>
            </a:r>
            <a:r>
              <a:rPr lang="en-US" altLang="ja-JP" sz="800" dirty="0" smtClean="0">
                <a:latin typeface="ＭＳ Ｐゴシック" panose="020B0600070205080204" pitchFamily="50" charset="-128"/>
              </a:rPr>
              <a:t>Ng/m</a:t>
            </a:r>
            <a:r>
              <a:rPr lang="en-US" altLang="ja-JP" sz="800" baseline="30000" dirty="0" smtClean="0">
                <a:latin typeface="ＭＳ Ｐゴシック" panose="020B0600070205080204" pitchFamily="50" charset="-128"/>
              </a:rPr>
              <a:t>2</a:t>
            </a:r>
            <a:endParaRPr lang="ja-JP" altLang="en-US" sz="800" baseline="30000" dirty="0">
              <a:latin typeface="ＭＳ Ｐゴシック" panose="020B0600070205080204" pitchFamily="50" charset="-128"/>
            </a:endParaRPr>
          </a:p>
        </p:txBody>
      </p:sp>
      <p:sp>
        <p:nvSpPr>
          <p:cNvPr id="45" name="線吹き出し 1 (枠付き) 44"/>
          <p:cNvSpPr/>
          <p:nvPr/>
        </p:nvSpPr>
        <p:spPr>
          <a:xfrm>
            <a:off x="2036702" y="5977841"/>
            <a:ext cx="690280" cy="157579"/>
          </a:xfrm>
          <a:prstGeom prst="borderCallout1">
            <a:avLst>
              <a:gd name="adj1" fmla="val 80890"/>
              <a:gd name="adj2" fmla="val 286"/>
              <a:gd name="adj3" fmla="val 599035"/>
              <a:gd name="adj4" fmla="val -87052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四角形吹き出し 20"/>
          <p:cNvSpPr/>
          <p:nvPr/>
        </p:nvSpPr>
        <p:spPr bwMode="auto">
          <a:xfrm>
            <a:off x="4218404" y="5535543"/>
            <a:ext cx="836669" cy="833624"/>
          </a:xfrm>
          <a:prstGeom prst="wedgeRectCallout">
            <a:avLst>
              <a:gd name="adj1" fmla="val -109900"/>
              <a:gd name="adj2" fmla="val 92720"/>
            </a:avLst>
          </a:prstGeom>
          <a:solidFill>
            <a:schemeClr val="accent1">
              <a:lumMod val="20000"/>
              <a:lumOff val="80000"/>
            </a:schemeClr>
          </a:solidFill>
          <a:ln w="63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ja-JP" altLang="en-US" sz="800" dirty="0">
                <a:latin typeface="ＭＳ Ｐゴシック" panose="020B0600070205080204" pitchFamily="50" charset="-128"/>
              </a:rPr>
              <a:t>窒素供給量</a:t>
            </a:r>
            <a:endParaRPr lang="en-US" altLang="ja-JP" sz="800" dirty="0">
              <a:latin typeface="ＭＳ Ｐゴシック" panose="020B0600070205080204" pitchFamily="50" charset="-128"/>
            </a:endParaRPr>
          </a:p>
          <a:p>
            <a:pPr lvl="0" algn="ctr"/>
            <a:r>
              <a:rPr lang="en-US" altLang="ja-JP" sz="800" dirty="0">
                <a:latin typeface="ＭＳ Ｐゴシック" panose="020B0600070205080204" pitchFamily="50" charset="-128"/>
              </a:rPr>
              <a:t>(</a:t>
            </a:r>
            <a:r>
              <a:rPr lang="ja-JP" altLang="en-US" sz="800" dirty="0">
                <a:latin typeface="ＭＳ Ｐゴシック" panose="020B0600070205080204" pitchFamily="50" charset="-128"/>
              </a:rPr>
              <a:t>土壌</a:t>
            </a:r>
            <a:r>
              <a:rPr lang="en-US" altLang="ja-JP" sz="800" dirty="0" smtClean="0">
                <a:latin typeface="ＭＳ Ｐゴシック" panose="020B0600070205080204" pitchFamily="50" charset="-128"/>
              </a:rPr>
              <a:t>+</a:t>
            </a:r>
            <a:r>
              <a:rPr lang="ja-JP" altLang="en-US" sz="800" dirty="0">
                <a:latin typeface="ＭＳ Ｐゴシック" panose="020B0600070205080204" pitchFamily="50" charset="-128"/>
              </a:rPr>
              <a:t>肥料</a:t>
            </a:r>
            <a:r>
              <a:rPr lang="en-US" altLang="ja-JP" sz="800" dirty="0" smtClean="0">
                <a:latin typeface="ＭＳ Ｐゴシック" panose="020B0600070205080204" pitchFamily="50" charset="-128"/>
              </a:rPr>
              <a:t>)</a:t>
            </a:r>
            <a:r>
              <a:rPr lang="ja-JP" altLang="en-US" sz="800" dirty="0">
                <a:latin typeface="ＭＳ Ｐゴシック" panose="020B0600070205080204" pitchFamily="50" charset="-128"/>
              </a:rPr>
              <a:t>の目安</a:t>
            </a:r>
            <a:endParaRPr lang="en-US" altLang="ja-JP" sz="800" dirty="0">
              <a:latin typeface="ＭＳ Ｐゴシック" panose="020B0600070205080204" pitchFamily="50" charset="-128"/>
            </a:endParaRPr>
          </a:p>
          <a:p>
            <a:pPr lvl="0" algn="ctr"/>
            <a:r>
              <a:rPr lang="en-US" altLang="ja-JP" sz="800" dirty="0">
                <a:latin typeface="ＭＳ Ｐゴシック" panose="020B0600070205080204" pitchFamily="50" charset="-128"/>
              </a:rPr>
              <a:t>10.8 Ng/m</a:t>
            </a:r>
            <a:r>
              <a:rPr lang="en-US" altLang="ja-JP" sz="800" baseline="30000" dirty="0">
                <a:latin typeface="ＭＳ Ｐゴシック" panose="020B0600070205080204" pitchFamily="50" charset="-128"/>
              </a:rPr>
              <a:t>2</a:t>
            </a:r>
            <a:endParaRPr lang="ja-JP" altLang="en-US" sz="800" baseline="30000" dirty="0">
              <a:latin typeface="ＭＳ Ｐゴシック" panose="020B0600070205080204" pitchFamily="50" charset="-128"/>
            </a:endParaRPr>
          </a:p>
        </p:txBody>
      </p:sp>
      <p:sp>
        <p:nvSpPr>
          <p:cNvPr id="63" name="線吹き出し 1 (枠付き) 62"/>
          <p:cNvSpPr/>
          <p:nvPr/>
        </p:nvSpPr>
        <p:spPr>
          <a:xfrm>
            <a:off x="4349726" y="6072641"/>
            <a:ext cx="603545" cy="141693"/>
          </a:xfrm>
          <a:prstGeom prst="borderCallout1">
            <a:avLst>
              <a:gd name="adj1" fmla="val 54344"/>
              <a:gd name="adj2" fmla="val 98576"/>
              <a:gd name="adj3" fmla="val 332269"/>
              <a:gd name="adj4" fmla="val 293675"/>
            </a:avLst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四角形吹き出し 25"/>
          <p:cNvSpPr/>
          <p:nvPr/>
        </p:nvSpPr>
        <p:spPr bwMode="auto">
          <a:xfrm>
            <a:off x="1572609" y="5227490"/>
            <a:ext cx="1351120" cy="331215"/>
          </a:xfrm>
          <a:prstGeom prst="wedgeRectCallout">
            <a:avLst>
              <a:gd name="adj1" fmla="val 71952"/>
              <a:gd name="adj2" fmla="val 4664"/>
            </a:avLst>
          </a:prstGeom>
          <a:solidFill>
            <a:srgbClr val="FFFF00"/>
          </a:solidFill>
          <a:ln w="6350" cap="flat" cmpd="sng" algn="ctr">
            <a:solidFill>
              <a:srgbClr val="9A4A2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51175" algn="l"/>
                <a:tab pos="3148013" algn="l"/>
              </a:tabLst>
            </a:pPr>
            <a:r>
              <a:rPr kumimoji="1" lang="ja-JP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</a:rPr>
              <a:t>富富</a:t>
            </a:r>
            <a:r>
              <a:rPr kumimoji="1" lang="ja-JP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</a:rPr>
              <a:t>富の目標着粒数は</a:t>
            </a:r>
            <a:r>
              <a:rPr kumimoji="1" lang="en-US" altLang="ja-JP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</a:rPr>
              <a:t>300</a:t>
            </a:r>
            <a:r>
              <a:rPr lang="en-US" altLang="ja-JP" sz="900" dirty="0" smtClean="0">
                <a:latin typeface="+mn-ea"/>
                <a:ea typeface="+mn-ea"/>
              </a:rPr>
              <a:t>0</a:t>
            </a:r>
            <a:r>
              <a:rPr lang="en-US" altLang="ja-JP" sz="900" dirty="0">
                <a:latin typeface="+mn-ea"/>
                <a:ea typeface="+mn-ea"/>
              </a:rPr>
              <a:t>0</a:t>
            </a:r>
            <a:r>
              <a:rPr kumimoji="1" lang="ja-JP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</a:rPr>
              <a:t>粒</a:t>
            </a:r>
            <a:r>
              <a:rPr kumimoji="1" lang="en-US" altLang="ja-JP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ea typeface="+mn-ea"/>
              </a:rPr>
              <a:t>/m²</a:t>
            </a:r>
            <a:endParaRPr kumimoji="1" lang="ja-JP" alt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ea typeface="+mn-e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394739" y="6889907"/>
            <a:ext cx="2371344" cy="53091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kumimoji="1" lang="en-US" altLang="ja-JP" sz="950" dirty="0" smtClean="0">
              <a:latin typeface="+mn-ea"/>
            </a:endParaRPr>
          </a:p>
          <a:p>
            <a:pPr algn="ctr"/>
            <a:r>
              <a:rPr kumimoji="1" lang="ja-JP" altLang="en-US" sz="950" dirty="0" smtClean="0">
                <a:solidFill>
                  <a:srgbClr val="FF0000"/>
                </a:solidFill>
                <a:latin typeface="+mn-ea"/>
              </a:rPr>
              <a:t>施肥窒素量</a:t>
            </a:r>
            <a:r>
              <a:rPr kumimoji="1" lang="ja-JP" altLang="en-US" sz="950" dirty="0" smtClean="0">
                <a:latin typeface="+mn-ea"/>
              </a:rPr>
              <a:t>の目安＝</a:t>
            </a:r>
            <a:r>
              <a:rPr kumimoji="1" lang="en-US" altLang="ja-JP" sz="950" dirty="0" smtClean="0">
                <a:latin typeface="+mn-ea"/>
              </a:rPr>
              <a:t>10.8</a:t>
            </a:r>
            <a:r>
              <a:rPr kumimoji="1" lang="ja-JP" altLang="en-US" sz="950" dirty="0" smtClean="0">
                <a:latin typeface="+mn-ea"/>
              </a:rPr>
              <a:t>－</a:t>
            </a:r>
            <a:r>
              <a:rPr kumimoji="1" lang="ja-JP" altLang="en-US" sz="950" u="sng" dirty="0" smtClean="0">
                <a:solidFill>
                  <a:schemeClr val="accent2"/>
                </a:solidFill>
                <a:uFill>
                  <a:solidFill>
                    <a:srgbClr val="FF0000"/>
                  </a:solidFill>
                </a:uFill>
                <a:latin typeface="+mn-ea"/>
              </a:rPr>
              <a:t>土壌由来窒素</a:t>
            </a:r>
            <a:endParaRPr kumimoji="1" lang="en-US" altLang="ja-JP" sz="950" u="sng" dirty="0" smtClean="0">
              <a:solidFill>
                <a:schemeClr val="accent2"/>
              </a:solidFill>
              <a:uFill>
                <a:solidFill>
                  <a:srgbClr val="FF0000"/>
                </a:solidFill>
              </a:uFill>
              <a:latin typeface="+mn-ea"/>
            </a:endParaRPr>
          </a:p>
          <a:p>
            <a:r>
              <a:rPr lang="ja-JP" altLang="en-US" sz="950" dirty="0" smtClean="0">
                <a:latin typeface="+mn-ea"/>
              </a:rPr>
              <a:t>　　　　　　迅速評価法から求める。　　　　　　　　　　　　　　　　　　　　　</a:t>
            </a:r>
            <a:endParaRPr kumimoji="1" lang="ja-JP" altLang="en-US" sz="950" dirty="0">
              <a:latin typeface="+mn-ea"/>
            </a:endParaRPr>
          </a:p>
        </p:txBody>
      </p:sp>
      <p:grpSp>
        <p:nvGrpSpPr>
          <p:cNvPr id="49" name="グループ化 48"/>
          <p:cNvGrpSpPr/>
          <p:nvPr/>
        </p:nvGrpSpPr>
        <p:grpSpPr>
          <a:xfrm>
            <a:off x="2923729" y="2273793"/>
            <a:ext cx="3404562" cy="1766649"/>
            <a:chOff x="2839371" y="2296731"/>
            <a:chExt cx="3404562" cy="1766649"/>
          </a:xfrm>
        </p:grpSpPr>
        <p:pic>
          <p:nvPicPr>
            <p:cNvPr id="23" name="図 2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839371" y="2435278"/>
              <a:ext cx="2322226" cy="1628102"/>
            </a:xfrm>
            <a:prstGeom prst="rect">
              <a:avLst/>
            </a:prstGeom>
          </p:spPr>
        </p:pic>
        <p:sp>
          <p:nvSpPr>
            <p:cNvPr id="67" name="テキスト ボックス 66"/>
            <p:cNvSpPr txBox="1"/>
            <p:nvPr/>
          </p:nvSpPr>
          <p:spPr>
            <a:xfrm>
              <a:off x="4895581" y="2296731"/>
              <a:ext cx="13483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y</a:t>
              </a:r>
              <a:r>
                <a:rPr kumimoji="1" lang="en-US" altLang="ja-JP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= 0.288x + 2.2</a:t>
              </a:r>
            </a:p>
            <a:p>
              <a:r>
                <a:rPr lang="en-US" altLang="ja-JP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r = 0.78</a:t>
              </a:r>
              <a:r>
                <a:rPr lang="ja-JP" altLang="en-US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**</a:t>
              </a:r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</a:t>
              </a:r>
              <a:r>
                <a: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n=600</a:t>
              </a:r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）</a:t>
              </a:r>
            </a:p>
            <a:p>
              <a:r>
                <a:rPr lang="en-US" altLang="ja-JP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endPara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4180514" y="3480399"/>
              <a:ext cx="10967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pic>
        <p:nvPicPr>
          <p:cNvPr id="52" name="図 4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98" y="123377"/>
            <a:ext cx="792163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正方形/長方形 52"/>
          <p:cNvSpPr/>
          <p:nvPr/>
        </p:nvSpPr>
        <p:spPr>
          <a:xfrm>
            <a:off x="936361" y="61160"/>
            <a:ext cx="5821415" cy="73875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ja-JP" altLang="en-US" sz="1600" kern="100" dirty="0" smtClean="0"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sz="16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水田土壌窒素肥沃度の迅速評価法の開発</a:t>
            </a:r>
            <a:r>
              <a:rPr lang="ja-JP" altLang="en-US" sz="1600" b="1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と</a:t>
            </a:r>
            <a:endParaRPr lang="en-US" altLang="ja-JP" sz="1600" b="1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ja-JP" altLang="en-US" sz="1600" b="1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「</a:t>
            </a:r>
            <a:r>
              <a:rPr lang="ja-JP" altLang="en-US" sz="16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富富富」</a:t>
            </a:r>
            <a:r>
              <a:rPr lang="ja-JP" altLang="en-US" sz="1600" b="1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の高品質</a:t>
            </a:r>
            <a:r>
              <a:rPr lang="ja-JP" altLang="en-US" sz="16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・良食味栽培への応用</a:t>
            </a:r>
            <a:endParaRPr lang="ja-JP" altLang="ja-JP" sz="1600" dirty="0">
              <a:latin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159905" y="541806"/>
            <a:ext cx="34149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en-US" sz="1200" b="1" dirty="0" smtClean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富山県農林水産総合技術センター　</a:t>
            </a:r>
            <a:r>
              <a:rPr lang="ja-JP" altLang="en-US" sz="1200" b="1" dirty="0" smtClean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農業研究所</a:t>
            </a:r>
            <a:endParaRPr lang="ja-JP" altLang="ja-JP" sz="1200" b="1" dirty="0">
              <a:solidFill>
                <a:srgbClr val="FFFF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352598" y="3781096"/>
            <a:ext cx="18476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ea typeface="ＭＳ ゴシック" pitchFamily="49" charset="-128"/>
              </a:rPr>
              <a:t>TN</a:t>
            </a:r>
            <a:r>
              <a:rPr lang="ja-JP" altLang="en-US" dirty="0">
                <a:ea typeface="ＭＳ ゴシック" pitchFamily="49" charset="-128"/>
              </a:rPr>
              <a:t>ユニットつき</a:t>
            </a:r>
            <a:r>
              <a:rPr lang="en-US" altLang="ja-JP" dirty="0">
                <a:ea typeface="ＭＳ ゴシック" pitchFamily="49" charset="-128"/>
              </a:rPr>
              <a:t>TOC</a:t>
            </a:r>
            <a:r>
              <a:rPr lang="ja-JP" altLang="en-US" dirty="0" smtClean="0">
                <a:ea typeface="ＭＳ ゴシック" pitchFamily="49" charset="-128"/>
              </a:rPr>
              <a:t>計</a:t>
            </a:r>
            <a:endParaRPr kumimoji="1" lang="ja-JP" altLang="en-US" sz="1200" dirty="0"/>
          </a:p>
        </p:txBody>
      </p:sp>
      <p:sp>
        <p:nvSpPr>
          <p:cNvPr id="30" name="下矢印 29"/>
          <p:cNvSpPr/>
          <p:nvPr/>
        </p:nvSpPr>
        <p:spPr bwMode="auto">
          <a:xfrm>
            <a:off x="4620629" y="6635384"/>
            <a:ext cx="513471" cy="201462"/>
          </a:xfrm>
          <a:prstGeom prst="downArrow">
            <a:avLst>
              <a:gd name="adj1" fmla="val 50000"/>
              <a:gd name="adj2" fmla="val 56674"/>
            </a:avLst>
          </a:prstGeom>
          <a:solidFill>
            <a:srgbClr val="FF0000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51175" algn="l"/>
                <a:tab pos="3148013" algn="l"/>
              </a:tabLst>
            </a:pPr>
            <a:endParaRPr kumimoji="1" lang="ja-JP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ＭＳ ゴシック" pitchFamily="49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402229" y="6862338"/>
            <a:ext cx="8219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施肥診断</a:t>
            </a:r>
            <a:r>
              <a:rPr kumimoji="1" lang="en-US" altLang="ja-JP" dirty="0" smtClean="0"/>
              <a:t>】</a:t>
            </a:r>
            <a:endParaRPr kumimoji="1" lang="ja-JP" altLang="en-US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86203" y="7251624"/>
            <a:ext cx="6184330" cy="102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>
                <a:latin typeface="+mn-ea"/>
                <a:ea typeface="+mn-ea"/>
              </a:rPr>
              <a:t>〈</a:t>
            </a:r>
            <a:r>
              <a:rPr kumimoji="1" lang="ja-JP" altLang="en-US" sz="1050" dirty="0" smtClean="0">
                <a:latin typeface="+mn-ea"/>
                <a:ea typeface="+mn-ea"/>
              </a:rPr>
              <a:t>現地実証事例</a:t>
            </a:r>
            <a:r>
              <a:rPr lang="ja-JP" altLang="en-US" sz="1050" dirty="0">
                <a:latin typeface="+mn-ea"/>
                <a:ea typeface="+mn-ea"/>
              </a:rPr>
              <a:t>（洪積黄色土</a:t>
            </a:r>
            <a:r>
              <a:rPr lang="ja-JP" altLang="en-US" sz="1050" dirty="0" smtClean="0">
                <a:latin typeface="+mn-ea"/>
                <a:ea typeface="+mn-ea"/>
              </a:rPr>
              <a:t>）</a:t>
            </a:r>
            <a:r>
              <a:rPr lang="en-US" altLang="ja-JP" sz="1050" dirty="0" smtClean="0">
                <a:latin typeface="+mn-ea"/>
                <a:ea typeface="+mn-ea"/>
              </a:rPr>
              <a:t>〉</a:t>
            </a:r>
            <a:endParaRPr kumimoji="1" lang="en-US" altLang="ja-JP" sz="1050" u="sng" dirty="0" smtClean="0">
              <a:latin typeface="+mn-ea"/>
              <a:ea typeface="+mn-ea"/>
            </a:endParaRPr>
          </a:p>
          <a:p>
            <a:r>
              <a:rPr lang="ja-JP" altLang="en-US" dirty="0" smtClean="0">
                <a:latin typeface="+mn-ea"/>
                <a:ea typeface="+mn-ea"/>
              </a:rPr>
              <a:t>〇土壌由来窒素の算出</a:t>
            </a:r>
            <a:r>
              <a:rPr kumimoji="1" lang="ja-JP" altLang="en-US" dirty="0" smtClean="0">
                <a:latin typeface="+mn-ea"/>
                <a:ea typeface="+mn-ea"/>
              </a:rPr>
              <a:t>　</a:t>
            </a:r>
            <a:endParaRPr kumimoji="1" lang="en-US" altLang="ja-JP" dirty="0" smtClean="0">
              <a:latin typeface="+mn-ea"/>
              <a:ea typeface="+mn-ea"/>
            </a:endParaRPr>
          </a:p>
          <a:p>
            <a:r>
              <a:rPr lang="ja-JP" altLang="en-US" dirty="0">
                <a:latin typeface="+mn-ea"/>
                <a:ea typeface="+mn-ea"/>
              </a:rPr>
              <a:t>　</a:t>
            </a:r>
            <a:r>
              <a:rPr lang="ja-JP" altLang="en-US" dirty="0" smtClean="0">
                <a:latin typeface="+mn-ea"/>
                <a:ea typeface="+mn-ea"/>
              </a:rPr>
              <a:t>迅速評価法による分析値： </a:t>
            </a:r>
            <a:r>
              <a:rPr lang="en-US" altLang="ja-JP" dirty="0" smtClean="0">
                <a:solidFill>
                  <a:schemeClr val="tx1"/>
                </a:solidFill>
                <a:latin typeface="+mn-ea"/>
                <a:ea typeface="+mn-ea"/>
              </a:rPr>
              <a:t>7.8mg/100g</a:t>
            </a:r>
          </a:p>
          <a:p>
            <a:r>
              <a:rPr lang="en-US" altLang="ja-JP" dirty="0" smtClean="0">
                <a:latin typeface="+mn-ea"/>
                <a:ea typeface="+mn-ea"/>
              </a:rPr>
              <a:t>  </a:t>
            </a:r>
            <a:r>
              <a:rPr lang="ja-JP" altLang="en-US" dirty="0" smtClean="0">
                <a:latin typeface="+mn-ea"/>
                <a:ea typeface="+mn-ea"/>
              </a:rPr>
              <a:t>これを面積</a:t>
            </a:r>
            <a:r>
              <a:rPr lang="en-US" altLang="ja-JP" dirty="0" smtClean="0">
                <a:latin typeface="+mn-ea"/>
                <a:ea typeface="+mn-ea"/>
              </a:rPr>
              <a:t>1m² (</a:t>
            </a:r>
            <a:r>
              <a:rPr lang="ja-JP" altLang="en-US" dirty="0" smtClean="0">
                <a:latin typeface="+mn-ea"/>
                <a:ea typeface="+mn-ea"/>
              </a:rPr>
              <a:t>深さ</a:t>
            </a:r>
            <a:r>
              <a:rPr lang="en-US" altLang="ja-JP" dirty="0" smtClean="0">
                <a:latin typeface="+mn-ea"/>
                <a:ea typeface="+mn-ea"/>
              </a:rPr>
              <a:t>10cm</a:t>
            </a:r>
            <a:r>
              <a:rPr lang="ja-JP" altLang="en-US" dirty="0" smtClean="0">
                <a:latin typeface="+mn-ea"/>
                <a:ea typeface="+mn-ea"/>
              </a:rPr>
              <a:t>）あたりに換算： </a:t>
            </a:r>
            <a:r>
              <a:rPr lang="en-US" altLang="ja-JP" dirty="0" smtClean="0">
                <a:solidFill>
                  <a:schemeClr val="accent2"/>
                </a:solidFill>
                <a:latin typeface="+mn-ea"/>
                <a:ea typeface="+mn-ea"/>
              </a:rPr>
              <a:t>6.9g/m² </a:t>
            </a:r>
            <a:r>
              <a:rPr lang="en-US" altLang="ja-JP" dirty="0" smtClean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ea typeface="+mn-ea"/>
              </a:rPr>
              <a:t>土壌の含水率から推定した仮比重</a:t>
            </a:r>
            <a:r>
              <a:rPr lang="en-US" altLang="ja-JP" dirty="0" smtClean="0">
                <a:solidFill>
                  <a:schemeClr val="tx1"/>
                </a:solidFill>
                <a:latin typeface="+mn-ea"/>
                <a:ea typeface="+mn-ea"/>
              </a:rPr>
              <a:t>(0.89g/cm³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ea typeface="+mn-ea"/>
              </a:rPr>
              <a:t>）を乗ずる。）</a:t>
            </a:r>
            <a:endParaRPr lang="en-US" altLang="ja-JP" b="1" dirty="0" smtClean="0">
              <a:solidFill>
                <a:schemeClr val="accent2"/>
              </a:solidFill>
              <a:latin typeface="+mn-ea"/>
              <a:ea typeface="+mn-ea"/>
            </a:endParaRPr>
          </a:p>
          <a:p>
            <a:r>
              <a:rPr lang="ja-JP" altLang="en-US" dirty="0" smtClean="0">
                <a:latin typeface="+mn-ea"/>
                <a:ea typeface="+mn-ea"/>
              </a:rPr>
              <a:t>〇施肥窒素量の診断（基肥一発肥料）</a:t>
            </a:r>
            <a:endParaRPr lang="en-US" altLang="ja-JP" dirty="0" smtClean="0">
              <a:latin typeface="+mn-ea"/>
              <a:ea typeface="+mn-ea"/>
            </a:endParaRPr>
          </a:p>
          <a:p>
            <a:r>
              <a:rPr lang="ja-JP" altLang="en-US" dirty="0" smtClean="0">
                <a:latin typeface="+mn-ea"/>
                <a:ea typeface="+mn-ea"/>
              </a:rPr>
              <a:t>　</a:t>
            </a:r>
            <a:r>
              <a:rPr lang="ja-JP" altLang="en-US" u="sng" dirty="0" smtClean="0">
                <a:latin typeface="+mn-ea"/>
                <a:ea typeface="+mn-ea"/>
              </a:rPr>
              <a:t>窒素供給量（</a:t>
            </a:r>
            <a:r>
              <a:rPr lang="en-US" altLang="ja-JP" u="sng" dirty="0" smtClean="0">
                <a:solidFill>
                  <a:schemeClr val="tx1"/>
                </a:solidFill>
                <a:latin typeface="+mn-ea"/>
                <a:ea typeface="+mn-ea"/>
              </a:rPr>
              <a:t>10.8g/m²</a:t>
            </a:r>
            <a:r>
              <a:rPr lang="ja-JP" altLang="en-US" u="sng" dirty="0" smtClean="0">
                <a:latin typeface="+mn-ea"/>
                <a:ea typeface="+mn-ea"/>
              </a:rPr>
              <a:t>）－土壌由来窒素（</a:t>
            </a:r>
            <a:r>
              <a:rPr lang="en-US" altLang="ja-JP" u="sng" dirty="0" smtClean="0">
                <a:solidFill>
                  <a:schemeClr val="accent2"/>
                </a:solidFill>
                <a:latin typeface="+mn-ea"/>
                <a:ea typeface="+mn-ea"/>
              </a:rPr>
              <a:t>6.9g/m²</a:t>
            </a:r>
            <a:r>
              <a:rPr lang="ja-JP" altLang="en-US" u="sng" dirty="0" smtClean="0">
                <a:latin typeface="+mn-ea"/>
                <a:ea typeface="+mn-ea"/>
              </a:rPr>
              <a:t>）＝施肥窒素量（</a:t>
            </a:r>
            <a:r>
              <a:rPr lang="en-US" altLang="ja-JP" u="sng" dirty="0" smtClean="0">
                <a:solidFill>
                  <a:srgbClr val="FF0000"/>
                </a:solidFill>
                <a:latin typeface="+mn-ea"/>
                <a:ea typeface="+mn-ea"/>
              </a:rPr>
              <a:t>3.9g/m²</a:t>
            </a:r>
            <a:r>
              <a:rPr lang="ja-JP" altLang="en-US" u="sng" dirty="0" smtClean="0">
                <a:latin typeface="+mn-ea"/>
                <a:ea typeface="+mn-ea"/>
              </a:rPr>
              <a:t>）</a:t>
            </a:r>
            <a:endParaRPr lang="en-US" altLang="ja-JP" dirty="0" smtClean="0">
              <a:latin typeface="+mn-ea"/>
              <a:ea typeface="+mn-ea"/>
            </a:endParaRPr>
          </a:p>
        </p:txBody>
      </p:sp>
      <p:sp>
        <p:nvSpPr>
          <p:cNvPr id="10" name="下矢印 9"/>
          <p:cNvSpPr/>
          <p:nvPr/>
        </p:nvSpPr>
        <p:spPr bwMode="auto">
          <a:xfrm>
            <a:off x="2071930" y="8255750"/>
            <a:ext cx="367149" cy="237007"/>
          </a:xfrm>
          <a:prstGeom prst="downArrow">
            <a:avLst>
              <a:gd name="adj1" fmla="val 50000"/>
              <a:gd name="adj2" fmla="val 53705"/>
            </a:avLst>
          </a:prstGeom>
          <a:solidFill>
            <a:srgbClr val="FF0000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51175" algn="l"/>
                <a:tab pos="3148013" algn="l"/>
              </a:tabLst>
            </a:pPr>
            <a:endParaRPr kumimoji="1" lang="ja-JP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ＭＳ ゴシック" pitchFamily="49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421862" y="8256167"/>
            <a:ext cx="20120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実証</a:t>
            </a:r>
            <a:r>
              <a:rPr kumimoji="1" lang="ja-JP" altLang="en-US" sz="900" dirty="0" smtClean="0"/>
              <a:t>（診断に基づき減肥栽培を実施）</a:t>
            </a:r>
            <a:endParaRPr kumimoji="1" lang="ja-JP" altLang="en-US" sz="900" dirty="0"/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79" y="3404677"/>
            <a:ext cx="854304" cy="640729"/>
          </a:xfrm>
          <a:prstGeom prst="rect">
            <a:avLst/>
          </a:prstGeom>
        </p:spPr>
      </p:pic>
      <p:graphicFrame>
        <p:nvGraphicFramePr>
          <p:cNvPr id="71" name="表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035672"/>
              </p:ext>
            </p:extLst>
          </p:nvPr>
        </p:nvGraphicFramePr>
        <p:xfrm>
          <a:off x="392650" y="8617641"/>
          <a:ext cx="448415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850">
                  <a:extLst>
                    <a:ext uri="{9D8B030D-6E8A-4147-A177-3AD203B41FA5}">
                      <a16:colId xmlns:a16="http://schemas.microsoft.com/office/drawing/2014/main" val="285040825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284979139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332923030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1984662354"/>
                    </a:ext>
                  </a:extLst>
                </a:gridCol>
                <a:gridCol w="589018">
                  <a:extLst>
                    <a:ext uri="{9D8B030D-6E8A-4147-A177-3AD203B41FA5}">
                      <a16:colId xmlns:a16="http://schemas.microsoft.com/office/drawing/2014/main" val="3565639506"/>
                    </a:ext>
                  </a:extLst>
                </a:gridCol>
                <a:gridCol w="509803">
                  <a:extLst>
                    <a:ext uri="{9D8B030D-6E8A-4147-A177-3AD203B41FA5}">
                      <a16:colId xmlns:a16="http://schemas.microsoft.com/office/drawing/2014/main" val="2797133538"/>
                    </a:ext>
                  </a:extLst>
                </a:gridCol>
                <a:gridCol w="920479">
                  <a:extLst>
                    <a:ext uri="{9D8B030D-6E8A-4147-A177-3AD203B41FA5}">
                      <a16:colId xmlns:a16="http://schemas.microsoft.com/office/drawing/2014/main" val="415948077"/>
                    </a:ext>
                  </a:extLst>
                </a:gridCol>
              </a:tblGrid>
              <a:tr h="314427">
                <a:tc rowSpan="2">
                  <a:txBody>
                    <a:bodyPr/>
                    <a:lstStyle/>
                    <a:p>
                      <a:pPr algn="ctr"/>
                      <a:endParaRPr kumimoji="1" lang="en-US" altLang="ja-JP" sz="5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本成果の適用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施肥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窒素量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窒素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吸収量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6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着粒数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精玄米重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整粒歩合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玄米蛋白質</a:t>
                      </a:r>
                    </a:p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含有率（％）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5163565"/>
                  </a:ext>
                </a:extLst>
              </a:tr>
              <a:tr h="188656">
                <a:tc vMerge="1"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g/m²</a:t>
                      </a:r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）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g/m²</a:t>
                      </a:r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（百粒</a:t>
                      </a:r>
                      <a:r>
                        <a:rPr kumimoji="1" lang="en-US" altLang="ja-JP" sz="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/m²</a:t>
                      </a:r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）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g/m²</a:t>
                      </a:r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）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（％）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水分</a:t>
                      </a:r>
                      <a:r>
                        <a:rPr kumimoji="1" lang="en-US" altLang="ja-JP" sz="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15</a:t>
                      </a:r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％換算値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417832"/>
                  </a:ext>
                </a:extLst>
              </a:tr>
              <a:tr h="2043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有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4.3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11.0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297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529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77.7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6.0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3472589"/>
                  </a:ext>
                </a:extLst>
              </a:tr>
              <a:tr h="2043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無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6.0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13.4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353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513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71.7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6.7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011879"/>
                  </a:ext>
                </a:extLst>
              </a:tr>
            </a:tbl>
          </a:graphicData>
        </a:graphic>
      </p:graphicFrame>
      <p:sp>
        <p:nvSpPr>
          <p:cNvPr id="32" name="テキスト ボックス 31"/>
          <p:cNvSpPr txBox="1"/>
          <p:nvPr/>
        </p:nvSpPr>
        <p:spPr>
          <a:xfrm>
            <a:off x="2911448" y="2054683"/>
            <a:ext cx="15850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【</a:t>
            </a:r>
            <a:r>
              <a:rPr kumimoji="1" lang="ja-JP" altLang="en-US" dirty="0" smtClean="0">
                <a:latin typeface="+mn-ea"/>
                <a:ea typeface="+mn-ea"/>
              </a:rPr>
              <a:t>可給態窒素との関係</a:t>
            </a:r>
            <a:r>
              <a:rPr kumimoji="1" lang="en-US" altLang="ja-JP" dirty="0" smtClean="0">
                <a:latin typeface="+mn-ea"/>
                <a:ea typeface="+mn-ea"/>
              </a:rPr>
              <a:t>】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50" name="角丸四角形吹き出し 49"/>
          <p:cNvSpPr/>
          <p:nvPr/>
        </p:nvSpPr>
        <p:spPr bwMode="auto">
          <a:xfrm>
            <a:off x="4876800" y="2852844"/>
            <a:ext cx="1903249" cy="813927"/>
          </a:xfrm>
          <a:prstGeom prst="wedgeRoundRectCallout">
            <a:avLst>
              <a:gd name="adj1" fmla="val -56865"/>
              <a:gd name="adj2" fmla="val 225"/>
              <a:gd name="adj3" fmla="val 16667"/>
            </a:avLst>
          </a:prstGeom>
          <a:solidFill>
            <a:srgbClr val="FFFF66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可給態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窒素と高い正の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相関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抽出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窒素量は可給態窒素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の２～４割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程度で、概ね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水稲１作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期間の発現量に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近似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55" name="直線矢印コネクタ 54"/>
          <p:cNvCxnSpPr/>
          <p:nvPr/>
        </p:nvCxnSpPr>
        <p:spPr bwMode="auto">
          <a:xfrm>
            <a:off x="-282011" y="3157098"/>
            <a:ext cx="34183" cy="0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テキスト ボックス 74"/>
          <p:cNvSpPr txBox="1"/>
          <p:nvPr/>
        </p:nvSpPr>
        <p:spPr>
          <a:xfrm rot="5400000">
            <a:off x="6115574" y="7151843"/>
            <a:ext cx="2749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⤵</a:t>
            </a:r>
            <a:endParaRPr kumimoji="1" lang="ja-JP" altLang="en-US" dirty="0"/>
          </a:p>
        </p:txBody>
      </p:sp>
      <p:grpSp>
        <p:nvGrpSpPr>
          <p:cNvPr id="17" name="グループ化 16"/>
          <p:cNvGrpSpPr/>
          <p:nvPr/>
        </p:nvGrpSpPr>
        <p:grpSpPr>
          <a:xfrm>
            <a:off x="5048521" y="8394224"/>
            <a:ext cx="2137830" cy="1105826"/>
            <a:chOff x="4501095" y="8346961"/>
            <a:chExt cx="2137830" cy="1105826"/>
          </a:xfrm>
        </p:grpSpPr>
        <p:sp>
          <p:nvSpPr>
            <p:cNvPr id="27" name="角丸四角形吹き出し 26"/>
            <p:cNvSpPr/>
            <p:nvPr/>
          </p:nvSpPr>
          <p:spPr bwMode="auto">
            <a:xfrm>
              <a:off x="4501095" y="8346961"/>
              <a:ext cx="1709256" cy="1105826"/>
            </a:xfrm>
            <a:prstGeom prst="wedgeRoundRectCallout">
              <a:avLst>
                <a:gd name="adj1" fmla="val -60152"/>
                <a:gd name="adj2" fmla="val 32620"/>
                <a:gd name="adj3" fmla="val 16667"/>
              </a:avLst>
            </a:prstGeom>
            <a:solidFill>
              <a:srgbClr val="FFFF66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36000" rIns="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3051175" algn="l"/>
                  <a:tab pos="3148013" algn="l"/>
                </a:tabLst>
              </a:pPr>
              <a:r>
                <a:rPr kumimoji="1" lang="ja-JP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ＭＳ ゴシック" pitchFamily="49" charset="-128"/>
                </a:rPr>
                <a:t>・窒素吸収量</a:t>
              </a:r>
              <a:endParaRPr kumimoji="1" lang="en-US" altLang="ja-JP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ＭＳ ゴシック" pitchFamily="49" charset="-128"/>
              </a:endParaRPr>
            </a:p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3051175" algn="l"/>
                  <a:tab pos="3148013" algn="l"/>
                </a:tabLst>
              </a:pPr>
              <a:r>
                <a:rPr lang="ja-JP" altLang="en-US" sz="900" dirty="0">
                  <a:ea typeface="ＭＳ ゴシック" pitchFamily="49" charset="-128"/>
                </a:rPr>
                <a:t>・</a:t>
              </a:r>
              <a:r>
                <a:rPr kumimoji="1" lang="ja-JP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ＭＳ ゴシック" pitchFamily="49" charset="-128"/>
                </a:rPr>
                <a:t>着粒数</a:t>
              </a:r>
              <a:r>
                <a:rPr lang="ja-JP" altLang="en-US" sz="900" dirty="0">
                  <a:ea typeface="ＭＳ ゴシック" pitchFamily="49" charset="-128"/>
                </a:rPr>
                <a:t>　</a:t>
              </a:r>
              <a:r>
                <a:rPr lang="ja-JP" altLang="en-US" sz="900" dirty="0" smtClean="0">
                  <a:ea typeface="ＭＳ ゴシック" pitchFamily="49" charset="-128"/>
                </a:rPr>
                <a:t>　　　　　</a:t>
              </a:r>
              <a:endParaRPr lang="en-US" altLang="ja-JP" sz="900" dirty="0" smtClean="0">
                <a:ea typeface="ＭＳ ゴシック" pitchFamily="49" charset="-128"/>
              </a:endParaRPr>
            </a:p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3051175" algn="l"/>
                  <a:tab pos="3148013" algn="l"/>
                </a:tabLst>
              </a:pPr>
              <a:endParaRPr kumimoji="1" lang="en-US" altLang="ja-JP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ＭＳ ゴシック" pitchFamily="49" charset="-128"/>
              </a:endParaRPr>
            </a:p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3051175" algn="l"/>
                  <a:tab pos="3148013" algn="l"/>
                </a:tabLst>
              </a:pPr>
              <a:r>
                <a:rPr lang="ja-JP" altLang="en-US" sz="900" dirty="0">
                  <a:ea typeface="ＭＳ ゴシック" pitchFamily="49" charset="-128"/>
                </a:rPr>
                <a:t>・</a:t>
              </a:r>
              <a:r>
                <a:rPr kumimoji="1" lang="ja-JP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ＭＳ ゴシック" pitchFamily="49" charset="-128"/>
                </a:rPr>
                <a:t>整粒歩合</a:t>
              </a:r>
              <a:endParaRPr kumimoji="1" lang="en-US" altLang="ja-JP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ＭＳ ゴシック" pitchFamily="49" charset="-128"/>
              </a:endParaRPr>
            </a:p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3051175" algn="l"/>
                  <a:tab pos="3148013" algn="l"/>
                </a:tabLst>
              </a:pPr>
              <a:r>
                <a:rPr lang="ja-JP" altLang="en-US" sz="900" dirty="0">
                  <a:ea typeface="ＭＳ ゴシック" pitchFamily="49" charset="-128"/>
                </a:rPr>
                <a:t>・</a:t>
              </a:r>
              <a:r>
                <a:rPr kumimoji="1" lang="ja-JP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ＭＳ ゴシック" pitchFamily="49" charset="-128"/>
                </a:rPr>
                <a:t>玄米蛋白質含有率</a:t>
              </a:r>
            </a:p>
          </p:txBody>
        </p:sp>
        <p:sp>
          <p:nvSpPr>
            <p:cNvPr id="7" name="右中かっこ 6"/>
            <p:cNvSpPr/>
            <p:nvPr/>
          </p:nvSpPr>
          <p:spPr bwMode="auto">
            <a:xfrm>
              <a:off x="5336391" y="8575557"/>
              <a:ext cx="120746" cy="294636"/>
            </a:xfrm>
            <a:prstGeom prst="rightBrac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3051175" algn="l"/>
                  <a:tab pos="3148013" algn="l"/>
                </a:tabLst>
              </a:pPr>
              <a:endParaRPr kumimoji="1" lang="ja-JP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ＭＳ ゴシック" pitchFamily="49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5463167" y="8531182"/>
              <a:ext cx="11757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dirty="0" smtClean="0">
                  <a:latin typeface="+mn-ea"/>
                  <a:ea typeface="+mn-ea"/>
                </a:rPr>
                <a:t>目標値に</a:t>
              </a:r>
              <a:endParaRPr kumimoji="1" lang="en-US" altLang="ja-JP" sz="900" dirty="0" smtClean="0">
                <a:latin typeface="+mn-ea"/>
                <a:ea typeface="+mn-ea"/>
              </a:endParaRPr>
            </a:p>
            <a:p>
              <a:r>
                <a:rPr kumimoji="1" lang="ja-JP" altLang="en-US" sz="900" dirty="0" smtClean="0">
                  <a:latin typeface="+mn-ea"/>
                  <a:ea typeface="+mn-ea"/>
                </a:rPr>
                <a:t>近づく！</a:t>
              </a:r>
              <a:endParaRPr kumimoji="1" lang="ja-JP" altLang="en-US" sz="900" dirty="0">
                <a:latin typeface="+mn-ea"/>
                <a:ea typeface="+mn-ea"/>
              </a:endParaRPr>
            </a:p>
          </p:txBody>
        </p:sp>
        <p:sp>
          <p:nvSpPr>
            <p:cNvPr id="64" name="右中かっこ 63"/>
            <p:cNvSpPr/>
            <p:nvPr/>
          </p:nvSpPr>
          <p:spPr bwMode="auto">
            <a:xfrm>
              <a:off x="5622141" y="8960806"/>
              <a:ext cx="120746" cy="294636"/>
            </a:xfrm>
            <a:prstGeom prst="rightBrac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3051175" algn="l"/>
                  <a:tab pos="3148013" algn="l"/>
                </a:tabLst>
              </a:pPr>
              <a:endParaRPr kumimoji="1" lang="ja-JP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ＭＳ ゴシック" pitchFamily="49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5739960" y="9003301"/>
              <a:ext cx="65509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dirty="0" smtClean="0"/>
                <a:t>改善！</a:t>
              </a:r>
              <a:endParaRPr kumimoji="1" lang="ja-JP" altLang="en-US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7426350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051175" algn="l"/>
            <a:tab pos="3148013" algn="l"/>
          </a:tabLst>
          <a:defRPr kumimoji="1" lang="ja-JP" altLang="en-US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ea typeface="ＭＳ ゴシック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051175" algn="l"/>
            <a:tab pos="3148013" algn="l"/>
          </a:tabLst>
          <a:defRPr kumimoji="1" lang="ja-JP" altLang="en-US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ea typeface="ＭＳ ゴシック" pitchFamily="49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11773</TotalTime>
  <Words>651</Words>
  <Application>Microsoft Office PowerPoint</Application>
  <PresentationFormat>A4 210 x 297 mm</PresentationFormat>
  <Paragraphs>89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Ｐ明朝</vt:lpstr>
      <vt:lpstr>ＭＳ ゴシック</vt:lpstr>
      <vt:lpstr>メイリオ</vt:lpstr>
      <vt:lpstr>Times New Roman</vt:lpstr>
      <vt:lpstr>Wingdings</vt:lpstr>
      <vt:lpstr>標準デザイン</vt:lpstr>
      <vt:lpstr>PowerPoint プレゼンテーション</vt:lpstr>
    </vt:vector>
  </TitlesOfParts>
  <Company>農林水産省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平成１８年度農林水産研究開発予算概算要求の重点事項</dc:title>
  <dc:creator>農林水産技術会議事務局</dc:creator>
  <cp:lastModifiedBy>富山県</cp:lastModifiedBy>
  <cp:revision>710</cp:revision>
  <cp:lastPrinted>2020-07-14T02:33:28Z</cp:lastPrinted>
  <dcterms:created xsi:type="dcterms:W3CDTF">2005-08-18T05:46:49Z</dcterms:created>
  <dcterms:modified xsi:type="dcterms:W3CDTF">2021-01-14T04:53:21Z</dcterms:modified>
</cp:coreProperties>
</file>