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86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98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77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55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60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58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1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85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45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8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59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11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7729E-379E-454D-AFBD-44C8DEDB0749}" type="datetimeFigureOut">
              <a:rPr kumimoji="1" lang="ja-JP" altLang="en-US" smtClean="0"/>
              <a:pPr/>
              <a:t>2020/11/2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FD237-F297-4CCB-B27E-E4346690A22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040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214290" y="3643306"/>
            <a:ext cx="6373847" cy="5357850"/>
          </a:xfrm>
          <a:prstGeom prst="roundRect">
            <a:avLst>
              <a:gd name="adj" fmla="val 82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142852" y="1000100"/>
            <a:ext cx="6429420" cy="2357454"/>
          </a:xfrm>
          <a:prstGeom prst="roundRect">
            <a:avLst>
              <a:gd name="adj" fmla="val 1488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14290" y="1285852"/>
            <a:ext cx="27860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１．スギ材未成熟部から製造した木粉は、ＷＰＣ（木材プラスチック複合体）製造時の熱可塑性樹脂との混練工程で容易に微細繊維化される（写真１、Ｈ１９－２１地域イノベ事業成果報告書）。</a:t>
            </a:r>
            <a:r>
              <a:rPr lang="ja-JP" altLang="en-US" sz="1200" dirty="0"/>
              <a:t>　</a:t>
            </a:r>
            <a:r>
              <a:rPr lang="ja-JP" altLang="en-US" sz="1200" dirty="0" smtClean="0"/>
              <a:t>　　　　　　　　　</a:t>
            </a:r>
            <a:endParaRPr lang="ja-JP" altLang="en-US" sz="12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4268" y="1285852"/>
            <a:ext cx="1560692" cy="1143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928934" y="2428860"/>
            <a:ext cx="1571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写真１　ＷＰＣ内で微細繊維化したスギ木粉（ＳＥＭ画像）</a:t>
            </a:r>
            <a:endParaRPr kumimoji="1" lang="ja-JP" altLang="en-US" sz="1000" dirty="0"/>
          </a:p>
        </p:txBody>
      </p:sp>
      <p:grpSp>
        <p:nvGrpSpPr>
          <p:cNvPr id="42" name="Group 166"/>
          <p:cNvGrpSpPr>
            <a:grpSpLocks/>
          </p:cNvGrpSpPr>
          <p:nvPr/>
        </p:nvGrpSpPr>
        <p:grpSpPr bwMode="auto">
          <a:xfrm>
            <a:off x="285728" y="214282"/>
            <a:ext cx="735339" cy="761735"/>
            <a:chOff x="1386" y="302"/>
            <a:chExt cx="2490" cy="2494"/>
          </a:xfrm>
        </p:grpSpPr>
        <p:pic>
          <p:nvPicPr>
            <p:cNvPr id="43" name="Picture 16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86" y="302"/>
              <a:ext cx="2490" cy="18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168"/>
            <p:cNvSpPr txBox="1">
              <a:spLocks noChangeArrowheads="1"/>
            </p:cNvSpPr>
            <p:nvPr/>
          </p:nvSpPr>
          <p:spPr bwMode="auto">
            <a:xfrm>
              <a:off x="1724" y="2040"/>
              <a:ext cx="1814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57263"/>
              <a:r>
                <a:rPr lang="ja-JP" altLang="en-US" sz="900" b="1" dirty="0">
                  <a:solidFill>
                    <a:srgbClr val="008000"/>
                  </a:solidFill>
                  <a:latin typeface="Century" pitchFamily="18" charset="0"/>
                  <a:ea typeface="ＭＳ ゴシック" pitchFamily="49" charset="-128"/>
                </a:rPr>
                <a:t>富山県</a:t>
              </a:r>
            </a:p>
          </p:txBody>
        </p:sp>
      </p:grpSp>
      <p:sp>
        <p:nvSpPr>
          <p:cNvPr id="45" name="テキスト ボックス 44"/>
          <p:cNvSpPr txBox="1"/>
          <p:nvPr/>
        </p:nvSpPr>
        <p:spPr>
          <a:xfrm>
            <a:off x="1060522" y="41756"/>
            <a:ext cx="5413315" cy="848950"/>
          </a:xfrm>
          <a:prstGeom prst="rect">
            <a:avLst/>
          </a:prstGeom>
          <a:solidFill>
            <a:srgbClr val="0099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ja-JP" altLang="en-US" sz="2000" dirty="0" smtClean="0">
                <a:solidFill>
                  <a:schemeClr val="bg1"/>
                </a:solidFill>
              </a:rPr>
              <a:t>微粉砕技術を応用した</a:t>
            </a:r>
            <a:endParaRPr lang="en-US" altLang="ja-JP" sz="2000" dirty="0" smtClean="0">
              <a:solidFill>
                <a:schemeClr val="bg1"/>
              </a:solidFill>
            </a:endParaRPr>
          </a:p>
          <a:p>
            <a:pPr algn="ctr">
              <a:lnSpc>
                <a:spcPts val="2200"/>
              </a:lnSpc>
            </a:pPr>
            <a:r>
              <a:rPr lang="ja-JP" altLang="en-US" sz="2000" dirty="0" smtClean="0">
                <a:solidFill>
                  <a:schemeClr val="bg1"/>
                </a:solidFill>
              </a:rPr>
              <a:t>木質高機能膜の形成に関する研究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algn="ctr">
              <a:lnSpc>
                <a:spcPts val="1500"/>
              </a:lnSpc>
            </a:pPr>
            <a:r>
              <a:rPr lang="ja-JP" altLang="en-US" sz="1200" b="1" dirty="0">
                <a:solidFill>
                  <a:schemeClr val="bg1"/>
                </a:solidFill>
              </a:rPr>
              <a:t>富山県農林水産総合技術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センター</a:t>
            </a:r>
            <a:r>
              <a:rPr lang="ja-JP" altLang="en-US" sz="1200" b="1" dirty="0" smtClean="0">
                <a:solidFill>
                  <a:srgbClr val="FFFF00"/>
                </a:solidFill>
              </a:rPr>
              <a:t>木材研究所、産業技術研究開発センター</a:t>
            </a:r>
            <a:endParaRPr kumimoji="1" lang="ja-JP" altLang="en-US" sz="1200" dirty="0">
              <a:solidFill>
                <a:srgbClr val="FFFF00"/>
              </a:solidFill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643182" y="928662"/>
            <a:ext cx="1447471" cy="28575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研究の背景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428868" y="3571868"/>
            <a:ext cx="2000264" cy="28575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研究の目的・成果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42918" y="3000364"/>
            <a:ext cx="564360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微細繊維化した木質繊維は、液体への分散性が高い　→　木粉のみで塗料化可能</a:t>
            </a:r>
            <a:endParaRPr kumimoji="1" lang="ja-JP" altLang="en-US" sz="1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28604" y="3929058"/>
            <a:ext cx="5857916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目的：ＣＮＦ処理技術を応用して、木粉と水のみを原料とした木質高機能膜を開発する。</a:t>
            </a:r>
            <a:endParaRPr kumimoji="1" lang="ja-JP" altLang="en-US" sz="1200" dirty="0"/>
          </a:p>
        </p:txBody>
      </p:sp>
      <p:sp>
        <p:nvSpPr>
          <p:cNvPr id="110" name="正方形/長方形 109"/>
          <p:cNvSpPr/>
          <p:nvPr/>
        </p:nvSpPr>
        <p:spPr>
          <a:xfrm>
            <a:off x="214290" y="2285984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２．微粉砕化混練すると、スギＷＰＣの引張強さは増加する（図１、木材学会発表</a:t>
            </a:r>
            <a:r>
              <a:rPr lang="en-US" altLang="ja-JP" sz="1200" dirty="0" smtClean="0"/>
              <a:t>2012</a:t>
            </a:r>
            <a:r>
              <a:rPr lang="ja-JP" altLang="en-US" sz="1200" dirty="0" smtClean="0"/>
              <a:t>札幌）　。</a:t>
            </a:r>
            <a:endParaRPr lang="ja-JP" altLang="en-US" sz="1200" dirty="0"/>
          </a:p>
        </p:txBody>
      </p:sp>
      <p:grpSp>
        <p:nvGrpSpPr>
          <p:cNvPr id="114" name="グループ化 113"/>
          <p:cNvGrpSpPr/>
          <p:nvPr/>
        </p:nvGrpSpPr>
        <p:grpSpPr>
          <a:xfrm>
            <a:off x="4572008" y="1214414"/>
            <a:ext cx="1928826" cy="1740117"/>
            <a:chOff x="4572008" y="1276560"/>
            <a:chExt cx="1928826" cy="1677971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572008" y="1276560"/>
              <a:ext cx="1928826" cy="16779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1" name="テキスト ボックス 110"/>
            <p:cNvSpPr txBox="1"/>
            <p:nvPr/>
          </p:nvSpPr>
          <p:spPr>
            <a:xfrm>
              <a:off x="4572008" y="2357422"/>
              <a:ext cx="1928826" cy="22798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r>
                <a:rPr kumimoji="1" lang="ja-JP" altLang="en-US" sz="800" b="1" dirty="0" smtClean="0"/>
                <a:t>図１　微粉砕化スギＷＰＣの引張強さ</a:t>
              </a:r>
              <a:endParaRPr kumimoji="1" lang="en-US" altLang="ja-JP" sz="800" b="1" dirty="0" smtClean="0"/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5000636" y="2571736"/>
              <a:ext cx="1214446" cy="35719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36000" rIns="36000" bIns="36000" rtlCol="0" anchor="t" anchorCtr="1">
              <a:noAutofit/>
            </a:bodyPr>
            <a:lstStyle/>
            <a:p>
              <a:r>
                <a:rPr kumimoji="1" lang="ja-JP" altLang="en-US" sz="500" dirty="0" smtClean="0"/>
                <a:t>Ａ：微粉砕化スギＷＰＣ（木粉率</a:t>
              </a:r>
              <a:r>
                <a:rPr kumimoji="1" lang="en-US" altLang="ja-JP" sz="500" dirty="0" smtClean="0"/>
                <a:t>60</a:t>
              </a:r>
              <a:r>
                <a:rPr kumimoji="1" lang="ja-JP" altLang="en-US" sz="500" dirty="0" smtClean="0"/>
                <a:t>％）</a:t>
              </a:r>
              <a:endParaRPr kumimoji="1" lang="en-US" altLang="ja-JP" sz="500" dirty="0" smtClean="0"/>
            </a:p>
            <a:p>
              <a:r>
                <a:rPr lang="ja-JP" altLang="en-US" sz="500" dirty="0" smtClean="0"/>
                <a:t>Ｂ：スギＷＰＣ（木粉率</a:t>
              </a:r>
              <a:r>
                <a:rPr lang="en-US" altLang="ja-JP" sz="500" dirty="0" smtClean="0"/>
                <a:t>50</a:t>
              </a:r>
              <a:r>
                <a:rPr lang="ja-JP" altLang="en-US" sz="500" dirty="0" smtClean="0"/>
                <a:t>％）</a:t>
              </a:r>
              <a:endParaRPr lang="en-US" altLang="ja-JP" sz="500" dirty="0" smtClean="0"/>
            </a:p>
            <a:p>
              <a:r>
                <a:rPr kumimoji="1" lang="ja-JP" altLang="en-US" sz="500" dirty="0" smtClean="0"/>
                <a:t>Ｃ：スギＷＰＣ（木粉率</a:t>
              </a:r>
              <a:r>
                <a:rPr kumimoji="1" lang="en-US" altLang="ja-JP" sz="500" dirty="0" smtClean="0"/>
                <a:t>60</a:t>
              </a:r>
              <a:r>
                <a:rPr kumimoji="1" lang="ja-JP" altLang="en-US" sz="500" dirty="0" smtClean="0"/>
                <a:t>％）</a:t>
              </a:r>
              <a:endParaRPr kumimoji="1" lang="en-US" altLang="ja-JP" sz="500" dirty="0" smtClean="0"/>
            </a:p>
            <a:p>
              <a:r>
                <a:rPr kumimoji="1" lang="ja-JP" altLang="en-US" sz="500" dirty="0" smtClean="0"/>
                <a:t>Ｄ：スギＷＰＣ（木粉率</a:t>
              </a:r>
              <a:r>
                <a:rPr kumimoji="1" lang="en-US" altLang="ja-JP" sz="500" dirty="0" smtClean="0"/>
                <a:t>70</a:t>
              </a:r>
              <a:r>
                <a:rPr kumimoji="1" lang="ja-JP" altLang="en-US" sz="500" dirty="0" smtClean="0"/>
                <a:t>％）</a:t>
              </a:r>
              <a:endParaRPr kumimoji="1" lang="ja-JP" altLang="en-US" sz="500" dirty="0"/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5715016" y="1285852"/>
              <a:ext cx="785818" cy="23083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kumimoji="1" lang="ja-JP" altLang="en-US" sz="900" dirty="0" smtClean="0"/>
                <a:t>射出成型品</a:t>
              </a:r>
              <a:endParaRPr kumimoji="1" lang="ja-JP" altLang="en-US" sz="900" dirty="0"/>
            </a:p>
          </p:txBody>
        </p:sp>
      </p:grpSp>
      <p:grpSp>
        <p:nvGrpSpPr>
          <p:cNvPr id="135" name="グループ化 134"/>
          <p:cNvGrpSpPr/>
          <p:nvPr/>
        </p:nvGrpSpPr>
        <p:grpSpPr>
          <a:xfrm>
            <a:off x="2643182" y="4429124"/>
            <a:ext cx="1785950" cy="2130010"/>
            <a:chOff x="2643182" y="4357686"/>
            <a:chExt cx="1785950" cy="2130010"/>
          </a:xfrm>
        </p:grpSpPr>
        <p:pic>
          <p:nvPicPr>
            <p:cNvPr id="116" name="Picture 4" descr="Sugi #200 M80 5p select Vis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14620" y="4357686"/>
              <a:ext cx="1711911" cy="1691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8" name="正方形/長方形 117"/>
            <p:cNvSpPr/>
            <p:nvPr/>
          </p:nvSpPr>
          <p:spPr>
            <a:xfrm>
              <a:off x="2643182" y="6072198"/>
              <a:ext cx="1785950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dirty="0" smtClean="0">
                  <a:latin typeface="ＭＳ ゴシック" pitchFamily="49" charset="-128"/>
                  <a:ea typeface="ＭＳ ゴシック" pitchFamily="49" charset="-128"/>
                  <a:cs typeface="Arial" pitchFamily="34" charset="0"/>
                </a:rPr>
                <a:t>図２　木粉塗料の粘度</a:t>
              </a:r>
              <a:r>
                <a:rPr lang="en-US" altLang="ja-JP" sz="1050" i="1" dirty="0" smtClean="0">
                  <a:latin typeface="ＭＳ ゴシック" pitchFamily="49" charset="-128"/>
                  <a:ea typeface="ＭＳ ゴシック" pitchFamily="49" charset="-128"/>
                  <a:cs typeface="Times New Roman" pitchFamily="18" charset="0"/>
                </a:rPr>
                <a:t>η</a:t>
              </a:r>
              <a:r>
                <a:rPr lang="ja-JP" altLang="en-US" sz="1050" dirty="0" smtClean="0">
                  <a:latin typeface="ＭＳ ゴシック" pitchFamily="49" charset="-128"/>
                  <a:ea typeface="ＭＳ ゴシック" pitchFamily="49" charset="-128"/>
                  <a:cs typeface="Arial" pitchFamily="34" charset="0"/>
                </a:rPr>
                <a:t>のせん断速度</a:t>
              </a:r>
              <a:r>
                <a:rPr lang="en-US" altLang="ja-JP" sz="1050" i="1" dirty="0" err="1" smtClean="0">
                  <a:latin typeface="ＭＳ ゴシック" pitchFamily="49" charset="-128"/>
                  <a:ea typeface="ＭＳ ゴシック" pitchFamily="49" charset="-128"/>
                  <a:cs typeface="Times New Roman" pitchFamily="18" charset="0"/>
                </a:rPr>
                <a:t>dγ</a:t>
              </a:r>
              <a:r>
                <a:rPr lang="en-US" altLang="ja-JP" sz="1050" i="1" dirty="0" smtClean="0">
                  <a:latin typeface="ＭＳ ゴシック" pitchFamily="49" charset="-128"/>
                  <a:ea typeface="ＭＳ ゴシック" pitchFamily="49" charset="-128"/>
                  <a:cs typeface="Times New Roman" pitchFamily="18" charset="0"/>
                </a:rPr>
                <a:t>/</a:t>
              </a:r>
              <a:r>
                <a:rPr lang="en-US" altLang="ja-JP" sz="1050" i="1" dirty="0" err="1" smtClean="0">
                  <a:latin typeface="ＭＳ ゴシック" pitchFamily="49" charset="-128"/>
                  <a:ea typeface="ＭＳ ゴシック" pitchFamily="49" charset="-128"/>
                  <a:cs typeface="Times New Roman" pitchFamily="18" charset="0"/>
                </a:rPr>
                <a:t>dt</a:t>
              </a:r>
              <a:r>
                <a:rPr lang="en-US" altLang="ja-JP" sz="1050" dirty="0" smtClean="0">
                  <a:latin typeface="ＭＳ ゴシック" pitchFamily="49" charset="-128"/>
                  <a:ea typeface="ＭＳ ゴシック" pitchFamily="49" charset="-128"/>
                  <a:cs typeface="Times New Roman" pitchFamily="18" charset="0"/>
                </a:rPr>
                <a:t> </a:t>
              </a:r>
              <a:r>
                <a:rPr lang="ja-JP" altLang="en-US" sz="1050" dirty="0" smtClean="0">
                  <a:latin typeface="ＭＳ ゴシック" pitchFamily="49" charset="-128"/>
                  <a:ea typeface="ＭＳ ゴシック" pitchFamily="49" charset="-128"/>
                  <a:cs typeface="Arial" pitchFamily="34" charset="0"/>
                </a:rPr>
                <a:t>依存性</a:t>
              </a:r>
              <a:endParaRPr lang="en-US" altLang="ja-JP" sz="1050" dirty="0" smtClean="0">
                <a:latin typeface="ＭＳ ゴシック" pitchFamily="49" charset="-128"/>
                <a:ea typeface="ＭＳ ゴシック" pitchFamily="49" charset="-128"/>
                <a:cs typeface="Arial" pitchFamily="34" charset="0"/>
              </a:endParaRPr>
            </a:p>
          </p:txBody>
        </p:sp>
      </p:grpSp>
      <p:grpSp>
        <p:nvGrpSpPr>
          <p:cNvPr id="136" name="グループ化 135"/>
          <p:cNvGrpSpPr/>
          <p:nvPr/>
        </p:nvGrpSpPr>
        <p:grpSpPr>
          <a:xfrm>
            <a:off x="4500570" y="4429124"/>
            <a:ext cx="2026934" cy="2130010"/>
            <a:chOff x="4500570" y="4357686"/>
            <a:chExt cx="2026934" cy="2130010"/>
          </a:xfrm>
        </p:grpSpPr>
        <p:pic>
          <p:nvPicPr>
            <p:cNvPr id="79" name="Picture 2"/>
            <p:cNvPicPr>
              <a:picLocks noChangeAspect="1" noChangeArrowheads="1"/>
            </p:cNvPicPr>
            <p:nvPr/>
          </p:nvPicPr>
          <p:blipFill>
            <a:blip r:embed="rId6"/>
            <a:srcRect b="10359"/>
            <a:stretch>
              <a:fillRect/>
            </a:stretch>
          </p:blipFill>
          <p:spPr bwMode="auto">
            <a:xfrm>
              <a:off x="4500570" y="4357686"/>
              <a:ext cx="2026934" cy="17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0" name="正方形/長方形 119"/>
            <p:cNvSpPr/>
            <p:nvPr/>
          </p:nvSpPr>
          <p:spPr>
            <a:xfrm>
              <a:off x="4572008" y="6072198"/>
              <a:ext cx="1928826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dirty="0" smtClean="0">
                  <a:latin typeface="ＭＳ ゴシック" pitchFamily="49" charset="-128"/>
                  <a:ea typeface="ＭＳ ゴシック" pitchFamily="49" charset="-128"/>
                  <a:cs typeface="Arial" pitchFamily="34" charset="0"/>
                </a:rPr>
                <a:t>図３　木粉塗料の付着性</a:t>
              </a:r>
              <a:endParaRPr lang="en-US" altLang="ja-JP" sz="1050" dirty="0" smtClean="0">
                <a:latin typeface="ＭＳ ゴシック" pitchFamily="49" charset="-128"/>
                <a:ea typeface="ＭＳ ゴシック" pitchFamily="49" charset="-128"/>
                <a:cs typeface="Arial" pitchFamily="34" charset="0"/>
              </a:endParaRPr>
            </a:p>
            <a:p>
              <a:pPr algn="ctr"/>
              <a:r>
                <a:rPr lang="ja-JP" altLang="en-US" sz="1050" dirty="0" smtClean="0">
                  <a:latin typeface="ＭＳ ゴシック" pitchFamily="49" charset="-128"/>
                  <a:ea typeface="ＭＳ ゴシック" pitchFamily="49" charset="-128"/>
                  <a:cs typeface="Arial" pitchFamily="34" charset="0"/>
                </a:rPr>
                <a:t>（アルミ板塗布）</a:t>
              </a:r>
              <a:endParaRPr lang="en-US" altLang="ja-JP" sz="1050" dirty="0" smtClean="0">
                <a:latin typeface="ＭＳ ゴシック" pitchFamily="49" charset="-128"/>
                <a:ea typeface="ＭＳ ゴシック" pitchFamily="49" charset="-128"/>
                <a:cs typeface="Arial" pitchFamily="34" charset="0"/>
              </a:endParaRPr>
            </a:p>
          </p:txBody>
        </p:sp>
      </p:grpSp>
      <p:grpSp>
        <p:nvGrpSpPr>
          <p:cNvPr id="139" name="グループ化 138"/>
          <p:cNvGrpSpPr/>
          <p:nvPr/>
        </p:nvGrpSpPr>
        <p:grpSpPr>
          <a:xfrm>
            <a:off x="285728" y="4357686"/>
            <a:ext cx="2360563" cy="2254180"/>
            <a:chOff x="285728" y="4429124"/>
            <a:chExt cx="2360563" cy="2254180"/>
          </a:xfrm>
        </p:grpSpPr>
        <p:pic>
          <p:nvPicPr>
            <p:cNvPr id="117" name="Picture 9" descr="D:\マイドキュメント０１\一時保存ファイル\一時保存\木粉塗料１.jpe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457" t="23238" r="26162" b="8134"/>
            <a:stretch/>
          </p:blipFill>
          <p:spPr bwMode="auto">
            <a:xfrm>
              <a:off x="428604" y="4857752"/>
              <a:ext cx="928694" cy="15091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9" name="テキスト ボックス 118"/>
            <p:cNvSpPr txBox="1"/>
            <p:nvPr/>
          </p:nvSpPr>
          <p:spPr>
            <a:xfrm>
              <a:off x="285728" y="6429388"/>
              <a:ext cx="2357454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 smtClean="0"/>
                <a:t>写真２　開発した木粉塗料</a:t>
              </a:r>
              <a:r>
                <a:rPr lang="ja-JP" altLang="en-US" sz="1050" dirty="0" smtClean="0"/>
                <a:t>と塗装外観</a:t>
              </a:r>
            </a:p>
          </p:txBody>
        </p:sp>
        <p:pic>
          <p:nvPicPr>
            <p:cNvPr id="124" name="図 22" descr="スギ辺材塗装粗木粉混合割合.jpg"/>
            <p:cNvPicPr>
              <a:picLocks noChangeAspect="1" noChangeArrowheads="1"/>
            </p:cNvPicPr>
            <p:nvPr/>
          </p:nvPicPr>
          <p:blipFill>
            <a:blip r:embed="rId8" cstate="print">
              <a:lum contrast="40000"/>
            </a:blip>
            <a:srcRect l="5716" t="17384" r="35245" b="14812"/>
            <a:stretch>
              <a:fillRect/>
            </a:stretch>
          </p:blipFill>
          <p:spPr bwMode="auto">
            <a:xfrm>
              <a:off x="1428736" y="4429124"/>
              <a:ext cx="1217555" cy="1965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5" name="テキスト ボックス 124"/>
          <p:cNvSpPr txBox="1"/>
          <p:nvPr/>
        </p:nvSpPr>
        <p:spPr>
          <a:xfrm>
            <a:off x="428604" y="4357686"/>
            <a:ext cx="500066" cy="28575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成果</a:t>
            </a:r>
            <a:endParaRPr kumimoji="1" lang="ja-JP" altLang="en-US" sz="1200" dirty="0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571480" y="8501090"/>
            <a:ext cx="2357454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/>
              <a:t>＊非常に高い表面硬度が付与可能</a:t>
            </a:r>
            <a:endParaRPr lang="en-US" altLang="ja-JP" sz="1050" dirty="0" smtClean="0"/>
          </a:p>
          <a:p>
            <a:pPr algn="ctr"/>
            <a:r>
              <a:rPr lang="ja-JP" altLang="en-US" sz="1050" dirty="0" smtClean="0"/>
              <a:t>（参考）一般的な自動車塗装：４Ｈ</a:t>
            </a:r>
            <a:endParaRPr lang="en-US" altLang="ja-JP" sz="1050" dirty="0" smtClean="0"/>
          </a:p>
        </p:txBody>
      </p:sp>
      <p:grpSp>
        <p:nvGrpSpPr>
          <p:cNvPr id="128" name="グループ化 127"/>
          <p:cNvGrpSpPr/>
          <p:nvPr/>
        </p:nvGrpSpPr>
        <p:grpSpPr>
          <a:xfrm>
            <a:off x="285728" y="7072330"/>
            <a:ext cx="2786082" cy="1428760"/>
            <a:chOff x="285728" y="6500826"/>
            <a:chExt cx="2643206" cy="1357798"/>
          </a:xfrm>
        </p:grpSpPr>
        <p:pic>
          <p:nvPicPr>
            <p:cNvPr id="121" name="Picture 2"/>
            <p:cNvPicPr>
              <a:picLocks noChangeAspect="1" noChangeArrowheads="1"/>
            </p:cNvPicPr>
            <p:nvPr/>
          </p:nvPicPr>
          <p:blipFill>
            <a:blip r:embed="rId9"/>
            <a:srcRect l="15429" r="12040"/>
            <a:stretch>
              <a:fillRect/>
            </a:stretch>
          </p:blipFill>
          <p:spPr bwMode="auto">
            <a:xfrm>
              <a:off x="285728" y="6572264"/>
              <a:ext cx="2643206" cy="1286360"/>
            </a:xfrm>
            <a:prstGeom prst="rect">
              <a:avLst/>
            </a:prstGeom>
            <a:noFill/>
          </p:spPr>
        </p:pic>
        <p:sp>
          <p:nvSpPr>
            <p:cNvPr id="127" name="テキスト ボックス 126"/>
            <p:cNvSpPr txBox="1"/>
            <p:nvPr/>
          </p:nvSpPr>
          <p:spPr>
            <a:xfrm>
              <a:off x="285728" y="6500826"/>
              <a:ext cx="2643206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050" dirty="0" smtClean="0"/>
                <a:t>表１　木粉塗料塗布アルミ板の鉛筆硬度</a:t>
              </a:r>
              <a:endParaRPr lang="en-US" altLang="ja-JP" sz="1050" dirty="0" smtClean="0"/>
            </a:p>
          </p:txBody>
        </p:sp>
      </p:grpSp>
      <p:sp>
        <p:nvSpPr>
          <p:cNvPr id="129" name="正方形/長方形 128"/>
          <p:cNvSpPr/>
          <p:nvPr/>
        </p:nvSpPr>
        <p:spPr>
          <a:xfrm>
            <a:off x="357166" y="6643702"/>
            <a:ext cx="2214578" cy="25391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z="1050" dirty="0" smtClean="0"/>
              <a:t>＊他の塗装にはない表面意匠　</a:t>
            </a:r>
            <a:endParaRPr lang="en-US" altLang="ja-JP" sz="1050" dirty="0" smtClean="0"/>
          </a:p>
        </p:txBody>
      </p:sp>
      <p:sp>
        <p:nvSpPr>
          <p:cNvPr id="130" name="正方形/長方形 129"/>
          <p:cNvSpPr/>
          <p:nvPr/>
        </p:nvSpPr>
        <p:spPr>
          <a:xfrm>
            <a:off x="2786058" y="6572264"/>
            <a:ext cx="1571636" cy="41549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  <a:cs typeface="Arial" pitchFamily="34" charset="0"/>
              </a:rPr>
              <a:t>＊擬塑性流体の特性＝塗料として使用可能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131" name="正方形/長方形 130"/>
          <p:cNvSpPr/>
          <p:nvPr/>
        </p:nvSpPr>
        <p:spPr>
          <a:xfrm>
            <a:off x="4500570" y="6572264"/>
            <a:ext cx="1935145" cy="25391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ja-JP" altLang="en-US" sz="1050" dirty="0" smtClean="0">
                <a:latin typeface="ＭＳ ゴシック" pitchFamily="49" charset="-128"/>
                <a:ea typeface="ＭＳ ゴシック" pitchFamily="49" charset="-128"/>
                <a:cs typeface="Arial" pitchFamily="34" charset="0"/>
              </a:rPr>
              <a:t>＊既存の塗料と同等の付着性</a:t>
            </a:r>
            <a:endParaRPr lang="en-US" altLang="ja-JP" sz="1050" dirty="0" smtClean="0">
              <a:latin typeface="ＭＳ ゴシック" pitchFamily="49" charset="-128"/>
              <a:ea typeface="ＭＳ ゴシック" pitchFamily="49" charset="-128"/>
              <a:cs typeface="Arial" pitchFamily="34" charset="0"/>
            </a:endParaRPr>
          </a:p>
        </p:txBody>
      </p:sp>
      <p:grpSp>
        <p:nvGrpSpPr>
          <p:cNvPr id="133" name="グループ化 132"/>
          <p:cNvGrpSpPr/>
          <p:nvPr/>
        </p:nvGrpSpPr>
        <p:grpSpPr>
          <a:xfrm>
            <a:off x="3143248" y="7072330"/>
            <a:ext cx="3286148" cy="1428760"/>
            <a:chOff x="2928934" y="6858016"/>
            <a:chExt cx="3143272" cy="1509189"/>
          </a:xfrm>
        </p:grpSpPr>
        <p:pic>
          <p:nvPicPr>
            <p:cNvPr id="123" name="図 122"/>
            <p:cNvPicPr>
              <a:picLocks noChangeAspect="1"/>
            </p:cNvPicPr>
            <p:nvPr/>
          </p:nvPicPr>
          <p:blipFill>
            <a:blip r:embed="rId10">
              <a:lum contrast="30000"/>
            </a:blip>
            <a:stretch>
              <a:fillRect/>
            </a:stretch>
          </p:blipFill>
          <p:spPr>
            <a:xfrm>
              <a:off x="2928934" y="6929454"/>
              <a:ext cx="3143272" cy="1437751"/>
            </a:xfrm>
            <a:prstGeom prst="rect">
              <a:avLst/>
            </a:prstGeom>
          </p:spPr>
        </p:pic>
        <p:sp>
          <p:nvSpPr>
            <p:cNvPr id="132" name="テキスト ボックス 131"/>
            <p:cNvSpPr txBox="1"/>
            <p:nvPr/>
          </p:nvSpPr>
          <p:spPr>
            <a:xfrm>
              <a:off x="2928934" y="6858016"/>
              <a:ext cx="3143272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050" dirty="0" smtClean="0"/>
                <a:t>表２　スギ木粉塗膜の熱伝導率</a:t>
              </a:r>
              <a:endParaRPr kumimoji="1" lang="ja-JP" altLang="en-US" sz="1050" dirty="0"/>
            </a:p>
          </p:txBody>
        </p:sp>
      </p:grpSp>
      <p:sp>
        <p:nvSpPr>
          <p:cNvPr id="134" name="テキスト ボックス 133"/>
          <p:cNvSpPr txBox="1"/>
          <p:nvPr/>
        </p:nvSpPr>
        <p:spPr>
          <a:xfrm>
            <a:off x="3714752" y="8572528"/>
            <a:ext cx="2357454" cy="2539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＊木材の持つ高い断熱性能を維持</a:t>
            </a:r>
            <a:endParaRPr lang="en-US" altLang="ja-JP" sz="1050" dirty="0" smtClean="0"/>
          </a:p>
        </p:txBody>
      </p:sp>
      <p:cxnSp>
        <p:nvCxnSpPr>
          <p:cNvPr id="138" name="直線矢印コネクタ 137"/>
          <p:cNvCxnSpPr/>
          <p:nvPr/>
        </p:nvCxnSpPr>
        <p:spPr>
          <a:xfrm rot="16200000" flipV="1">
            <a:off x="2964653" y="5393537"/>
            <a:ext cx="428628" cy="714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1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2440</TotalTime>
  <Words>355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Century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藤澤　泰士</dc:creator>
  <cp:lastModifiedBy>富山県</cp:lastModifiedBy>
  <cp:revision>202</cp:revision>
  <dcterms:modified xsi:type="dcterms:W3CDTF">2020-11-02T08:02:10Z</dcterms:modified>
</cp:coreProperties>
</file>