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4" autoAdjust="0"/>
    <p:restoredTop sz="94660"/>
  </p:normalViewPr>
  <p:slideViewPr>
    <p:cSldViewPr snapToGrid="0">
      <p:cViewPr>
        <p:scale>
          <a:sx n="53" d="100"/>
          <a:sy n="53" d="100"/>
        </p:scale>
        <p:origin x="-2760" y="-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6C4530EF-3EF9-4708-86B7-D352EDF600A3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E33540AB-832E-4186-BAD1-A2E78B24B7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005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31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2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29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00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04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3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86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42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4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36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26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ED6A-D7E4-478B-9CAE-453FCD64B299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5C4C7-64A8-4105-8E8C-82BA1522D1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89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jpeg"/><Relationship Id="rId5" Type="http://schemas.openxmlformats.org/officeDocument/2006/relationships/image" Target="../media/image4.emf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xmlns="" id="{713E1D3E-EEDA-41AA-A381-C6095A399BB4}"/>
              </a:ext>
            </a:extLst>
          </p:cNvPr>
          <p:cNvSpPr/>
          <p:nvPr/>
        </p:nvSpPr>
        <p:spPr>
          <a:xfrm>
            <a:off x="195290" y="7801815"/>
            <a:ext cx="6534096" cy="1943099"/>
          </a:xfrm>
          <a:prstGeom prst="roundRect">
            <a:avLst>
              <a:gd name="adj" fmla="val 16307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xmlns="" id="{1A73D998-E79C-493F-BF0F-01BF9E92C9A6}"/>
              </a:ext>
            </a:extLst>
          </p:cNvPr>
          <p:cNvSpPr/>
          <p:nvPr/>
        </p:nvSpPr>
        <p:spPr>
          <a:xfrm>
            <a:off x="240536" y="1114425"/>
            <a:ext cx="6467474" cy="202624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336932" y="1046415"/>
            <a:ext cx="4662487" cy="2114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</a:rPr>
              <a:t>　富山県西部地域（小矢部市、氷見市）にはボカスギが多く植栽されています。このスギは、液体の注入性に優れているため、昔は防腐薬剤を注入し、電柱材として利用されてきました。しかし、近年、その需要が低下し、伐採量が減少したため、現在、樹幹が大径化したボカスギの割合が多くなってきました。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この大径化したボカスギからは、</a:t>
            </a:r>
            <a:r>
              <a:rPr lang="ja-JP" altLang="en-US" sz="1100" dirty="0" smtClean="0">
                <a:solidFill>
                  <a:schemeClr val="tx1"/>
                </a:solidFill>
              </a:rPr>
              <a:t>色バラツキの</a:t>
            </a:r>
            <a:r>
              <a:rPr lang="ja-JP" altLang="en-US" sz="1100" dirty="0">
                <a:solidFill>
                  <a:schemeClr val="tx1"/>
                </a:solidFill>
              </a:rPr>
              <a:t>少ない</a:t>
            </a:r>
            <a:r>
              <a:rPr lang="ja-JP" altLang="en-US" sz="1100" b="1" u="sng" dirty="0">
                <a:solidFill>
                  <a:schemeClr val="tx1"/>
                </a:solidFill>
              </a:rPr>
              <a:t>芯去り平角材や無節材が採材</a:t>
            </a:r>
            <a:r>
              <a:rPr lang="ja-JP" altLang="en-US" sz="1100" dirty="0">
                <a:solidFill>
                  <a:schemeClr val="tx1"/>
                </a:solidFill>
              </a:rPr>
              <a:t>できます。また、液体の注入性に優れているため、樹脂、薬剤などを注入して、いろいろな</a:t>
            </a:r>
            <a:r>
              <a:rPr lang="ja-JP" altLang="en-US" sz="1100" b="1" u="sng" dirty="0" smtClean="0">
                <a:solidFill>
                  <a:schemeClr val="tx1"/>
                </a:solidFill>
              </a:rPr>
              <a:t>機能性を高める</a:t>
            </a:r>
            <a:r>
              <a:rPr lang="ja-JP" altLang="en-US" sz="1100" b="1" u="sng" dirty="0">
                <a:solidFill>
                  <a:schemeClr val="tx1"/>
                </a:solidFill>
              </a:rPr>
              <a:t>加工</a:t>
            </a:r>
            <a:r>
              <a:rPr lang="ja-JP" altLang="en-US" sz="1100" dirty="0">
                <a:solidFill>
                  <a:schemeClr val="tx1"/>
                </a:solidFill>
              </a:rPr>
              <a:t>が容易にできます。さらに、材質が均一であるため、</a:t>
            </a:r>
            <a:r>
              <a:rPr lang="ja-JP" altLang="en-US" sz="1100" b="1" u="sng" dirty="0">
                <a:solidFill>
                  <a:schemeClr val="tx1"/>
                </a:solidFill>
              </a:rPr>
              <a:t>高品質の木粉</a:t>
            </a:r>
            <a:r>
              <a:rPr lang="ja-JP" altLang="en-US" sz="1100" dirty="0">
                <a:solidFill>
                  <a:schemeClr val="tx1"/>
                </a:solidFill>
              </a:rPr>
              <a:t>を製造できます。</a:t>
            </a:r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木材研究所は、このボカスギ大径材</a:t>
            </a:r>
            <a:r>
              <a:rPr lang="ja-JP" altLang="en-US" sz="1100" dirty="0" smtClean="0">
                <a:solidFill>
                  <a:schemeClr val="tx1"/>
                </a:solidFill>
              </a:rPr>
              <a:t>の特長を</a:t>
            </a:r>
            <a:r>
              <a:rPr lang="ja-JP" altLang="en-US" sz="1100" dirty="0">
                <a:solidFill>
                  <a:schemeClr val="tx1"/>
                </a:solidFill>
              </a:rPr>
              <a:t>活かした製品を、民間企業と協力しながら開発、実用化しました。　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43889" y="53369"/>
            <a:ext cx="5413315" cy="892552"/>
          </a:xfrm>
          <a:prstGeom prst="rect">
            <a:avLst/>
          </a:prstGeom>
          <a:solidFill>
            <a:srgbClr val="009E47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</a:rPr>
              <a:t>大径化したボカスギ材の特長を活かした</a:t>
            </a:r>
            <a:endParaRPr lang="en-US" altLang="ja-JP" sz="16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bg1"/>
                </a:solidFill>
              </a:rPr>
              <a:t>高付加価値製品の開発</a:t>
            </a:r>
            <a:endParaRPr lang="en-US" altLang="ja-JP" sz="1600" dirty="0" smtClean="0">
              <a:solidFill>
                <a:schemeClr val="bg1"/>
              </a:solidFill>
            </a:endParaRPr>
          </a:p>
          <a:p>
            <a:pPr algn="ctr"/>
            <a:endParaRPr lang="en-US" altLang="ja-JP" sz="800" dirty="0">
              <a:solidFill>
                <a:schemeClr val="bg1"/>
              </a:solidFill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富山県農林水産総合技術センター</a:t>
            </a:r>
            <a:r>
              <a:rPr lang="ja-JP" altLang="en-US" sz="1200" b="1" dirty="0"/>
              <a:t>　</a:t>
            </a:r>
            <a:r>
              <a:rPr lang="ja-JP" altLang="en-US" sz="1200" b="1" dirty="0">
                <a:solidFill>
                  <a:srgbClr val="FFFF00"/>
                </a:solidFill>
              </a:rPr>
              <a:t>木材</a:t>
            </a:r>
            <a:r>
              <a:rPr lang="ja-JP" altLang="en-US" sz="1200" b="1" dirty="0" smtClean="0">
                <a:solidFill>
                  <a:srgbClr val="FFFF00"/>
                </a:solidFill>
              </a:rPr>
              <a:t>研究所</a:t>
            </a:r>
            <a:endParaRPr kumimoji="1" lang="ja-JP" altLang="en-US" sz="1200" dirty="0"/>
          </a:p>
        </p:txBody>
      </p:sp>
      <p:grpSp>
        <p:nvGrpSpPr>
          <p:cNvPr id="58" name="Group 166"/>
          <p:cNvGrpSpPr>
            <a:grpSpLocks/>
          </p:cNvGrpSpPr>
          <p:nvPr/>
        </p:nvGrpSpPr>
        <p:grpSpPr bwMode="auto">
          <a:xfrm>
            <a:off x="408733" y="50689"/>
            <a:ext cx="735339" cy="761735"/>
            <a:chOff x="1386" y="302"/>
            <a:chExt cx="2490" cy="2494"/>
          </a:xfrm>
        </p:grpSpPr>
        <p:pic>
          <p:nvPicPr>
            <p:cNvPr id="61" name="Picture 16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86" y="302"/>
              <a:ext cx="2490" cy="1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" name="Text Box 168"/>
            <p:cNvSpPr txBox="1">
              <a:spLocks noChangeArrowheads="1"/>
            </p:cNvSpPr>
            <p:nvPr/>
          </p:nvSpPr>
          <p:spPr bwMode="auto">
            <a:xfrm>
              <a:off x="1724" y="2040"/>
              <a:ext cx="181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57263"/>
              <a:r>
                <a:rPr lang="ja-JP" altLang="en-US" sz="900" b="1" dirty="0">
                  <a:solidFill>
                    <a:srgbClr val="008000"/>
                  </a:solidFill>
                  <a:latin typeface="Century" pitchFamily="18" charset="0"/>
                  <a:ea typeface="ＭＳ ゴシック" pitchFamily="49" charset="-128"/>
                </a:rPr>
                <a:t>富山県</a:t>
              </a:r>
            </a:p>
          </p:txBody>
        </p:sp>
      </p:grpSp>
      <p:pic>
        <p:nvPicPr>
          <p:cNvPr id="67" name="Picture 2" descr="F:\Dimension\H27研究\大径材利用研究\写真\0224高岡市花尾\P2240015.JPG">
            <a:extLst>
              <a:ext uri="{FF2B5EF4-FFF2-40B4-BE49-F238E27FC236}">
                <a16:creationId xmlns:a16="http://schemas.microsoft.com/office/drawing/2014/main" xmlns="" id="{84830334-096D-4C5B-8450-1055348BE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5" t="2" r="3317" b="34685"/>
          <a:stretch>
            <a:fillRect/>
          </a:stretch>
        </p:blipFill>
        <p:spPr bwMode="auto">
          <a:xfrm>
            <a:off x="4995632" y="1172154"/>
            <a:ext cx="791831" cy="5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正方形/長方形 39"/>
          <p:cNvSpPr/>
          <p:nvPr/>
        </p:nvSpPr>
        <p:spPr>
          <a:xfrm>
            <a:off x="2674966" y="977922"/>
            <a:ext cx="1447471" cy="25817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背景・目的</a:t>
            </a:r>
          </a:p>
        </p:txBody>
      </p:sp>
      <p:pic>
        <p:nvPicPr>
          <p:cNvPr id="72" name="Picture 52" descr="P9280002">
            <a:extLst>
              <a:ext uri="{FF2B5EF4-FFF2-40B4-BE49-F238E27FC236}">
                <a16:creationId xmlns:a16="http://schemas.microsoft.com/office/drawing/2014/main" xmlns="" id="{9CB8104C-90C4-4A93-B921-14A13BD0C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2" t="25139" r="46745" b="22014"/>
          <a:stretch>
            <a:fillRect/>
          </a:stretch>
        </p:blipFill>
        <p:spPr bwMode="auto">
          <a:xfrm>
            <a:off x="5818537" y="2082296"/>
            <a:ext cx="716546" cy="101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53">
            <a:extLst>
              <a:ext uri="{FF2B5EF4-FFF2-40B4-BE49-F238E27FC236}">
                <a16:creationId xmlns:a16="http://schemas.microsoft.com/office/drawing/2014/main" xmlns="" id="{E740F71A-D2A5-445E-A435-EDB6A8C4D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674" y="2291263"/>
            <a:ext cx="773557" cy="80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xmlns="" id="{E85A1E09-A982-481A-A742-C7EAB4907C19}"/>
              </a:ext>
            </a:extLst>
          </p:cNvPr>
          <p:cNvSpPr txBox="1"/>
          <p:nvPr/>
        </p:nvSpPr>
        <p:spPr>
          <a:xfrm>
            <a:off x="5810111" y="2816354"/>
            <a:ext cx="7735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芯去り平角材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xmlns="" id="{54CD50C6-C74A-4639-8D7A-FFB2ED1174F3}"/>
              </a:ext>
            </a:extLst>
          </p:cNvPr>
          <p:cNvSpPr/>
          <p:nvPr/>
        </p:nvSpPr>
        <p:spPr>
          <a:xfrm>
            <a:off x="195289" y="3308038"/>
            <a:ext cx="6534097" cy="4426541"/>
          </a:xfrm>
          <a:prstGeom prst="roundRect">
            <a:avLst>
              <a:gd name="adj" fmla="val 9260"/>
            </a:avLst>
          </a:prstGeom>
          <a:solidFill>
            <a:schemeClr val="accent6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2711936" y="3224767"/>
            <a:ext cx="1454560" cy="27392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研究の成果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xmlns="" id="{E60C4CF9-C4B0-4B70-8944-317D190544CA}"/>
              </a:ext>
            </a:extLst>
          </p:cNvPr>
          <p:cNvGrpSpPr/>
          <p:nvPr/>
        </p:nvGrpSpPr>
        <p:grpSpPr>
          <a:xfrm>
            <a:off x="913957" y="7640428"/>
            <a:ext cx="5080107" cy="439137"/>
            <a:chOff x="925783" y="7830307"/>
            <a:chExt cx="5080107" cy="439137"/>
          </a:xfrm>
        </p:grpSpPr>
        <p:sp>
          <p:nvSpPr>
            <p:cNvPr id="59" name="矢印: 下 58">
              <a:extLst>
                <a:ext uri="{FF2B5EF4-FFF2-40B4-BE49-F238E27FC236}">
                  <a16:creationId xmlns:a16="http://schemas.microsoft.com/office/drawing/2014/main" xmlns="" id="{9A89FD0A-D564-455A-BDD4-AAB71015A860}"/>
                </a:ext>
              </a:extLst>
            </p:cNvPr>
            <p:cNvSpPr/>
            <p:nvPr/>
          </p:nvSpPr>
          <p:spPr>
            <a:xfrm>
              <a:off x="925783" y="7830307"/>
              <a:ext cx="336870" cy="4182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矢印: 下 83">
              <a:extLst>
                <a:ext uri="{FF2B5EF4-FFF2-40B4-BE49-F238E27FC236}">
                  <a16:creationId xmlns:a16="http://schemas.microsoft.com/office/drawing/2014/main" xmlns="" id="{00044AA6-13FF-47BA-84FB-8C2D012FABAC}"/>
                </a:ext>
              </a:extLst>
            </p:cNvPr>
            <p:cNvSpPr/>
            <p:nvPr/>
          </p:nvSpPr>
          <p:spPr>
            <a:xfrm>
              <a:off x="2465155" y="7846766"/>
              <a:ext cx="336870" cy="4182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矢印: 下 84">
              <a:extLst>
                <a:ext uri="{FF2B5EF4-FFF2-40B4-BE49-F238E27FC236}">
                  <a16:creationId xmlns:a16="http://schemas.microsoft.com/office/drawing/2014/main" xmlns="" id="{CD0B11BC-16C7-4F13-B7FB-13EDB590EE82}"/>
                </a:ext>
              </a:extLst>
            </p:cNvPr>
            <p:cNvSpPr/>
            <p:nvPr/>
          </p:nvSpPr>
          <p:spPr>
            <a:xfrm>
              <a:off x="4173723" y="7851182"/>
              <a:ext cx="336870" cy="4182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矢印: 下 85">
              <a:extLst>
                <a:ext uri="{FF2B5EF4-FFF2-40B4-BE49-F238E27FC236}">
                  <a16:creationId xmlns:a16="http://schemas.microsoft.com/office/drawing/2014/main" xmlns="" id="{6D997ADA-985F-4EC8-9613-F63084CC6BAB}"/>
                </a:ext>
              </a:extLst>
            </p:cNvPr>
            <p:cNvSpPr/>
            <p:nvPr/>
          </p:nvSpPr>
          <p:spPr>
            <a:xfrm>
              <a:off x="5669020" y="7848670"/>
              <a:ext cx="336870" cy="4182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2814090" y="7757818"/>
            <a:ext cx="1347807" cy="33584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成</a:t>
            </a:r>
            <a:r>
              <a:rPr kumimoji="1" lang="ja-JP" altLang="en-US" dirty="0">
                <a:solidFill>
                  <a:schemeClr val="tx1"/>
                </a:solidFill>
              </a:rPr>
              <a:t>果の活用</a:t>
            </a: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xmlns="" id="{D298380F-053B-43AF-8B80-21A0448EE524}"/>
              </a:ext>
            </a:extLst>
          </p:cNvPr>
          <p:cNvGrpSpPr/>
          <p:nvPr/>
        </p:nvGrpSpPr>
        <p:grpSpPr>
          <a:xfrm>
            <a:off x="272820" y="3466737"/>
            <a:ext cx="6379033" cy="4157630"/>
            <a:chOff x="261912" y="3598706"/>
            <a:chExt cx="6379033" cy="4157630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xmlns="" id="{49BDC17E-D40F-4150-A542-9BE736295CA5}"/>
                </a:ext>
              </a:extLst>
            </p:cNvPr>
            <p:cNvGrpSpPr/>
            <p:nvPr/>
          </p:nvGrpSpPr>
          <p:grpSpPr>
            <a:xfrm>
              <a:off x="261912" y="3598706"/>
              <a:ext cx="6379033" cy="4157630"/>
              <a:chOff x="272795" y="3663582"/>
              <a:chExt cx="6379033" cy="4157630"/>
            </a:xfrm>
          </p:grpSpPr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xmlns="" id="{C0BF8E03-3212-4AAF-8136-B1D061629A76}"/>
                  </a:ext>
                </a:extLst>
              </p:cNvPr>
              <p:cNvGrpSpPr/>
              <p:nvPr/>
            </p:nvGrpSpPr>
            <p:grpSpPr>
              <a:xfrm>
                <a:off x="272795" y="3663582"/>
                <a:ext cx="6379033" cy="4157630"/>
                <a:chOff x="272795" y="3663582"/>
                <a:chExt cx="6379033" cy="4157630"/>
              </a:xfrm>
            </p:grpSpPr>
            <p:grpSp>
              <p:nvGrpSpPr>
                <p:cNvPr id="36" name="グループ化 35">
                  <a:extLst>
                    <a:ext uri="{FF2B5EF4-FFF2-40B4-BE49-F238E27FC236}">
                      <a16:creationId xmlns:a16="http://schemas.microsoft.com/office/drawing/2014/main" xmlns="" id="{E46158F8-CF9D-46C1-871D-7412C09D8CED}"/>
                    </a:ext>
                  </a:extLst>
                </p:cNvPr>
                <p:cNvGrpSpPr/>
                <p:nvPr/>
              </p:nvGrpSpPr>
              <p:grpSpPr>
                <a:xfrm>
                  <a:off x="272795" y="3663582"/>
                  <a:ext cx="6379033" cy="4157630"/>
                  <a:chOff x="247512" y="3190357"/>
                  <a:chExt cx="6379033" cy="4470392"/>
                </a:xfrm>
              </p:grpSpPr>
              <p:sp>
                <p:nvSpPr>
                  <p:cNvPr id="56" name="四角形: 角を丸くする 55">
                    <a:extLst>
                      <a:ext uri="{FF2B5EF4-FFF2-40B4-BE49-F238E27FC236}">
                        <a16:creationId xmlns:a16="http://schemas.microsoft.com/office/drawing/2014/main" xmlns="" id="{2B34540A-5D21-43DD-A8C7-3F17DF5357E7}"/>
                      </a:ext>
                    </a:extLst>
                  </p:cNvPr>
                  <p:cNvSpPr/>
                  <p:nvPr/>
                </p:nvSpPr>
                <p:spPr>
                  <a:xfrm>
                    <a:off x="5054920" y="3661247"/>
                    <a:ext cx="1571625" cy="3963733"/>
                  </a:xfrm>
                  <a:prstGeom prst="round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r>
                      <a:rPr lang="ja-JP" altLang="en-US" sz="1100" dirty="0">
                        <a:solidFill>
                          <a:schemeClr val="tx1"/>
                        </a:solidFill>
                      </a:rPr>
                      <a:t>　ボカスギ製材時に排出される製材廃材から、辺材部分を選び出し、適正な条件で微粉砕・分級した木粉です。</a:t>
                    </a:r>
                    <a:endParaRPr lang="en-US" altLang="ja-JP" sz="1100" dirty="0">
                      <a:solidFill>
                        <a:schemeClr val="tx1"/>
                      </a:solidFill>
                    </a:endParaRPr>
                  </a:p>
                  <a:p>
                    <a:r>
                      <a:rPr lang="ja-JP" altLang="en-US" sz="1100" dirty="0">
                        <a:solidFill>
                          <a:schemeClr val="tx1"/>
                        </a:solidFill>
                      </a:rPr>
                      <a:t>　材質が軟質で、微細な繊維状に解繊されやすいため、</a:t>
                    </a:r>
                    <a:r>
                      <a:rPr lang="en-US" altLang="ja-JP" sz="1100" dirty="0">
                        <a:solidFill>
                          <a:schemeClr val="tx1"/>
                        </a:solidFill>
                      </a:rPr>
                      <a:t>CNF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</a:rPr>
                      <a:t>（セルロースナノファイバー）原料と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</a:rPr>
                      <a:t>して使用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</a:rPr>
                      <a:t>できます。</a:t>
                    </a:r>
                    <a:endParaRPr kumimoji="1" lang="ja-JP" altLang="en-US" sz="1100" dirty="0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35" name="グループ化 34">
                    <a:extLst>
                      <a:ext uri="{FF2B5EF4-FFF2-40B4-BE49-F238E27FC236}">
                        <a16:creationId xmlns:a16="http://schemas.microsoft.com/office/drawing/2014/main" xmlns="" id="{6F94F9AA-BBA1-45E0-AFC5-FC63F2E6E396}"/>
                      </a:ext>
                    </a:extLst>
                  </p:cNvPr>
                  <p:cNvGrpSpPr/>
                  <p:nvPr/>
                </p:nvGrpSpPr>
                <p:grpSpPr>
                  <a:xfrm>
                    <a:off x="247512" y="3190357"/>
                    <a:ext cx="6168042" cy="4470392"/>
                    <a:chOff x="256042" y="3208052"/>
                    <a:chExt cx="6168042" cy="4470392"/>
                  </a:xfrm>
                </p:grpSpPr>
                <p:sp>
                  <p:nvSpPr>
                    <p:cNvPr id="25" name="四角形: 角を丸くする 24">
                      <a:extLst>
                        <a:ext uri="{FF2B5EF4-FFF2-40B4-BE49-F238E27FC236}">
                          <a16:creationId xmlns:a16="http://schemas.microsoft.com/office/drawing/2014/main" xmlns="" id="{B009871A-9847-4FBF-B1C7-4B7696EA83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6042" y="3652130"/>
                      <a:ext cx="1571625" cy="400844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ボカスギから切削した厚さ１～２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mm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の無節板に、アクリル樹脂などを含浸・硬化させ、合板の表面に積層しました。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1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表面硬度や耐水性に優れており、多数の人が行き来する公共施設の床材への施工に適しています。</a:t>
                      </a:r>
                    </a:p>
                  </p:txBody>
                </p:sp>
                <p:sp>
                  <p:nvSpPr>
                    <p:cNvPr id="54" name="四角形: 角を丸くする 53">
                      <a:extLst>
                        <a:ext uri="{FF2B5EF4-FFF2-40B4-BE49-F238E27FC236}">
                          <a16:creationId xmlns:a16="http://schemas.microsoft.com/office/drawing/2014/main" xmlns="" id="{60EB0E55-F393-4346-B35D-B2FBBAB502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468389" y="3660309"/>
                      <a:ext cx="1571625" cy="401813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ボカスギ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辺材（白太）に難燃薬剤を注入して、防火性能を向上させました。不燃材料・準不燃材料として使用できます。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1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駅コンコースや公共ホール壁面など、高い防火性が求められる場所への施工に適しています。</a:t>
                      </a:r>
                    </a:p>
                  </p:txBody>
                </p:sp>
                <p:sp>
                  <p:nvSpPr>
                    <p:cNvPr id="55" name="四角形: 角を丸くする 54">
                      <a:extLst>
                        <a:ext uri="{FF2B5EF4-FFF2-40B4-BE49-F238E27FC236}">
                          <a16:creationId xmlns:a16="http://schemas.microsoft.com/office/drawing/2014/main" xmlns="" id="{0E7C1ECB-4F5F-4896-AC75-BDE21D67202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865608" y="3654711"/>
                      <a:ext cx="1571625" cy="4018135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 anchorCtr="0"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色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バラツキの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少ないボカスギ心材（赤太）から薄板を切削し、無機不燃ボードに積層しました。軽量で施工性に優れ、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</a:rPr>
                        <a:t>不燃材料として使用できます。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100" dirty="0">
                          <a:solidFill>
                            <a:schemeClr val="tx1"/>
                          </a:solidFill>
                        </a:rPr>
                        <a:t>　学校、公共ホールなどの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大壁面への施工に適しています。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p:txBody>
                </p:sp>
                <p:grpSp>
                  <p:nvGrpSpPr>
                    <p:cNvPr id="34" name="グループ化 33">
                      <a:extLst>
                        <a:ext uri="{FF2B5EF4-FFF2-40B4-BE49-F238E27FC236}">
                          <a16:creationId xmlns:a16="http://schemas.microsoft.com/office/drawing/2014/main" xmlns="" id="{01929AD2-06D0-451A-98B5-903C751EC58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28339" y="3208052"/>
                      <a:ext cx="6095745" cy="522847"/>
                      <a:chOff x="336568" y="3208052"/>
                      <a:chExt cx="6095745" cy="522847"/>
                    </a:xfrm>
                  </p:grpSpPr>
                  <p:sp>
                    <p:nvSpPr>
                      <p:cNvPr id="26" name="テキスト ボックス 25">
                        <a:extLst>
                          <a:ext uri="{FF2B5EF4-FFF2-40B4-BE49-F238E27FC236}">
                            <a16:creationId xmlns:a16="http://schemas.microsoft.com/office/drawing/2014/main" xmlns="" id="{0228E6C6-DC13-40DE-9270-495129AA345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36568" y="3226513"/>
                        <a:ext cx="1434360" cy="4963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高硬度床材</a:t>
                        </a:r>
                        <a:endParaRPr lang="en-US" altLang="ja-JP" sz="12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endParaRPr>
                      </a:p>
                      <a:p>
                        <a:pPr algn="ctr"/>
                        <a:r>
                          <a:rPr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（</a:t>
                        </a:r>
                        <a:r>
                          <a:rPr lang="zh-TW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樹脂注入処理</a:t>
                        </a:r>
                        <a:r>
                          <a:rPr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）</a:t>
                        </a:r>
                        <a:endParaRPr kumimoji="1" lang="ja-JP" altLang="en-US" sz="12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endParaRPr>
                      </a:p>
                    </p:txBody>
                  </p:sp>
                  <p:sp>
                    <p:nvSpPr>
                      <p:cNvPr id="27" name="テキスト ボックス 26">
                        <a:extLst>
                          <a:ext uri="{FF2B5EF4-FFF2-40B4-BE49-F238E27FC236}">
                            <a16:creationId xmlns:a16="http://schemas.microsoft.com/office/drawing/2014/main" xmlns="" id="{794D13F1-FA44-457E-B795-C0A90784355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214755" y="3208052"/>
                        <a:ext cx="1217558" cy="4963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kumimoji="1"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高品質木粉</a:t>
                        </a:r>
                        <a:endParaRPr kumimoji="1" lang="en-US" altLang="ja-JP" sz="12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endParaRPr>
                      </a:p>
                      <a:p>
                        <a:pPr algn="ctr"/>
                        <a:r>
                          <a:rPr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（</a:t>
                        </a:r>
                        <a:r>
                          <a:rPr lang="en-US" altLang="ja-JP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CNF</a:t>
                        </a:r>
                        <a:r>
                          <a:rPr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原料）</a:t>
                        </a:r>
                        <a:endParaRPr kumimoji="1" lang="ja-JP" altLang="en-US" sz="12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endParaRPr>
                      </a:p>
                    </p:txBody>
                  </p:sp>
                  <p:sp>
                    <p:nvSpPr>
                      <p:cNvPr id="28" name="テキスト ボックス 27">
                        <a:extLst>
                          <a:ext uri="{FF2B5EF4-FFF2-40B4-BE49-F238E27FC236}">
                            <a16:creationId xmlns:a16="http://schemas.microsoft.com/office/drawing/2014/main" xmlns="" id="{0F1090BB-D40F-49BE-9F72-204328335AD8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676313" y="3234505"/>
                        <a:ext cx="1947815" cy="4963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木質不燃パネル</a:t>
                        </a:r>
                        <a:endParaRPr lang="en-US" altLang="ja-JP" sz="12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endParaRPr>
                      </a:p>
                      <a:p>
                        <a:pPr algn="ctr"/>
                        <a:r>
                          <a:rPr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（無機材料との複合化）</a:t>
                        </a:r>
                        <a:endParaRPr kumimoji="1" lang="ja-JP" altLang="en-US" sz="12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endParaRPr>
                      </a:p>
                    </p:txBody>
                  </p:sp>
                  <p:sp>
                    <p:nvSpPr>
                      <p:cNvPr id="29" name="テキスト ボックス 28">
                        <a:extLst>
                          <a:ext uri="{FF2B5EF4-FFF2-40B4-BE49-F238E27FC236}">
                            <a16:creationId xmlns:a16="http://schemas.microsoft.com/office/drawing/2014/main" xmlns="" id="{969FCD15-2A7A-4686-ADE3-CFD5D9ABD38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521361" y="3221001"/>
                        <a:ext cx="1486061" cy="49639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不燃木材</a:t>
                        </a:r>
                        <a:endParaRPr lang="en-US" altLang="ja-JP" sz="12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endParaRPr>
                      </a:p>
                      <a:p>
                        <a:pPr algn="ctr"/>
                        <a:r>
                          <a:rPr kumimoji="1" lang="ja-JP" altLang="en-US" sz="1200" b="1" dirty="0"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（薬剤注入処理）</a:t>
                        </a:r>
                      </a:p>
                    </p:txBody>
                  </p:sp>
                </p:grpSp>
              </p:grpSp>
            </p:grpSp>
            <p:pic>
              <p:nvPicPr>
                <p:cNvPr id="63" name="図 62">
                  <a:extLst>
                    <a:ext uri="{FF2B5EF4-FFF2-40B4-BE49-F238E27FC236}">
                      <a16:creationId xmlns:a16="http://schemas.microsoft.com/office/drawing/2014/main" xmlns="" id="{6DBC33A8-EEBF-4113-A3B1-2ADDF7C1E3CB}"/>
                    </a:ext>
                  </a:extLst>
                </p:cNvPr>
                <p:cNvPicPr/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8920" y="6457345"/>
                  <a:ext cx="1253257" cy="90958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xmlns="" id="{C0794D08-127C-4094-AEE5-061102DB1682}"/>
                    </a:ext>
                  </a:extLst>
                </p:cNvPr>
                <p:cNvSpPr txBox="1"/>
                <p:nvPr/>
              </p:nvSpPr>
              <p:spPr>
                <a:xfrm>
                  <a:off x="5408702" y="7366926"/>
                  <a:ext cx="1133475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000" dirty="0"/>
                    <a:t>スギ辺材木粉</a:t>
                  </a:r>
                </a:p>
              </p:txBody>
            </p:sp>
          </p:grp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xmlns="" id="{50A31C65-B97E-4AA8-812C-84591CA580C2}"/>
                  </a:ext>
                </a:extLst>
              </p:cNvPr>
              <p:cNvSpPr txBox="1"/>
              <p:nvPr/>
            </p:nvSpPr>
            <p:spPr>
              <a:xfrm>
                <a:off x="2006689" y="7499894"/>
                <a:ext cx="133650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000" dirty="0"/>
                  <a:t>スギ不燃パネル</a:t>
                </a:r>
                <a:endParaRPr kumimoji="1" lang="ja-JP" altLang="en-US" sz="900" dirty="0"/>
              </a:p>
            </p:txBody>
          </p:sp>
          <p:pic>
            <p:nvPicPr>
              <p:cNvPr id="79" name="図 1">
                <a:extLst>
                  <a:ext uri="{FF2B5EF4-FFF2-40B4-BE49-F238E27FC236}">
                    <a16:creationId xmlns:a16="http://schemas.microsoft.com/office/drawing/2014/main" xmlns="" id="{746D0055-0605-4505-A849-AD45684607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042529" y="6413211"/>
                <a:ext cx="1252619" cy="9392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xmlns="" id="{E716BB0A-C4BD-4118-84A3-A3B3E2A11AB7}"/>
                </a:ext>
              </a:extLst>
            </p:cNvPr>
            <p:cNvGrpSpPr/>
            <p:nvPr/>
          </p:nvGrpSpPr>
          <p:grpSpPr>
            <a:xfrm>
              <a:off x="535582" y="6868794"/>
              <a:ext cx="1479667" cy="861040"/>
              <a:chOff x="-1647825" y="5695950"/>
              <a:chExt cx="1483101" cy="1041900"/>
            </a:xfrm>
          </p:grpSpPr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xmlns="" id="{330E5CF3-681F-4C38-819F-5EED7DEF788D}"/>
                  </a:ext>
                </a:extLst>
              </p:cNvPr>
              <p:cNvSpPr/>
              <p:nvPr/>
            </p:nvSpPr>
            <p:spPr>
              <a:xfrm>
                <a:off x="-1647825" y="5924549"/>
                <a:ext cx="600075" cy="51404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xmlns="" id="{44FEB0BF-AD3A-46A9-BEBB-C2AD3A454106}"/>
                  </a:ext>
                </a:extLst>
              </p:cNvPr>
              <p:cNvSpPr/>
              <p:nvPr/>
            </p:nvSpPr>
            <p:spPr>
              <a:xfrm>
                <a:off x="-1647825" y="5695950"/>
                <a:ext cx="600075" cy="22859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xmlns="" id="{BBFE57E1-DBD8-4DC3-8694-34E956612847}"/>
                  </a:ext>
                </a:extLst>
              </p:cNvPr>
              <p:cNvSpPr txBox="1"/>
              <p:nvPr/>
            </p:nvSpPr>
            <p:spPr>
              <a:xfrm>
                <a:off x="-1108417" y="5726207"/>
                <a:ext cx="943693" cy="253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dirty="0"/>
                  <a:t>樹脂含浸材</a:t>
                </a:r>
              </a:p>
            </p:txBody>
          </p: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xmlns="" id="{93916F79-BBE6-4D51-94D5-CA55C6220272}"/>
                  </a:ext>
                </a:extLst>
              </p:cNvPr>
              <p:cNvSpPr txBox="1"/>
              <p:nvPr/>
            </p:nvSpPr>
            <p:spPr>
              <a:xfrm>
                <a:off x="-1508995" y="6067486"/>
                <a:ext cx="1117866" cy="670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dirty="0"/>
                  <a:t>　　　　　　合　板</a:t>
                </a:r>
                <a:endParaRPr kumimoji="1" lang="en-US" altLang="ja-JP" sz="1000" dirty="0"/>
              </a:p>
              <a:p>
                <a:endParaRPr lang="en-US" altLang="ja-JP" sz="1000" dirty="0"/>
              </a:p>
              <a:p>
                <a:r>
                  <a:rPr kumimoji="1" lang="ja-JP" altLang="en-US" sz="1000" u="sng" dirty="0"/>
                  <a:t>床材の断面図</a:t>
                </a:r>
              </a:p>
            </p:txBody>
          </p:sp>
        </p:grpSp>
        <p:pic>
          <p:nvPicPr>
            <p:cNvPr id="80" name="Picture 12">
              <a:extLst>
                <a:ext uri="{FF2B5EF4-FFF2-40B4-BE49-F238E27FC236}">
                  <a16:creationId xmlns:a16="http://schemas.microsoft.com/office/drawing/2014/main" xmlns="" id="{BC90D7EE-31D4-4839-B133-32F5D2AB92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78" t="3873" r="4286" b="26152"/>
            <a:stretch>
              <a:fillRect/>
            </a:stretch>
          </p:blipFill>
          <p:spPr bwMode="auto">
            <a:xfrm>
              <a:off x="595386" y="5986090"/>
              <a:ext cx="875972" cy="563791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図 2">
              <a:extLst>
                <a:ext uri="{FF2B5EF4-FFF2-40B4-BE49-F238E27FC236}">
                  <a16:creationId xmlns:a16="http://schemas.microsoft.com/office/drawing/2014/main" xmlns="" id="{37BECFDA-5219-40CD-B198-C06A4C97B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0945" y="6183871"/>
              <a:ext cx="1122174" cy="1260399"/>
            </a:xfrm>
            <a:prstGeom prst="rect">
              <a:avLst/>
            </a:prstGeom>
          </p:spPr>
        </p:pic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xmlns="" id="{E6EEEBC0-380B-409B-B9C5-9861D9B92E7E}"/>
                </a:ext>
              </a:extLst>
            </p:cNvPr>
            <p:cNvSpPr txBox="1"/>
            <p:nvPr/>
          </p:nvSpPr>
          <p:spPr>
            <a:xfrm>
              <a:off x="3783654" y="7425160"/>
              <a:ext cx="9917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/>
                <a:t>不燃スギ壁材</a:t>
              </a:r>
              <a:endParaRPr kumimoji="1" lang="ja-JP" altLang="en-US" sz="1000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xmlns="" id="{2ADF6DB1-8D93-4A77-A421-1CA21241B4DE}"/>
                </a:ext>
              </a:extLst>
            </p:cNvPr>
            <p:cNvSpPr txBox="1"/>
            <p:nvPr/>
          </p:nvSpPr>
          <p:spPr>
            <a:xfrm>
              <a:off x="513664" y="6526418"/>
              <a:ext cx="11664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/>
                <a:t>高硬度スギ床材</a:t>
              </a:r>
            </a:p>
          </p:txBody>
        </p: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9DB854CF-48CD-4B9D-87B6-892FA0A09A8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9113" y="1291578"/>
            <a:ext cx="955394" cy="71654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xmlns="" id="{21420E7A-B845-4D37-9F7D-43F0DDD8182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94674" y="1709737"/>
            <a:ext cx="792962" cy="545443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xmlns="" id="{B3CA8267-A9EB-4BA1-89A1-00D0E825752D}"/>
              </a:ext>
            </a:extLst>
          </p:cNvPr>
          <p:cNvSpPr txBox="1"/>
          <p:nvPr/>
        </p:nvSpPr>
        <p:spPr>
          <a:xfrm>
            <a:off x="5890940" y="1743742"/>
            <a:ext cx="644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ボカスギ大径丸太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428095" y="8113557"/>
            <a:ext cx="6301291" cy="1562758"/>
            <a:chOff x="482031" y="8113557"/>
            <a:chExt cx="6301291" cy="1562758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xmlns="" id="{9408DD2E-F783-4E40-9DFB-E28F8D59515A}"/>
                </a:ext>
              </a:extLst>
            </p:cNvPr>
            <p:cNvGrpSpPr/>
            <p:nvPr/>
          </p:nvGrpSpPr>
          <p:grpSpPr>
            <a:xfrm>
              <a:off x="482031" y="8113557"/>
              <a:ext cx="6301291" cy="1562758"/>
              <a:chOff x="529681" y="8474492"/>
              <a:chExt cx="6301291" cy="1562758"/>
            </a:xfrm>
          </p:grpSpPr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xmlns="" id="{DD69CF83-5327-4CAE-B88C-9E0EAA824DCA}"/>
                  </a:ext>
                </a:extLst>
              </p:cNvPr>
              <p:cNvGrpSpPr/>
              <p:nvPr/>
            </p:nvGrpSpPr>
            <p:grpSpPr>
              <a:xfrm>
                <a:off x="529681" y="8474493"/>
                <a:ext cx="1372758" cy="1562757"/>
                <a:chOff x="508549" y="7359650"/>
                <a:chExt cx="2263518" cy="2320577"/>
              </a:xfrm>
            </p:grpSpPr>
            <p:pic>
              <p:nvPicPr>
                <p:cNvPr id="11" name="図 10">
                  <a:extLst>
                    <a:ext uri="{FF2B5EF4-FFF2-40B4-BE49-F238E27FC236}">
                      <a16:creationId xmlns:a16="http://schemas.microsoft.com/office/drawing/2014/main" xmlns="" id="{B9EECAE1-E597-4EF5-8BA8-2BA11E8BBF2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8549" y="7359650"/>
                  <a:ext cx="2263518" cy="1697638"/>
                </a:xfrm>
                <a:prstGeom prst="rect">
                  <a:avLst/>
                </a:prstGeom>
              </p:spPr>
            </p:pic>
            <p:sp>
              <p:nvSpPr>
                <p:cNvPr id="12" name="テキスト ボックス 11">
                  <a:extLst>
                    <a:ext uri="{FF2B5EF4-FFF2-40B4-BE49-F238E27FC236}">
                      <a16:creationId xmlns:a16="http://schemas.microsoft.com/office/drawing/2014/main" xmlns="" id="{13415822-CC95-426B-B680-799AC1608689}"/>
                    </a:ext>
                  </a:extLst>
                </p:cNvPr>
                <p:cNvSpPr txBox="1"/>
                <p:nvPr/>
              </p:nvSpPr>
              <p:spPr>
                <a:xfrm>
                  <a:off x="508549" y="9040392"/>
                  <a:ext cx="2152650" cy="6398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/>
                    <a:t>小矢部市役所１階ロビー床</a:t>
                  </a:r>
                </a:p>
              </p:txBody>
            </p:sp>
          </p:grp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xmlns="" id="{7F47A45F-C58B-4555-8B7D-CF0F692CD9A5}"/>
                  </a:ext>
                </a:extLst>
              </p:cNvPr>
              <p:cNvGrpSpPr/>
              <p:nvPr/>
            </p:nvGrpSpPr>
            <p:grpSpPr>
              <a:xfrm>
                <a:off x="1973034" y="8474492"/>
                <a:ext cx="1519730" cy="1562757"/>
                <a:chOff x="2465933" y="7694030"/>
                <a:chExt cx="1998785" cy="1977657"/>
              </a:xfrm>
            </p:grpSpPr>
            <p:pic>
              <p:nvPicPr>
                <p:cNvPr id="9" name="図 8">
                  <a:extLst>
                    <a:ext uri="{FF2B5EF4-FFF2-40B4-BE49-F238E27FC236}">
                      <a16:creationId xmlns:a16="http://schemas.microsoft.com/office/drawing/2014/main" xmlns="" id="{392DF65D-2B27-409E-9A96-A2E5ABC461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65933" y="7694030"/>
                  <a:ext cx="1998785" cy="1453916"/>
                </a:xfrm>
                <a:prstGeom prst="rect">
                  <a:avLst/>
                </a:prstGeom>
              </p:spPr>
            </p:pic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xmlns="" id="{12CFF041-5DAE-4A74-A8F9-D80340F53BB1}"/>
                    </a:ext>
                  </a:extLst>
                </p:cNvPr>
                <p:cNvSpPr txBox="1"/>
                <p:nvPr/>
              </p:nvSpPr>
              <p:spPr>
                <a:xfrm>
                  <a:off x="2508433" y="9126403"/>
                  <a:ext cx="1881468" cy="5452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1100" dirty="0"/>
                    <a:t>石動小学校</a:t>
                  </a:r>
                  <a:endParaRPr kumimoji="1" lang="en-US" altLang="ja-JP" sz="1100" dirty="0"/>
                </a:p>
                <a:p>
                  <a:pPr algn="ctr"/>
                  <a:r>
                    <a:rPr kumimoji="1" lang="ja-JP" altLang="en-US" sz="1100" dirty="0"/>
                    <a:t>玄関ホール壁</a:t>
                  </a:r>
                </a:p>
              </p:txBody>
            </p:sp>
          </p:grp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xmlns="" id="{D1B8067A-BE18-476B-BF42-CDE135290362}"/>
                  </a:ext>
                </a:extLst>
              </p:cNvPr>
              <p:cNvSpPr txBox="1"/>
              <p:nvPr/>
            </p:nvSpPr>
            <p:spPr>
              <a:xfrm>
                <a:off x="5066437" y="9606361"/>
                <a:ext cx="176453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dirty="0" smtClean="0"/>
                  <a:t>ボカスギ木粉を混練した</a:t>
                </a:r>
                <a:endParaRPr kumimoji="1" lang="en-US" altLang="ja-JP" sz="1100" dirty="0" smtClean="0"/>
              </a:p>
              <a:p>
                <a:pPr algn="ctr"/>
                <a:r>
                  <a:rPr kumimoji="1" lang="ja-JP" altLang="en-US" sz="1100" dirty="0" smtClean="0"/>
                  <a:t>ＷＰＣデッキ材</a:t>
                </a:r>
                <a:endParaRPr kumimoji="1" lang="ja-JP" altLang="en-US" sz="1100" dirty="0"/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xmlns="" id="{10B5C49D-0126-4994-989C-C430242A50D4}"/>
                  </a:ext>
                </a:extLst>
              </p:cNvPr>
              <p:cNvSpPr txBox="1"/>
              <p:nvPr/>
            </p:nvSpPr>
            <p:spPr>
              <a:xfrm>
                <a:off x="3527220" y="9616039"/>
                <a:ext cx="163572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100" dirty="0"/>
                  <a:t>富山駅南北自由通路壁</a:t>
                </a:r>
              </a:p>
            </p:txBody>
          </p:sp>
          <p:pic>
            <p:nvPicPr>
              <p:cNvPr id="21" name="図 20">
                <a:extLst>
                  <a:ext uri="{FF2B5EF4-FFF2-40B4-BE49-F238E27FC236}">
                    <a16:creationId xmlns:a16="http://schemas.microsoft.com/office/drawing/2014/main" xmlns="" id="{281C8FD2-F7AA-4775-ACE1-E08C3513EF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51122" y="8483005"/>
                <a:ext cx="1505919" cy="1148894"/>
              </a:xfrm>
              <a:prstGeom prst="rect">
                <a:avLst/>
              </a:prstGeom>
            </p:spPr>
          </p:pic>
        </p:grpSp>
        <p:pic>
          <p:nvPicPr>
            <p:cNvPr id="6" name="Picture 2" descr="C:\Users\木質製品\Desktop\WPC.蒸煮、護国写真\ボカスギ木粉WPCデッキ材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7118" y="8130583"/>
              <a:ext cx="1537843" cy="11403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テキスト ボックス 15"/>
          <p:cNvSpPr txBox="1"/>
          <p:nvPr/>
        </p:nvSpPr>
        <p:spPr>
          <a:xfrm>
            <a:off x="3334293" y="9655213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+mj-ea"/>
                <a:ea typeface="+mj-ea"/>
              </a:rPr>
              <a:t>16</a:t>
            </a:r>
            <a:endParaRPr kumimoji="1" lang="ja-JP" altLang="en-US" sz="1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644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1425</TotalTime>
  <Words>100</Words>
  <Application>Microsoft Office PowerPoint</Application>
  <PresentationFormat>A4 210 x 297 mm</PresentationFormat>
  <Paragraphs>44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県産スギ不燃パネルの開発と施工例 －北陸新幹線駅舎への施工－</dc:title>
  <dc:creator>藤澤泰士</dc:creator>
  <cp:lastModifiedBy>menteadmin</cp:lastModifiedBy>
  <cp:revision>107</cp:revision>
  <cp:lastPrinted>2018-10-08T23:14:53Z</cp:lastPrinted>
  <dcterms:created xsi:type="dcterms:W3CDTF">2014-10-26T12:36:50Z</dcterms:created>
  <dcterms:modified xsi:type="dcterms:W3CDTF">2019-01-29T09:28:07Z</dcterms:modified>
</cp:coreProperties>
</file>