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83B"/>
    <a:srgbClr val="C5B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313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06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091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3828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031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648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988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201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6715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4218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6573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54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864D6-EDC2-4B57-BD4C-EB768DF883F9}" type="datetimeFigureOut">
              <a:rPr kumimoji="1" lang="ja-JP" altLang="en-US" smtClean="0"/>
              <a:t>2026/4/20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E1DCB-9AC8-474D-938C-102D1E36822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247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EDFB98-8654-4BD7-AE43-983703881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76" y="12192"/>
            <a:ext cx="6718435" cy="387927"/>
          </a:xfrm>
          <a:solidFill>
            <a:srgbClr val="C5B37F"/>
          </a:solidFill>
        </p:spPr>
        <p:txBody>
          <a:bodyPr anchor="ctr" anchorCtr="0">
            <a:normAutofit fontScale="90000"/>
          </a:bodyPr>
          <a:lstStyle/>
          <a:p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令和８年度富山県・石川県連携による欧州からの誘客に向けた現地</a:t>
            </a:r>
            <a:r>
              <a:rPr lang="en-US" altLang="ja-JP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PR</a:t>
            </a:r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事業業務委託</a:t>
            </a:r>
            <a:br>
              <a:rPr lang="en-US" altLang="ja-JP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</a:br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提案の概要　</a:t>
            </a:r>
            <a:r>
              <a:rPr lang="en-US" altLang="ja-JP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lang="ja-JP" altLang="en-US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様式</a:t>
            </a:r>
            <a:r>
              <a:rPr lang="en-US" altLang="ja-JP" sz="13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5】</a:t>
            </a:r>
            <a:endParaRPr kumimoji="1" lang="ja-JP" altLang="en-US" sz="1300" b="1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B576D06C-2E64-4B7A-8CF5-1DB1EE334A4F}"/>
              </a:ext>
            </a:extLst>
          </p:cNvPr>
          <p:cNvGrpSpPr/>
          <p:nvPr/>
        </p:nvGrpSpPr>
        <p:grpSpPr>
          <a:xfrm>
            <a:off x="67376" y="434204"/>
            <a:ext cx="6718434" cy="2520000"/>
            <a:chOff x="67377" y="507224"/>
            <a:chExt cx="6718434" cy="1257309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A1A3AC0-26AA-48A9-A4F3-946FA195B2F2}"/>
                </a:ext>
              </a:extLst>
            </p:cNvPr>
            <p:cNvSpPr/>
            <p:nvPr/>
          </p:nvSpPr>
          <p:spPr>
            <a:xfrm>
              <a:off x="67377" y="507224"/>
              <a:ext cx="6718434" cy="235865"/>
            </a:xfrm>
            <a:prstGeom prst="rect">
              <a:avLst/>
            </a:prstGeom>
            <a:solidFill>
              <a:srgbClr val="25283B"/>
            </a:solidFill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r>
                <a:rPr kumimoji="1" lang="ja-JP" altLang="en-US" sz="12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○観光レップについて</a:t>
              </a:r>
              <a:endParaRPr kumimoji="1" lang="ja-JP" altLang="en-US" sz="12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10E126A-F121-4B2F-A364-181D3D7BD33F}"/>
                </a:ext>
              </a:extLst>
            </p:cNvPr>
            <p:cNvSpPr/>
            <p:nvPr/>
          </p:nvSpPr>
          <p:spPr>
            <a:xfrm>
              <a:off x="67377" y="743089"/>
              <a:ext cx="6718434" cy="1021444"/>
            </a:xfrm>
            <a:prstGeom prst="rect">
              <a:avLst/>
            </a:prstGeom>
            <a:noFill/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100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※</a:t>
              </a:r>
              <a:r>
                <a:rPr kumimoji="1" lang="ja-JP" altLang="en-US" sz="1100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特徴、強み等</a:t>
              </a:r>
              <a:endParaRPr kumimoji="1" lang="en-US" altLang="ja-JP" sz="1100" dirty="0">
                <a:solidFill>
                  <a:schemeClr val="bg1">
                    <a:lumMod val="6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endParaRPr kumimoji="1" lang="ja-JP" altLang="en-US" sz="11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0B370B78-3E99-4303-8C6C-AA46E41E8506}"/>
              </a:ext>
            </a:extLst>
          </p:cNvPr>
          <p:cNvGrpSpPr/>
          <p:nvPr/>
        </p:nvGrpSpPr>
        <p:grpSpPr>
          <a:xfrm>
            <a:off x="67375" y="5527322"/>
            <a:ext cx="6718435" cy="2520000"/>
            <a:chOff x="0" y="410358"/>
            <a:chExt cx="6858000" cy="1303451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1AF6C9F3-D8E0-4A30-8A5A-58056DDDFBAE}"/>
                </a:ext>
              </a:extLst>
            </p:cNvPr>
            <p:cNvSpPr/>
            <p:nvPr/>
          </p:nvSpPr>
          <p:spPr>
            <a:xfrm>
              <a:off x="0" y="410358"/>
              <a:ext cx="6858000" cy="212955"/>
            </a:xfrm>
            <a:prstGeom prst="rect">
              <a:avLst/>
            </a:prstGeom>
            <a:solidFill>
              <a:srgbClr val="25283B"/>
            </a:solidFill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r>
                <a:rPr kumimoji="1" lang="ja-JP" altLang="en-US" sz="12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○現地旅行会社招請</a:t>
              </a:r>
              <a:endParaRPr kumimoji="1" lang="en-US" altLang="ja-JP" sz="12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355129D9-77D5-45C2-9E30-7C92E2BEE3E3}"/>
                </a:ext>
              </a:extLst>
            </p:cNvPr>
            <p:cNvSpPr/>
            <p:nvPr/>
          </p:nvSpPr>
          <p:spPr>
            <a:xfrm>
              <a:off x="0" y="622925"/>
              <a:ext cx="6858000" cy="1090884"/>
            </a:xfrm>
            <a:prstGeom prst="rect">
              <a:avLst/>
            </a:prstGeom>
            <a:noFill/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b="1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※</a:t>
              </a:r>
              <a:r>
                <a:rPr kumimoji="1" lang="ja-JP" altLang="en-US" sz="1200" b="1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提案概要</a:t>
              </a:r>
              <a:endParaRPr kumimoji="1" lang="ja-JP" altLang="en-US" sz="1200" dirty="0">
                <a:solidFill>
                  <a:schemeClr val="bg1">
                    <a:lumMod val="6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E19B4B4-E93E-4BAE-90FF-A607398904DE}"/>
              </a:ext>
            </a:extLst>
          </p:cNvPr>
          <p:cNvGrpSpPr/>
          <p:nvPr/>
        </p:nvGrpSpPr>
        <p:grpSpPr>
          <a:xfrm>
            <a:off x="67376" y="8082281"/>
            <a:ext cx="6718435" cy="1800968"/>
            <a:chOff x="0" y="-430206"/>
            <a:chExt cx="6858000" cy="2162754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3442FAA9-9690-45AC-B00D-155197F1119C}"/>
                </a:ext>
              </a:extLst>
            </p:cNvPr>
            <p:cNvSpPr/>
            <p:nvPr/>
          </p:nvSpPr>
          <p:spPr>
            <a:xfrm>
              <a:off x="0" y="-430206"/>
              <a:ext cx="6858000" cy="384321"/>
            </a:xfrm>
            <a:prstGeom prst="rect">
              <a:avLst/>
            </a:prstGeom>
            <a:solidFill>
              <a:srgbClr val="25283B"/>
            </a:solidFill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r>
                <a:rPr kumimoji="1" lang="ja-JP" altLang="en-US" sz="12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○その他</a:t>
              </a:r>
              <a:r>
                <a:rPr kumimoji="1" lang="en-US" altLang="ja-JP" sz="12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PR</a:t>
              </a:r>
              <a:r>
                <a:rPr kumimoji="1" lang="ja-JP" altLang="en-US" sz="12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ポイント（独自提案など）</a:t>
              </a:r>
              <a:endParaRPr kumimoji="1" lang="ja-JP" altLang="en-US" sz="12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413EEF8-8CF1-4155-9F0D-5CF5DB46698C}"/>
                </a:ext>
              </a:extLst>
            </p:cNvPr>
            <p:cNvSpPr/>
            <p:nvPr/>
          </p:nvSpPr>
          <p:spPr>
            <a:xfrm>
              <a:off x="0" y="-35803"/>
              <a:ext cx="6858000" cy="1768351"/>
            </a:xfrm>
            <a:prstGeom prst="rect">
              <a:avLst/>
            </a:prstGeom>
            <a:noFill/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kumimoji="1" lang="ja-JP" altLang="en-US" sz="12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BC128DA-C293-4CA4-B1CC-E046BBF326D0}"/>
              </a:ext>
            </a:extLst>
          </p:cNvPr>
          <p:cNvGrpSpPr/>
          <p:nvPr/>
        </p:nvGrpSpPr>
        <p:grpSpPr>
          <a:xfrm>
            <a:off x="67376" y="2970356"/>
            <a:ext cx="6718434" cy="2520000"/>
            <a:chOff x="67377" y="551198"/>
            <a:chExt cx="6718434" cy="1341270"/>
          </a:xfrm>
        </p:grpSpPr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1FFC842-3FD9-44DB-A317-5B7C5CCF5F3F}"/>
                </a:ext>
              </a:extLst>
            </p:cNvPr>
            <p:cNvSpPr/>
            <p:nvPr/>
          </p:nvSpPr>
          <p:spPr>
            <a:xfrm>
              <a:off x="67377" y="551198"/>
              <a:ext cx="6718434" cy="184181"/>
            </a:xfrm>
            <a:prstGeom prst="rect">
              <a:avLst/>
            </a:prstGeom>
            <a:solidFill>
              <a:srgbClr val="25283B"/>
            </a:solidFill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r>
                <a:rPr kumimoji="1" lang="ja-JP" altLang="en-US" sz="12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○旅行業界及びメディア向けマーケティング</a:t>
              </a:r>
              <a:endParaRPr kumimoji="1" lang="ja-JP" altLang="en-US" sz="12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C660B5CA-FD6E-4BAA-B390-52F09AE998CA}"/>
                </a:ext>
              </a:extLst>
            </p:cNvPr>
            <p:cNvSpPr/>
            <p:nvPr/>
          </p:nvSpPr>
          <p:spPr>
            <a:xfrm>
              <a:off x="67377" y="742439"/>
              <a:ext cx="6718434" cy="1150029"/>
            </a:xfrm>
            <a:prstGeom prst="rect">
              <a:avLst/>
            </a:prstGeom>
            <a:noFill/>
            <a:ln>
              <a:solidFill>
                <a:srgbClr val="252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050" b="1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※</a:t>
              </a:r>
              <a:r>
                <a:rPr kumimoji="1" lang="ja-JP" altLang="en-US" sz="1050" b="1" dirty="0">
                  <a:solidFill>
                    <a:schemeClr val="bg1">
                      <a:lumMod val="65000"/>
                    </a:schemeClr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方針、セールスコール（訪問社数・回数、訪問先候補例）、商品造成のためのマーケティング活動の提案、ﾂｱｰ造成数、メディア掲載数、その他</a:t>
              </a:r>
              <a:endParaRPr kumimoji="1" lang="ja-JP" altLang="en-US" sz="1050" dirty="0">
                <a:solidFill>
                  <a:schemeClr val="bg1">
                    <a:lumMod val="6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2862A61D-8B7F-4284-8023-21D94D7B9B36}"/>
              </a:ext>
            </a:extLst>
          </p:cNvPr>
          <p:cNvSpPr/>
          <p:nvPr/>
        </p:nvSpPr>
        <p:spPr>
          <a:xfrm>
            <a:off x="1645920" y="8832238"/>
            <a:ext cx="5006541" cy="942510"/>
          </a:xfrm>
          <a:prstGeom prst="roundRect">
            <a:avLst>
              <a:gd name="adj" fmla="val 10417"/>
            </a:avLst>
          </a:prstGeom>
          <a:solidFill>
            <a:srgbClr val="C5B37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＜注意事項＞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・各項目の枠の高さの調整は可とするが、指定頁数を超えることは認めない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・文字のポイントは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kumimoji="1" lang="ja-JP" altLang="en-US" sz="110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１ポイント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以上とする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・各回答欄に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印で記載された内容に関する提案を記載すること</a:t>
            </a:r>
            <a:endParaRPr kumimoji="1" lang="en-US" altLang="ja-JP" sz="1100" dirty="0">
              <a:solidFill>
                <a:srgbClr val="C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・提出の際は、当枠及び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印の記載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グレーの文字</a:t>
            </a:r>
            <a:r>
              <a:rPr kumimoji="1" lang="en-US" altLang="ja-JP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kumimoji="1" lang="ja-JP" altLang="en-US" sz="1100" dirty="0">
                <a:solidFill>
                  <a:srgbClr val="C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を消却すること。</a:t>
            </a:r>
          </a:p>
        </p:txBody>
      </p:sp>
    </p:spTree>
    <p:extLst>
      <p:ext uri="{BB962C8B-B14F-4D97-AF65-F5344CB8AC3E}">
        <p14:creationId xmlns:p14="http://schemas.microsoft.com/office/powerpoint/2010/main" val="2263585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</TotalTime>
  <Words>164</Words>
  <Application>Microsoft Office PowerPoint</Application>
  <PresentationFormat>A4 210 x 297 mm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HG丸ｺﾞｼｯｸM-PRO</vt:lpstr>
      <vt:lpstr>ＭＳ Ｐゴシック</vt:lpstr>
      <vt:lpstr>Arial</vt:lpstr>
      <vt:lpstr>Calibri</vt:lpstr>
      <vt:lpstr>Calibri Light</vt:lpstr>
      <vt:lpstr>Office テーマ</vt:lpstr>
      <vt:lpstr>令和８年度富山県・石川県連携による欧州からの誘客に向けた現地PR事業業務委託 提案の概要　【様式5】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令和５年度石川県・金沢市連携による米国誘客現地ＰＲ事業　提案の概要　【様式●】</dc:title>
  <dc:creator>HW55161</dc:creator>
  <cp:lastModifiedBy>福島　瑛里</cp:lastModifiedBy>
  <cp:revision>25</cp:revision>
  <cp:lastPrinted>2026-04-20T08:38:35Z</cp:lastPrinted>
  <dcterms:created xsi:type="dcterms:W3CDTF">2023-03-02T09:10:25Z</dcterms:created>
  <dcterms:modified xsi:type="dcterms:W3CDTF">2026-04-20T09:27:21Z</dcterms:modified>
</cp:coreProperties>
</file>