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C7F"/>
    <a:srgbClr val="FFFFCC"/>
    <a:srgbClr val="FF3300"/>
    <a:srgbClr val="FF9900"/>
    <a:srgbClr val="FF9933"/>
    <a:srgbClr val="FFFFFF"/>
    <a:srgbClr val="009900"/>
    <a:srgbClr val="CCFFFF"/>
    <a:srgbClr val="99FFC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2454" y="10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A942F8E3-8C16-4317-99E5-331623E88222}" type="datetimeFigureOut">
              <a:rPr kumimoji="1" lang="ja-JP" altLang="en-US" smtClean="0"/>
              <a:t>2023/8/2</a:t>
            </a:fld>
            <a:endParaRPr kumimoji="1" lang="ja-JP" altLang="en-US"/>
          </a:p>
        </p:txBody>
      </p:sp>
      <p:sp>
        <p:nvSpPr>
          <p:cNvPr id="4" name="スライド イメージ プレースホルダー 3"/>
          <p:cNvSpPr>
            <a:spLocks noGrp="1" noRot="1" noChangeAspect="1"/>
          </p:cNvSpPr>
          <p:nvPr>
            <p:ph type="sldImg" idx="2"/>
          </p:nvPr>
        </p:nvSpPr>
        <p:spPr>
          <a:xfrm>
            <a:off x="2087563" y="739775"/>
            <a:ext cx="2560637"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014"/>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4"/>
            <a:ext cx="2919412" cy="493712"/>
          </a:xfrm>
          <a:prstGeom prst="rect">
            <a:avLst/>
          </a:prstGeom>
        </p:spPr>
        <p:txBody>
          <a:bodyPr vert="horz" lIns="91440" tIns="45720" rIns="91440" bIns="45720" rtlCol="0" anchor="b"/>
          <a:lstStyle>
            <a:lvl1pPr algn="r">
              <a:defRPr sz="1200"/>
            </a:lvl1pPr>
          </a:lstStyle>
          <a:p>
            <a:fld id="{A1DC50B4-D993-4CCE-99EE-F5F5C2CDF9E6}" type="slidenum">
              <a:rPr kumimoji="1" lang="ja-JP" altLang="en-US" smtClean="0"/>
              <a:t>‹#›</a:t>
            </a:fld>
            <a:endParaRPr kumimoji="1" lang="ja-JP" altLang="en-US"/>
          </a:p>
        </p:txBody>
      </p:sp>
    </p:spTree>
    <p:extLst>
      <p:ext uri="{BB962C8B-B14F-4D97-AF65-F5344CB8AC3E}">
        <p14:creationId xmlns:p14="http://schemas.microsoft.com/office/powerpoint/2010/main" val="32988824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1DC50B4-D993-4CCE-99EE-F5F5C2CDF9E6}" type="slidenum">
              <a:rPr kumimoji="1" lang="ja-JP" altLang="en-US" smtClean="0"/>
              <a:t>1</a:t>
            </a:fld>
            <a:endParaRPr kumimoji="1" lang="ja-JP" altLang="en-US"/>
          </a:p>
        </p:txBody>
      </p:sp>
    </p:spTree>
    <p:extLst>
      <p:ext uri="{BB962C8B-B14F-4D97-AF65-F5344CB8AC3E}">
        <p14:creationId xmlns:p14="http://schemas.microsoft.com/office/powerpoint/2010/main" val="257761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490DD46-B5B7-419A-A97B-B0D6B1A4048F}" type="datetimeFigureOut">
              <a:rPr kumimoji="1" lang="ja-JP" altLang="en-US" smtClean="0"/>
              <a:t>2023/8/2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6BCD89-FF09-44F9-BF2A-C2A92CEE2259}" type="slidenum">
              <a:rPr kumimoji="1" lang="ja-JP" altLang="en-US" smtClean="0"/>
              <a:t>‹#›</a:t>
            </a:fld>
            <a:endParaRPr kumimoji="1" lang="ja-JP" altLang="en-US"/>
          </a:p>
        </p:txBody>
      </p:sp>
    </p:spTree>
    <p:extLst>
      <p:ext uri="{BB962C8B-B14F-4D97-AF65-F5344CB8AC3E}">
        <p14:creationId xmlns:p14="http://schemas.microsoft.com/office/powerpoint/2010/main" val="18570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490DD46-B5B7-419A-A97B-B0D6B1A4048F}" type="datetimeFigureOut">
              <a:rPr kumimoji="1" lang="ja-JP" altLang="en-US" smtClean="0"/>
              <a:t>2023/8/2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6BCD89-FF09-44F9-BF2A-C2A92CEE2259}" type="slidenum">
              <a:rPr kumimoji="1" lang="ja-JP" altLang="en-US" smtClean="0"/>
              <a:t>‹#›</a:t>
            </a:fld>
            <a:endParaRPr kumimoji="1" lang="ja-JP" altLang="en-US"/>
          </a:p>
        </p:txBody>
      </p:sp>
    </p:spTree>
    <p:extLst>
      <p:ext uri="{BB962C8B-B14F-4D97-AF65-F5344CB8AC3E}">
        <p14:creationId xmlns:p14="http://schemas.microsoft.com/office/powerpoint/2010/main" val="2576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3264"/>
            <a:ext cx="1157288" cy="1220822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5" y="573264"/>
            <a:ext cx="3357563" cy="1220822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490DD46-B5B7-419A-A97B-B0D6B1A4048F}" type="datetimeFigureOut">
              <a:rPr kumimoji="1" lang="ja-JP" altLang="en-US" smtClean="0"/>
              <a:t>2023/8/2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6BCD89-FF09-44F9-BF2A-C2A92CEE2259}" type="slidenum">
              <a:rPr kumimoji="1" lang="ja-JP" altLang="en-US" smtClean="0"/>
              <a:t>‹#›</a:t>
            </a:fld>
            <a:endParaRPr kumimoji="1" lang="ja-JP" altLang="en-US"/>
          </a:p>
        </p:txBody>
      </p:sp>
    </p:spTree>
    <p:extLst>
      <p:ext uri="{BB962C8B-B14F-4D97-AF65-F5344CB8AC3E}">
        <p14:creationId xmlns:p14="http://schemas.microsoft.com/office/powerpoint/2010/main" val="14539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490DD46-B5B7-419A-A97B-B0D6B1A4048F}" type="datetimeFigureOut">
              <a:rPr kumimoji="1" lang="ja-JP" altLang="en-US" smtClean="0"/>
              <a:t>2023/8/2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6BCD89-FF09-44F9-BF2A-C2A92CEE2259}" type="slidenum">
              <a:rPr kumimoji="1" lang="ja-JP" altLang="en-US" smtClean="0"/>
              <a:t>‹#›</a:t>
            </a:fld>
            <a:endParaRPr kumimoji="1" lang="ja-JP" altLang="en-US"/>
          </a:p>
        </p:txBody>
      </p:sp>
    </p:spTree>
    <p:extLst>
      <p:ext uri="{BB962C8B-B14F-4D97-AF65-F5344CB8AC3E}">
        <p14:creationId xmlns:p14="http://schemas.microsoft.com/office/powerpoint/2010/main" val="3159472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490DD46-B5B7-419A-A97B-B0D6B1A4048F}" type="datetimeFigureOut">
              <a:rPr kumimoji="1" lang="ja-JP" altLang="en-US" smtClean="0"/>
              <a:t>2023/8/2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6BCD89-FF09-44F9-BF2A-C2A92CEE2259}" type="slidenum">
              <a:rPr kumimoji="1" lang="ja-JP" altLang="en-US" smtClean="0"/>
              <a:t>‹#›</a:t>
            </a:fld>
            <a:endParaRPr kumimoji="1" lang="ja-JP" altLang="en-US"/>
          </a:p>
        </p:txBody>
      </p:sp>
    </p:spTree>
    <p:extLst>
      <p:ext uri="{BB962C8B-B14F-4D97-AF65-F5344CB8AC3E}">
        <p14:creationId xmlns:p14="http://schemas.microsoft.com/office/powerpoint/2010/main" val="23504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490DD46-B5B7-419A-A97B-B0D6B1A4048F}" type="datetimeFigureOut">
              <a:rPr kumimoji="1" lang="ja-JP" altLang="en-US" smtClean="0"/>
              <a:t>2023/8/2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6BCD89-FF09-44F9-BF2A-C2A92CEE2259}" type="slidenum">
              <a:rPr kumimoji="1" lang="ja-JP" altLang="en-US" smtClean="0"/>
              <a:t>‹#›</a:t>
            </a:fld>
            <a:endParaRPr kumimoji="1" lang="ja-JP" altLang="en-US"/>
          </a:p>
        </p:txBody>
      </p:sp>
    </p:spTree>
    <p:extLst>
      <p:ext uri="{BB962C8B-B14F-4D97-AF65-F5344CB8AC3E}">
        <p14:creationId xmlns:p14="http://schemas.microsoft.com/office/powerpoint/2010/main" val="93878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490DD46-B5B7-419A-A97B-B0D6B1A4048F}" type="datetimeFigureOut">
              <a:rPr kumimoji="1" lang="ja-JP" altLang="en-US" smtClean="0"/>
              <a:t>2023/8/2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86BCD89-FF09-44F9-BF2A-C2A92CEE2259}" type="slidenum">
              <a:rPr kumimoji="1" lang="ja-JP" altLang="en-US" smtClean="0"/>
              <a:t>‹#›</a:t>
            </a:fld>
            <a:endParaRPr kumimoji="1" lang="ja-JP" altLang="en-US"/>
          </a:p>
        </p:txBody>
      </p:sp>
    </p:spTree>
    <p:extLst>
      <p:ext uri="{BB962C8B-B14F-4D97-AF65-F5344CB8AC3E}">
        <p14:creationId xmlns:p14="http://schemas.microsoft.com/office/powerpoint/2010/main" val="1342179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490DD46-B5B7-419A-A97B-B0D6B1A4048F}" type="datetimeFigureOut">
              <a:rPr kumimoji="1" lang="ja-JP" altLang="en-US" smtClean="0"/>
              <a:t>2023/8/2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86BCD89-FF09-44F9-BF2A-C2A92CEE2259}" type="slidenum">
              <a:rPr kumimoji="1" lang="ja-JP" altLang="en-US" smtClean="0"/>
              <a:t>‹#›</a:t>
            </a:fld>
            <a:endParaRPr kumimoji="1" lang="ja-JP" altLang="en-US"/>
          </a:p>
        </p:txBody>
      </p:sp>
    </p:spTree>
    <p:extLst>
      <p:ext uri="{BB962C8B-B14F-4D97-AF65-F5344CB8AC3E}">
        <p14:creationId xmlns:p14="http://schemas.microsoft.com/office/powerpoint/2010/main" val="275388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490DD46-B5B7-419A-A97B-B0D6B1A4048F}" type="datetimeFigureOut">
              <a:rPr kumimoji="1" lang="ja-JP" altLang="en-US" smtClean="0"/>
              <a:t>2023/8/2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86BCD89-FF09-44F9-BF2A-C2A92CEE2259}" type="slidenum">
              <a:rPr kumimoji="1" lang="ja-JP" altLang="en-US" smtClean="0"/>
              <a:t>‹#›</a:t>
            </a:fld>
            <a:endParaRPr kumimoji="1" lang="ja-JP" altLang="en-US"/>
          </a:p>
        </p:txBody>
      </p:sp>
    </p:spTree>
    <p:extLst>
      <p:ext uri="{BB962C8B-B14F-4D97-AF65-F5344CB8AC3E}">
        <p14:creationId xmlns:p14="http://schemas.microsoft.com/office/powerpoint/2010/main" val="3644615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490DD46-B5B7-419A-A97B-B0D6B1A4048F}" type="datetimeFigureOut">
              <a:rPr kumimoji="1" lang="ja-JP" altLang="en-US" smtClean="0"/>
              <a:t>2023/8/2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6BCD89-FF09-44F9-BF2A-C2A92CEE2259}" type="slidenum">
              <a:rPr kumimoji="1" lang="ja-JP" altLang="en-US" smtClean="0"/>
              <a:t>‹#›</a:t>
            </a:fld>
            <a:endParaRPr kumimoji="1" lang="ja-JP" altLang="en-US"/>
          </a:p>
        </p:txBody>
      </p:sp>
    </p:spTree>
    <p:extLst>
      <p:ext uri="{BB962C8B-B14F-4D97-AF65-F5344CB8AC3E}">
        <p14:creationId xmlns:p14="http://schemas.microsoft.com/office/powerpoint/2010/main" val="2674576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490DD46-B5B7-419A-A97B-B0D6B1A4048F}" type="datetimeFigureOut">
              <a:rPr kumimoji="1" lang="ja-JP" altLang="en-US" smtClean="0"/>
              <a:t>2023/8/2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6BCD89-FF09-44F9-BF2A-C2A92CEE2259}" type="slidenum">
              <a:rPr kumimoji="1" lang="ja-JP" altLang="en-US" smtClean="0"/>
              <a:t>‹#›</a:t>
            </a:fld>
            <a:endParaRPr kumimoji="1" lang="ja-JP" altLang="en-US"/>
          </a:p>
        </p:txBody>
      </p:sp>
    </p:spTree>
    <p:extLst>
      <p:ext uri="{BB962C8B-B14F-4D97-AF65-F5344CB8AC3E}">
        <p14:creationId xmlns:p14="http://schemas.microsoft.com/office/powerpoint/2010/main" val="52005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6490DD46-B5B7-419A-A97B-B0D6B1A4048F}" type="datetimeFigureOut">
              <a:rPr kumimoji="1" lang="ja-JP" altLang="en-US" smtClean="0"/>
              <a:t>2023/8/2</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F86BCD89-FF09-44F9-BF2A-C2A92CEE2259}" type="slidenum">
              <a:rPr kumimoji="1" lang="ja-JP" altLang="en-US" smtClean="0"/>
              <a:t>‹#›</a:t>
            </a:fld>
            <a:endParaRPr kumimoji="1" lang="ja-JP" altLang="en-US"/>
          </a:p>
        </p:txBody>
      </p:sp>
    </p:spTree>
    <p:extLst>
      <p:ext uri="{BB962C8B-B14F-4D97-AF65-F5344CB8AC3E}">
        <p14:creationId xmlns:p14="http://schemas.microsoft.com/office/powerpoint/2010/main" val="4065891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15416" y="-159568"/>
            <a:ext cx="7488832" cy="10225136"/>
          </a:xfrm>
          <a:prstGeom prst="rect">
            <a:avLst/>
          </a:prstGeom>
          <a:solidFill>
            <a:schemeClr val="accent6">
              <a:lumMod val="20000"/>
              <a:lumOff val="80000"/>
            </a:schemeClr>
          </a:solidFill>
          <a:ln>
            <a:noFill/>
          </a:ln>
        </p:spPr>
        <p:txBody>
          <a:bodyPr vert="horz" wrap="square" lIns="74295" tIns="8890" rIns="74295" bIns="8890" numCol="1" anchor="t" anchorCtr="0" compatLnSpc="1">
            <a:prstTxWarp prst="textNoShape">
              <a:avLst/>
            </a:prstTxWarp>
          </a:bodyPr>
          <a:lstStyle/>
          <a:p>
            <a:endParaRPr lang="ja-JP" altLang="en-US" dirty="0"/>
          </a:p>
        </p:txBody>
      </p:sp>
      <p:sp>
        <p:nvSpPr>
          <p:cNvPr id="4" name="円/楕円 3"/>
          <p:cNvSpPr/>
          <p:nvPr/>
        </p:nvSpPr>
        <p:spPr>
          <a:xfrm>
            <a:off x="101489" y="1202665"/>
            <a:ext cx="3168352" cy="872886"/>
          </a:xfrm>
          <a:prstGeom prst="ellipse">
            <a:avLst/>
          </a:prstGeom>
          <a:solidFill>
            <a:schemeClr val="accent6">
              <a:lumMod val="50000"/>
            </a:schemeClr>
          </a:solidFill>
          <a:ln>
            <a:solidFill>
              <a:schemeClr val="accent3">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800"/>
              </a:lnSpc>
            </a:pPr>
            <a:r>
              <a:rPr kumimoji="1" lang="ja-JP" altLang="en-US" sz="2200" dirty="0">
                <a:latin typeface="+mn-ea"/>
                <a:ea typeface="ＤＨＰ特太ゴシック体" panose="02010601000101010101" pitchFamily="2" charset="-128"/>
              </a:rPr>
              <a:t>実施期間</a:t>
            </a:r>
            <a:endParaRPr kumimoji="1" lang="en-US" altLang="ja-JP" sz="2200" dirty="0">
              <a:latin typeface="+mn-ea"/>
              <a:ea typeface="ＤＨＰ特太ゴシック体" panose="02010601000101010101" pitchFamily="2" charset="-128"/>
            </a:endParaRPr>
          </a:p>
          <a:p>
            <a:pPr algn="ctr">
              <a:lnSpc>
                <a:spcPts val="2800"/>
              </a:lnSpc>
            </a:pPr>
            <a:r>
              <a:rPr lang="ja-JP" altLang="en-US" sz="2000" b="1" dirty="0">
                <a:latin typeface="+mn-ea"/>
              </a:rPr>
              <a:t>８月</a:t>
            </a:r>
            <a:r>
              <a:rPr lang="en-US" altLang="ja-JP" sz="2000" b="1" dirty="0">
                <a:latin typeface="+mn-ea"/>
              </a:rPr>
              <a:t>20</a:t>
            </a:r>
            <a:r>
              <a:rPr lang="ja-JP" altLang="en-US" sz="2000" b="1" dirty="0">
                <a:latin typeface="+mn-ea"/>
              </a:rPr>
              <a:t>日</a:t>
            </a:r>
            <a:r>
              <a:rPr kumimoji="1" lang="ja-JP" altLang="en-US" sz="2000" b="1" dirty="0">
                <a:latin typeface="+mn-ea"/>
              </a:rPr>
              <a:t>～</a:t>
            </a:r>
            <a:r>
              <a:rPr lang="en-US" altLang="ja-JP" sz="2000" b="1" dirty="0">
                <a:latin typeface="+mn-ea"/>
              </a:rPr>
              <a:t>10</a:t>
            </a:r>
            <a:r>
              <a:rPr lang="ja-JP" altLang="en-US" sz="2000" b="1" dirty="0">
                <a:latin typeface="+mn-ea"/>
              </a:rPr>
              <a:t>月</a:t>
            </a:r>
            <a:r>
              <a:rPr lang="en-US" altLang="ja-JP" sz="2000" b="1" dirty="0">
                <a:latin typeface="+mn-ea"/>
              </a:rPr>
              <a:t>20</a:t>
            </a:r>
            <a:r>
              <a:rPr lang="ja-JP" altLang="en-US" sz="2000" b="1" dirty="0">
                <a:latin typeface="+mn-ea"/>
              </a:rPr>
              <a:t>日</a:t>
            </a:r>
            <a:endParaRPr kumimoji="1" lang="ja-JP" altLang="en-US" sz="2000" b="1" dirty="0">
              <a:latin typeface="+mn-ea"/>
            </a:endParaRPr>
          </a:p>
        </p:txBody>
      </p:sp>
      <p:sp>
        <p:nvSpPr>
          <p:cNvPr id="6" name="正方形/長方形 5"/>
          <p:cNvSpPr/>
          <p:nvPr/>
        </p:nvSpPr>
        <p:spPr>
          <a:xfrm>
            <a:off x="101489" y="5640436"/>
            <a:ext cx="6656276" cy="391646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2400"/>
              </a:lnSpc>
            </a:pPr>
            <a:r>
              <a:rPr lang="ja-JP" altLang="en-US" dirty="0">
                <a:solidFill>
                  <a:schemeClr val="tx1"/>
                </a:solidFill>
              </a:rPr>
              <a:t>農作業事故防止対策</a:t>
            </a:r>
            <a:endParaRPr kumimoji="1" lang="en-US" altLang="ja-JP" dirty="0">
              <a:solidFill>
                <a:schemeClr val="tx1"/>
              </a:solidFill>
            </a:endParaRPr>
          </a:p>
          <a:p>
            <a:pPr>
              <a:lnSpc>
                <a:spcPts val="2400"/>
              </a:lnSpc>
            </a:pPr>
            <a:r>
              <a:rPr kumimoji="1" lang="ja-JP" altLang="en-US" sz="1600" dirty="0">
                <a:solidFill>
                  <a:schemeClr val="tx1"/>
                </a:solidFill>
              </a:rPr>
              <a:t>　①　コンバインやトラクタの転倒・転落を防ぐために、農場の</a:t>
            </a:r>
            <a:r>
              <a:rPr kumimoji="1" lang="ja-JP" altLang="en-US" sz="1600" dirty="0">
                <a:solidFill>
                  <a:srgbClr val="FF0000"/>
                </a:solidFill>
              </a:rPr>
              <a:t>危険箇所や</a:t>
            </a:r>
            <a:endParaRPr kumimoji="1" lang="en-US" altLang="ja-JP" sz="1600" dirty="0">
              <a:solidFill>
                <a:srgbClr val="FF0000"/>
              </a:solidFill>
            </a:endParaRPr>
          </a:p>
          <a:p>
            <a:pPr>
              <a:lnSpc>
                <a:spcPts val="2400"/>
              </a:lnSpc>
            </a:pPr>
            <a:r>
              <a:rPr lang="ja-JP" altLang="en-US" sz="1600" dirty="0">
                <a:solidFill>
                  <a:srgbClr val="FF0000"/>
                </a:solidFill>
              </a:rPr>
              <a:t>　　　 </a:t>
            </a:r>
            <a:r>
              <a:rPr kumimoji="1" lang="ja-JP" altLang="en-US" sz="1600" dirty="0">
                <a:solidFill>
                  <a:srgbClr val="FF0000"/>
                </a:solidFill>
              </a:rPr>
              <a:t>危険な作業を</a:t>
            </a:r>
            <a:r>
              <a:rPr kumimoji="1" lang="ja-JP" altLang="en-US" sz="1600" dirty="0">
                <a:solidFill>
                  <a:srgbClr val="FF3300"/>
                </a:solidFill>
              </a:rPr>
              <a:t>事前に把握</a:t>
            </a:r>
            <a:r>
              <a:rPr kumimoji="1" lang="ja-JP" altLang="en-US" sz="1600" dirty="0">
                <a:solidFill>
                  <a:schemeClr val="tx1"/>
                </a:solidFill>
              </a:rPr>
              <a:t>し、改善に努める。</a:t>
            </a:r>
            <a:endParaRPr kumimoji="1" lang="en-US" altLang="ja-JP" sz="1600" dirty="0">
              <a:solidFill>
                <a:schemeClr val="tx1"/>
              </a:solidFill>
            </a:endParaRPr>
          </a:p>
          <a:p>
            <a:pPr>
              <a:lnSpc>
                <a:spcPts val="2400"/>
              </a:lnSpc>
            </a:pPr>
            <a:r>
              <a:rPr lang="ja-JP" altLang="en-US" sz="1600" dirty="0">
                <a:solidFill>
                  <a:schemeClr val="tx1"/>
                </a:solidFill>
              </a:rPr>
              <a:t>　②　</a:t>
            </a:r>
            <a:r>
              <a:rPr lang="ja-JP" altLang="en-US" sz="1600" dirty="0">
                <a:solidFill>
                  <a:srgbClr val="FF3300"/>
                </a:solidFill>
              </a:rPr>
              <a:t>余裕をもった作業計画</a:t>
            </a:r>
            <a:r>
              <a:rPr lang="ja-JP" altLang="en-US" sz="1600" dirty="0">
                <a:solidFill>
                  <a:schemeClr val="tx1"/>
                </a:solidFill>
              </a:rPr>
              <a:t>を立て、複数人での作業を心がける。</a:t>
            </a:r>
            <a:endParaRPr lang="en-US" altLang="ja-JP" sz="1600" dirty="0">
              <a:solidFill>
                <a:schemeClr val="tx1"/>
              </a:solidFill>
            </a:endParaRPr>
          </a:p>
          <a:p>
            <a:pPr>
              <a:lnSpc>
                <a:spcPts val="2400"/>
              </a:lnSpc>
            </a:pPr>
            <a:r>
              <a:rPr kumimoji="1" lang="ja-JP" altLang="en-US" sz="1600" dirty="0">
                <a:solidFill>
                  <a:schemeClr val="tx1"/>
                </a:solidFill>
              </a:rPr>
              <a:t>　③　</a:t>
            </a:r>
            <a:r>
              <a:rPr lang="ja-JP" altLang="en-US" sz="1600" dirty="0">
                <a:solidFill>
                  <a:schemeClr val="tx1"/>
                </a:solidFill>
              </a:rPr>
              <a:t>各作業に応じた服装、</a:t>
            </a:r>
            <a:r>
              <a:rPr lang="ja-JP" altLang="en-US" sz="1600" dirty="0">
                <a:solidFill>
                  <a:srgbClr val="FF3300"/>
                </a:solidFill>
              </a:rPr>
              <a:t>保護具を着用</a:t>
            </a:r>
            <a:r>
              <a:rPr lang="ja-JP" altLang="en-US" sz="1600" dirty="0">
                <a:solidFill>
                  <a:schemeClr val="tx1"/>
                </a:solidFill>
              </a:rPr>
              <a:t>する。</a:t>
            </a:r>
            <a:endParaRPr lang="en-US" altLang="ja-JP" sz="1600" dirty="0">
              <a:solidFill>
                <a:schemeClr val="tx1"/>
              </a:solidFill>
            </a:endParaRPr>
          </a:p>
          <a:p>
            <a:pPr>
              <a:lnSpc>
                <a:spcPts val="2400"/>
              </a:lnSpc>
            </a:pPr>
            <a:r>
              <a:rPr lang="ja-JP" altLang="en-US" sz="1600" dirty="0">
                <a:solidFill>
                  <a:schemeClr val="tx1"/>
                </a:solidFill>
              </a:rPr>
              <a:t>　④　機械等の使用前には</a:t>
            </a:r>
            <a:r>
              <a:rPr lang="ja-JP" altLang="en-US" sz="1600" dirty="0">
                <a:solidFill>
                  <a:srgbClr val="FF3300"/>
                </a:solidFill>
              </a:rPr>
              <a:t>点検整備</a:t>
            </a:r>
            <a:r>
              <a:rPr lang="ja-JP" altLang="en-US" sz="1600" dirty="0">
                <a:solidFill>
                  <a:schemeClr val="tx1"/>
                </a:solidFill>
              </a:rPr>
              <a:t>を徹底する。また、</a:t>
            </a:r>
            <a:r>
              <a:rPr lang="ja-JP" altLang="en-US" sz="1600" dirty="0">
                <a:solidFill>
                  <a:srgbClr val="FF0000"/>
                </a:solidFill>
              </a:rPr>
              <a:t>正しい使用方法を</a:t>
            </a:r>
            <a:endParaRPr lang="en-US" altLang="ja-JP" sz="1600" dirty="0">
              <a:solidFill>
                <a:srgbClr val="FF0000"/>
              </a:solidFill>
            </a:endParaRPr>
          </a:p>
          <a:p>
            <a:pPr>
              <a:lnSpc>
                <a:spcPts val="2400"/>
              </a:lnSpc>
            </a:pPr>
            <a:r>
              <a:rPr lang="en-US" altLang="ja-JP" sz="1600" dirty="0">
                <a:solidFill>
                  <a:srgbClr val="FF0000"/>
                </a:solidFill>
              </a:rPr>
              <a:t>          </a:t>
            </a:r>
            <a:r>
              <a:rPr lang="ja-JP" altLang="en-US" sz="1600" dirty="0">
                <a:solidFill>
                  <a:srgbClr val="FF0000"/>
                </a:solidFill>
              </a:rPr>
              <a:t>再確認</a:t>
            </a:r>
            <a:r>
              <a:rPr lang="ja-JP" altLang="en-US" sz="1600" dirty="0">
                <a:solidFill>
                  <a:schemeClr val="tx1"/>
                </a:solidFill>
              </a:rPr>
              <a:t>し、</a:t>
            </a:r>
            <a:r>
              <a:rPr lang="ja-JP" altLang="en-US" sz="1600" dirty="0">
                <a:solidFill>
                  <a:srgbClr val="FF0000"/>
                </a:solidFill>
              </a:rPr>
              <a:t>作業者全員に周知</a:t>
            </a:r>
            <a:r>
              <a:rPr lang="ja-JP" altLang="en-US" sz="1600" dirty="0">
                <a:solidFill>
                  <a:schemeClr val="tx1"/>
                </a:solidFill>
              </a:rPr>
              <a:t>する</a:t>
            </a:r>
            <a:endParaRPr lang="en-US" altLang="ja-JP" sz="1600" dirty="0">
              <a:solidFill>
                <a:schemeClr val="tx1"/>
              </a:solidFill>
            </a:endParaRPr>
          </a:p>
          <a:p>
            <a:pPr>
              <a:lnSpc>
                <a:spcPts val="2400"/>
              </a:lnSpc>
            </a:pPr>
            <a:endParaRPr lang="en-US" altLang="ja-JP" sz="1600" dirty="0">
              <a:solidFill>
                <a:schemeClr val="tx1"/>
              </a:solidFill>
            </a:endParaRPr>
          </a:p>
          <a:p>
            <a:pPr>
              <a:lnSpc>
                <a:spcPts val="2400"/>
              </a:lnSpc>
            </a:pPr>
            <a:endParaRPr lang="en-US" altLang="ja-JP" sz="1600" dirty="0">
              <a:solidFill>
                <a:schemeClr val="tx1"/>
              </a:solidFill>
            </a:endParaRPr>
          </a:p>
          <a:p>
            <a:pPr>
              <a:lnSpc>
                <a:spcPts val="2400"/>
              </a:lnSpc>
            </a:pPr>
            <a:endParaRPr lang="en-US" altLang="ja-JP" sz="1600" dirty="0">
              <a:solidFill>
                <a:schemeClr val="tx1"/>
              </a:solidFill>
            </a:endParaRPr>
          </a:p>
        </p:txBody>
      </p:sp>
      <p:sp>
        <p:nvSpPr>
          <p:cNvPr id="8" name="タイトル 1"/>
          <p:cNvSpPr txBox="1">
            <a:spLocks/>
          </p:cNvSpPr>
          <p:nvPr/>
        </p:nvSpPr>
        <p:spPr>
          <a:xfrm>
            <a:off x="204540" y="4672271"/>
            <a:ext cx="6553224" cy="9489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chemeClr val="accent2">
                    <a:lumMod val="50000"/>
                  </a:schemeClr>
                </a:solidFill>
                <a:latin typeface="AR丸ゴシック体E" panose="020F0909000000000000" pitchFamily="49" charset="-128"/>
                <a:ea typeface="AR丸ゴシック体E" panose="020F0909000000000000" pitchFamily="49" charset="-128"/>
              </a:rPr>
              <a:t>　</a:t>
            </a:r>
            <a:endParaRPr lang="en-US" altLang="ja-JP" sz="1800" b="1" dirty="0">
              <a:solidFill>
                <a:schemeClr val="accent2">
                  <a:lumMod val="50000"/>
                </a:schemeClr>
              </a:solidFill>
              <a:latin typeface="AR丸ゴシック体E" panose="020F0909000000000000" pitchFamily="49" charset="-128"/>
              <a:ea typeface="AR丸ゴシック体E" panose="020F0909000000000000" pitchFamily="49" charset="-128"/>
            </a:endParaRPr>
          </a:p>
          <a:p>
            <a:pPr algn="l"/>
            <a:r>
              <a:rPr lang="ja-JP" altLang="en-US" sz="1800" b="1" dirty="0">
                <a:solidFill>
                  <a:schemeClr val="accent2">
                    <a:lumMod val="50000"/>
                  </a:schemeClr>
                </a:solidFill>
                <a:latin typeface="AR丸ゴシック体E" panose="020F0909000000000000" pitchFamily="49" charset="-128"/>
                <a:ea typeface="AR丸ゴシック体E" panose="020F0909000000000000" pitchFamily="49" charset="-128"/>
              </a:rPr>
              <a:t>　あなたも農作業中に「</a:t>
            </a:r>
            <a:r>
              <a:rPr lang="ja-JP" altLang="en-US" sz="1800" b="1" dirty="0">
                <a:solidFill>
                  <a:schemeClr val="tx2">
                    <a:lumMod val="60000"/>
                    <a:lumOff val="40000"/>
                  </a:schemeClr>
                </a:solidFill>
                <a:latin typeface="AR丸ゴシック体E" panose="020F0909000000000000" pitchFamily="49" charset="-128"/>
                <a:ea typeface="AR丸ゴシック体E" panose="020F0909000000000000" pitchFamily="49" charset="-128"/>
              </a:rPr>
              <a:t>ヒヤリ</a:t>
            </a:r>
            <a:r>
              <a:rPr lang="ja-JP" altLang="en-US" sz="1800" b="1" dirty="0">
                <a:solidFill>
                  <a:schemeClr val="accent2">
                    <a:lumMod val="50000"/>
                  </a:schemeClr>
                </a:solidFill>
                <a:latin typeface="AR丸ゴシック体E" panose="020F0909000000000000" pitchFamily="49" charset="-128"/>
                <a:ea typeface="AR丸ゴシック体E" panose="020F0909000000000000" pitchFamily="49" charset="-128"/>
              </a:rPr>
              <a:t>」とした経験はないですか？</a:t>
            </a:r>
            <a:endParaRPr lang="en-US" altLang="ja-JP" sz="1800" b="1" dirty="0">
              <a:solidFill>
                <a:schemeClr val="accent2">
                  <a:lumMod val="50000"/>
                </a:schemeClr>
              </a:solidFill>
              <a:latin typeface="AR丸ゴシック体E" panose="020F0909000000000000" pitchFamily="49" charset="-128"/>
              <a:ea typeface="AR丸ゴシック体E" panose="020F0909000000000000" pitchFamily="49" charset="-128"/>
            </a:endParaRPr>
          </a:p>
          <a:p>
            <a:pPr algn="l"/>
            <a:r>
              <a:rPr lang="ja-JP" altLang="en-US" sz="1800" b="1" dirty="0">
                <a:solidFill>
                  <a:schemeClr val="accent2">
                    <a:lumMod val="50000"/>
                  </a:schemeClr>
                </a:solidFill>
                <a:latin typeface="AR丸ゴシック体E" panose="020F0909000000000000" pitchFamily="49" charset="-128"/>
                <a:ea typeface="AR丸ゴシック体E" panose="020F0909000000000000" pitchFamily="49" charset="-128"/>
              </a:rPr>
              <a:t>　農作業事故ゼロを目指して事故防止対策を徹底しましょう。</a:t>
            </a:r>
          </a:p>
        </p:txBody>
      </p:sp>
      <p:sp>
        <p:nvSpPr>
          <p:cNvPr id="10" name="タイトル 1"/>
          <p:cNvSpPr txBox="1">
            <a:spLocks/>
          </p:cNvSpPr>
          <p:nvPr/>
        </p:nvSpPr>
        <p:spPr>
          <a:xfrm>
            <a:off x="218710" y="7855989"/>
            <a:ext cx="6319206" cy="1638917"/>
          </a:xfrm>
          <a:prstGeom prst="rect">
            <a:avLst/>
          </a:prstGeom>
          <a:solidFill>
            <a:srgbClr val="FF9900"/>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1800"/>
              </a:lnSpc>
            </a:pPr>
            <a:r>
              <a:rPr lang="ja-JP" altLang="en-US" sz="1400" b="1" dirty="0">
                <a:solidFill>
                  <a:schemeClr val="bg1"/>
                </a:solidFill>
              </a:rPr>
              <a:t>コンバイン使用時の注意事項</a:t>
            </a:r>
            <a:endParaRPr lang="en-US" altLang="ja-JP" sz="1400" b="1" dirty="0">
              <a:solidFill>
                <a:schemeClr val="bg1"/>
              </a:solidFill>
            </a:endParaRPr>
          </a:p>
          <a:p>
            <a:pPr algn="l">
              <a:lnSpc>
                <a:spcPts val="1800"/>
              </a:lnSpc>
            </a:pPr>
            <a:r>
              <a:rPr lang="ja-JP" altLang="en-US" sz="1200" b="1" dirty="0">
                <a:solidFill>
                  <a:schemeClr val="bg1"/>
                </a:solidFill>
              </a:rPr>
              <a:t>○ 衣類が巻き込まれないよう、袖口や裾が締まった服装を着用する。また、手袋は使用しない</a:t>
            </a:r>
            <a:endParaRPr lang="en-US" altLang="ja-JP" sz="1200" b="1" dirty="0">
              <a:solidFill>
                <a:schemeClr val="bg1"/>
              </a:solidFill>
            </a:endParaRPr>
          </a:p>
          <a:p>
            <a:pPr algn="l">
              <a:lnSpc>
                <a:spcPts val="1800"/>
              </a:lnSpc>
            </a:pPr>
            <a:r>
              <a:rPr lang="ja-JP" altLang="en-US" sz="1200" b="1" dirty="0">
                <a:solidFill>
                  <a:schemeClr val="bg1"/>
                </a:solidFill>
              </a:rPr>
              <a:t>　　か、手に密着したものを着用する。</a:t>
            </a:r>
            <a:endParaRPr lang="en-US" altLang="ja-JP" sz="1200" b="1" dirty="0">
              <a:solidFill>
                <a:schemeClr val="bg1"/>
              </a:solidFill>
            </a:endParaRPr>
          </a:p>
          <a:p>
            <a:pPr algn="l">
              <a:lnSpc>
                <a:spcPts val="1800"/>
              </a:lnSpc>
            </a:pPr>
            <a:r>
              <a:rPr lang="ja-JP" altLang="en-US" sz="1200" b="1" dirty="0"/>
              <a:t>○ 詰まったワラを取り除く時は必ずエンジンを切る。</a:t>
            </a:r>
            <a:endParaRPr lang="en-US" altLang="ja-JP" sz="1200" b="1" dirty="0"/>
          </a:p>
          <a:p>
            <a:pPr algn="l">
              <a:lnSpc>
                <a:spcPts val="1800"/>
              </a:lnSpc>
            </a:pPr>
            <a:r>
              <a:rPr lang="ja-JP" altLang="en-US" sz="1200" b="1" dirty="0">
                <a:solidFill>
                  <a:schemeClr val="bg1"/>
                </a:solidFill>
              </a:rPr>
              <a:t>〇後進時には、死角が多いので補助者による誘導や確認を行う。</a:t>
            </a:r>
            <a:endParaRPr lang="en-US" altLang="ja-JP" sz="1200" b="1" dirty="0">
              <a:solidFill>
                <a:schemeClr val="bg1"/>
              </a:solidFill>
            </a:endParaRPr>
          </a:p>
          <a:p>
            <a:pPr algn="l">
              <a:lnSpc>
                <a:spcPts val="1800"/>
              </a:lnSpc>
            </a:pPr>
            <a:r>
              <a:rPr lang="ja-JP" altLang="en-US" sz="1200" b="1" dirty="0">
                <a:solidFill>
                  <a:schemeClr val="bg1"/>
                </a:solidFill>
              </a:rPr>
              <a:t>○ 緊急停止装置や手こぎ作業時の安全装置が正しく動作するか確認する。</a:t>
            </a:r>
            <a:endParaRPr lang="en-US" altLang="ja-JP" sz="1200" b="1" dirty="0">
              <a:solidFill>
                <a:schemeClr val="bg1"/>
              </a:solidFill>
            </a:endParaRPr>
          </a:p>
        </p:txBody>
      </p:sp>
      <p:sp>
        <p:nvSpPr>
          <p:cNvPr id="15" name="タイトル 1"/>
          <p:cNvSpPr txBox="1">
            <a:spLocks/>
          </p:cNvSpPr>
          <p:nvPr/>
        </p:nvSpPr>
        <p:spPr>
          <a:xfrm>
            <a:off x="152389" y="83523"/>
            <a:ext cx="1872207" cy="5219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dist"/>
            <a:r>
              <a:rPr lang="ja-JP" altLang="en-US" sz="2400" dirty="0">
                <a:ea typeface="ＤＨＰ特太ゴシック体" panose="02010601000101010101" pitchFamily="2" charset="-128"/>
              </a:rPr>
              <a:t>令和５年度</a:t>
            </a: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71944" t="20538" r="15719" b="62566"/>
          <a:stretch/>
        </p:blipFill>
        <p:spPr>
          <a:xfrm>
            <a:off x="5085795" y="1692494"/>
            <a:ext cx="1536990" cy="1488720"/>
          </a:xfrm>
          <a:prstGeom prst="rect">
            <a:avLst/>
          </a:prstGeom>
        </p:spPr>
      </p:pic>
      <p:pic>
        <p:nvPicPr>
          <p:cNvPr id="1026" name="図 1"/>
          <p:cNvPicPr>
            <a:picLocks noChangeAspect="1" noChangeArrowheads="1"/>
          </p:cNvPicPr>
          <p:nvPr/>
        </p:nvPicPr>
        <p:blipFill>
          <a:blip r:embed="rId4">
            <a:clrChange>
              <a:clrFrom>
                <a:srgbClr val="EFF8FE"/>
              </a:clrFrom>
              <a:clrTo>
                <a:srgbClr val="EFF8FE">
                  <a:alpha val="0"/>
                </a:srgbClr>
              </a:clrTo>
            </a:clrChange>
            <a:extLst>
              <a:ext uri="{28A0092B-C50C-407E-A947-70E740481C1C}">
                <a14:useLocalDpi xmlns:a14="http://schemas.microsoft.com/office/drawing/2010/main" val="0"/>
              </a:ext>
            </a:extLst>
          </a:blip>
          <a:srcRect/>
          <a:stretch>
            <a:fillRect/>
          </a:stretch>
        </p:blipFill>
        <p:spPr bwMode="auto">
          <a:xfrm>
            <a:off x="106514" y="1930050"/>
            <a:ext cx="5087894" cy="2723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472026\Desktop\logoyoko.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2311" y="9601776"/>
            <a:ext cx="1234348" cy="284914"/>
          </a:xfrm>
          <a:prstGeom prst="rect">
            <a:avLst/>
          </a:prstGeom>
          <a:noFill/>
          <a:extLst>
            <a:ext uri="{909E8E84-426E-40DD-AFC4-6F175D3DCCD1}">
              <a14:hiddenFill xmlns:a14="http://schemas.microsoft.com/office/drawing/2010/main">
                <a:solidFill>
                  <a:srgbClr val="FFFFFF"/>
                </a:solidFill>
              </a14:hiddenFill>
            </a:ext>
          </a:extLst>
        </p:spPr>
      </p:pic>
      <p:sp>
        <p:nvSpPr>
          <p:cNvPr id="3" name="円/楕円 2"/>
          <p:cNvSpPr/>
          <p:nvPr/>
        </p:nvSpPr>
        <p:spPr>
          <a:xfrm>
            <a:off x="3766021" y="2894769"/>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036659" y="2889833"/>
            <a:ext cx="864096" cy="153888"/>
          </a:xfrm>
          <a:prstGeom prst="rect">
            <a:avLst/>
          </a:prstGeom>
          <a:noFill/>
        </p:spPr>
        <p:txBody>
          <a:bodyPr wrap="square" lIns="0" tIns="0" rIns="0" bIns="0" rtlCol="0">
            <a:spAutoFit/>
          </a:bodyPr>
          <a:lstStyle/>
          <a:p>
            <a:r>
              <a:rPr kumimoji="1" lang="ja-JP" altLang="en-US" sz="1000" b="1" dirty="0"/>
              <a:t>緊急停止ボタン</a:t>
            </a:r>
          </a:p>
        </p:txBody>
      </p:sp>
      <p:sp>
        <p:nvSpPr>
          <p:cNvPr id="14" name="角丸四角形 13"/>
          <p:cNvSpPr/>
          <p:nvPr/>
        </p:nvSpPr>
        <p:spPr>
          <a:xfrm>
            <a:off x="5101456" y="3325040"/>
            <a:ext cx="1505548" cy="250586"/>
          </a:xfrm>
          <a:prstGeom prst="roundRect">
            <a:avLst/>
          </a:prstGeom>
          <a:solidFill>
            <a:srgbClr val="F1EC7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p:cNvSpPr txBox="1">
            <a:spLocks/>
          </p:cNvSpPr>
          <p:nvPr/>
        </p:nvSpPr>
        <p:spPr>
          <a:xfrm>
            <a:off x="4988336" y="3322744"/>
            <a:ext cx="1642074" cy="298471"/>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latin typeface="+mj-ea"/>
              </a:rPr>
              <a:t>危険箇所の改善</a:t>
            </a:r>
            <a:endParaRPr lang="en-US" altLang="ja-JP" sz="1600" b="1" dirty="0">
              <a:latin typeface="+mj-ea"/>
            </a:endParaRPr>
          </a:p>
        </p:txBody>
      </p:sp>
      <p:sp>
        <p:nvSpPr>
          <p:cNvPr id="18" name="角丸四角形 17"/>
          <p:cNvSpPr/>
          <p:nvPr/>
        </p:nvSpPr>
        <p:spPr>
          <a:xfrm>
            <a:off x="5038885" y="1420177"/>
            <a:ext cx="1388700" cy="250586"/>
          </a:xfrm>
          <a:prstGeom prst="roundRect">
            <a:avLst/>
          </a:prstGeom>
          <a:solidFill>
            <a:srgbClr val="F1EC7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タイトル 1"/>
          <p:cNvSpPr txBox="1">
            <a:spLocks/>
          </p:cNvSpPr>
          <p:nvPr/>
        </p:nvSpPr>
        <p:spPr>
          <a:xfrm>
            <a:off x="4988336" y="1409723"/>
            <a:ext cx="1549580" cy="298471"/>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latin typeface="+mj-ea"/>
              </a:rPr>
              <a:t>熱中症の予防</a:t>
            </a:r>
            <a:endParaRPr lang="en-US" altLang="ja-JP" sz="1600" b="1" dirty="0">
              <a:latin typeface="+mj-ea"/>
            </a:endParaRPr>
          </a:p>
        </p:txBody>
      </p:sp>
      <p:pic>
        <p:nvPicPr>
          <p:cNvPr id="11" name="図 10"/>
          <p:cNvPicPr>
            <a:picLocks noChangeAspect="1"/>
          </p:cNvPicPr>
          <p:nvPr/>
        </p:nvPicPr>
        <p:blipFill rotWithShape="1">
          <a:blip r:embed="rId6"/>
          <a:srcRect l="4733" t="3353" r="5126" b="4748"/>
          <a:stretch/>
        </p:blipFill>
        <p:spPr>
          <a:xfrm>
            <a:off x="5077199" y="3623584"/>
            <a:ext cx="1529805" cy="1165565"/>
          </a:xfrm>
          <a:prstGeom prst="rect">
            <a:avLst/>
          </a:prstGeom>
        </p:spPr>
      </p:pic>
      <p:sp>
        <p:nvSpPr>
          <p:cNvPr id="13" name="正方形/長方形 12"/>
          <p:cNvSpPr/>
          <p:nvPr/>
        </p:nvSpPr>
        <p:spPr>
          <a:xfrm>
            <a:off x="4714247" y="4285636"/>
            <a:ext cx="2367978" cy="754053"/>
          </a:xfrm>
          <a:prstGeom prst="rect">
            <a:avLst/>
          </a:prstGeom>
        </p:spPr>
        <p:txBody>
          <a:bodyPr wrap="square">
            <a:spAutoFit/>
          </a:bodyPr>
          <a:lstStyle/>
          <a:p>
            <a:endParaRPr lang="ja-JP" altLang="en-US" sz="1600" b="1" dirty="0">
              <a:solidFill>
                <a:srgbClr val="000000"/>
              </a:solidFill>
              <a:latin typeface="ＭＳ Ｐゴシック" panose="020B0600070205080204" pitchFamily="50" charset="-128"/>
            </a:endParaRPr>
          </a:p>
          <a:p>
            <a:endParaRPr lang="en-US" altLang="ja-JP" sz="1600" b="1" dirty="0">
              <a:solidFill>
                <a:srgbClr val="000000"/>
              </a:solidFill>
              <a:latin typeface="ＭＳ Ｐゴシック" panose="020B0600070205080204" pitchFamily="50" charset="-128"/>
            </a:endParaRPr>
          </a:p>
          <a:p>
            <a:r>
              <a:rPr lang="ja-JP" altLang="en-US" sz="1100" b="1" dirty="0">
                <a:solidFill>
                  <a:srgbClr val="000000"/>
                </a:solidFill>
                <a:latin typeface="ＭＳ Ｐゴシック" panose="020B0600070205080204" pitchFamily="50" charset="-128"/>
              </a:rPr>
              <a:t>　　　　　危険箇所の草刈り</a:t>
            </a:r>
            <a:endParaRPr lang="ja-JP" altLang="en-US" sz="1100" b="1" dirty="0"/>
          </a:p>
        </p:txBody>
      </p:sp>
      <p:pic>
        <p:nvPicPr>
          <p:cNvPr id="21" name="図 20"/>
          <p:cNvPicPr>
            <a:picLocks/>
          </p:cNvPicPr>
          <p:nvPr/>
        </p:nvPicPr>
        <p:blipFill>
          <a:blip r:embed="rId7">
            <a:extLst>
              <a:ext uri="{28A0092B-C50C-407E-A947-70E740481C1C}">
                <a14:useLocalDpi xmlns:a14="http://schemas.microsoft.com/office/drawing/2010/main" val="0"/>
              </a:ext>
            </a:extLst>
          </a:blip>
          <a:stretch>
            <a:fillRect/>
          </a:stretch>
        </p:blipFill>
        <p:spPr>
          <a:xfrm rot="20384169">
            <a:off x="1812129" y="1935127"/>
            <a:ext cx="1000563" cy="838669"/>
          </a:xfrm>
          <a:prstGeom prst="rect">
            <a:avLst/>
          </a:prstGeom>
        </p:spPr>
      </p:pic>
      <p:sp>
        <p:nvSpPr>
          <p:cNvPr id="27" name="二等辺三角形 26"/>
          <p:cNvSpPr/>
          <p:nvPr/>
        </p:nvSpPr>
        <p:spPr>
          <a:xfrm rot="826906">
            <a:off x="2679864" y="2214910"/>
            <a:ext cx="437756" cy="260166"/>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rot="19970835">
            <a:off x="2653434" y="2108364"/>
            <a:ext cx="247839" cy="1501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rot="18659030">
            <a:off x="2735150" y="2186317"/>
            <a:ext cx="247839" cy="1896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rot="18659030">
            <a:off x="3223694" y="2200171"/>
            <a:ext cx="103106" cy="1543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rot="19164558">
            <a:off x="2727029" y="2310257"/>
            <a:ext cx="259298" cy="25370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p:cNvSpPr/>
          <p:nvPr/>
        </p:nvSpPr>
        <p:spPr>
          <a:xfrm rot="5013522">
            <a:off x="2744891" y="2152813"/>
            <a:ext cx="231795" cy="19783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967DF9AE-BEBC-AF11-EA63-0BD9F2EB4DB9}"/>
              </a:ext>
            </a:extLst>
          </p:cNvPr>
          <p:cNvSpPr/>
          <p:nvPr/>
        </p:nvSpPr>
        <p:spPr>
          <a:xfrm>
            <a:off x="412322" y="466471"/>
            <a:ext cx="5851546" cy="830997"/>
          </a:xfrm>
          <a:prstGeom prst="rect">
            <a:avLst/>
          </a:prstGeom>
          <a:noFill/>
        </p:spPr>
        <p:txBody>
          <a:bodyPr wrap="square" lIns="91440" tIns="45720" rIns="91440" bIns="45720">
            <a:spAutoFit/>
          </a:bodyPr>
          <a:lstStyle/>
          <a:p>
            <a:pPr algn="ctr"/>
            <a:r>
              <a:rPr lang="ja-JP" altLang="en-US" sz="4800" b="0" cap="none" spc="0" dirty="0">
                <a:ln w="0"/>
                <a:solidFill>
                  <a:schemeClr val="tx1"/>
                </a:solidFill>
                <a:effectLst>
                  <a:outerShdw blurRad="38100" dist="19050" dir="2700000" algn="tl" rotWithShape="0">
                    <a:schemeClr val="dk1">
                      <a:alpha val="40000"/>
                    </a:schemeClr>
                  </a:outerShdw>
                </a:effectLst>
                <a:latin typeface="+mn-ea"/>
                <a:ea typeface="+mn-ea"/>
              </a:rPr>
              <a:t>秋の農作業安全運動</a:t>
            </a:r>
            <a:endParaRPr lang="ja-JP" altLang="en-US" sz="4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4552238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253</Words>
  <Application>Microsoft Office PowerPoint</Application>
  <PresentationFormat>A4 210 x 297 mm</PresentationFormat>
  <Paragraphs>28</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AR丸ゴシック体E</vt:lpstr>
      <vt:lpstr>ＭＳ Ｐゴシック</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秋の農作業安全運動</dc:title>
  <dc:creator>menteadmin</dc:creator>
  <cp:lastModifiedBy>谷口　操枝</cp:lastModifiedBy>
  <cp:revision>44</cp:revision>
  <cp:lastPrinted>2023-08-01T23:26:30Z</cp:lastPrinted>
  <dcterms:created xsi:type="dcterms:W3CDTF">2018-07-31T04:22:37Z</dcterms:created>
  <dcterms:modified xsi:type="dcterms:W3CDTF">2023-08-01T23:40:14Z</dcterms:modified>
</cp:coreProperties>
</file>