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62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009E47"/>
    <a:srgbClr val="FFCCCC"/>
    <a:srgbClr val="97FF6D"/>
    <a:srgbClr val="00EA6A"/>
    <a:srgbClr val="05FF76"/>
    <a:srgbClr val="93FFC4"/>
    <a:srgbClr val="3BFF94"/>
    <a:srgbClr val="007434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0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18831" cy="495029"/>
          </a:xfrm>
          <a:prstGeom prst="rect">
            <a:avLst/>
          </a:prstGeom>
        </p:spPr>
        <p:txBody>
          <a:bodyPr vert="horz" lIns="90611" tIns="45302" rIns="90611" bIns="453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9" y="6"/>
            <a:ext cx="2918831" cy="495029"/>
          </a:xfrm>
          <a:prstGeom prst="rect">
            <a:avLst/>
          </a:prstGeom>
        </p:spPr>
        <p:txBody>
          <a:bodyPr vert="horz" lIns="90611" tIns="45302" rIns="90611" bIns="45302" rtlCol="0"/>
          <a:lstStyle>
            <a:lvl1pPr algn="r">
              <a:defRPr sz="1200"/>
            </a:lvl1pPr>
          </a:lstStyle>
          <a:p>
            <a:fld id="{811568F2-9A63-40EC-B1D1-4AAAD6115C17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1" tIns="45302" rIns="90611" bIns="453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11" tIns="45302" rIns="90611" bIns="453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86"/>
            <a:ext cx="2918831" cy="495028"/>
          </a:xfrm>
          <a:prstGeom prst="rect">
            <a:avLst/>
          </a:prstGeom>
        </p:spPr>
        <p:txBody>
          <a:bodyPr vert="horz" lIns="90611" tIns="45302" rIns="90611" bIns="453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9" y="9371286"/>
            <a:ext cx="2918831" cy="495028"/>
          </a:xfrm>
          <a:prstGeom prst="rect">
            <a:avLst/>
          </a:prstGeom>
        </p:spPr>
        <p:txBody>
          <a:bodyPr vert="horz" lIns="90611" tIns="45302" rIns="90611" bIns="45302" rtlCol="0" anchor="b"/>
          <a:lstStyle>
            <a:lvl1pPr algn="r">
              <a:defRPr sz="1200"/>
            </a:lvl1pPr>
          </a:lstStyle>
          <a:p>
            <a:fld id="{F91E799F-ED5A-4074-AD6F-2D10F1108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35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71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90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91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76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29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44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9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22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22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D106-FFEB-470E-BE2F-20A2DC92983D}" type="datetimeFigureOut">
              <a:rPr kumimoji="1" lang="ja-JP" altLang="en-US" smtClean="0"/>
              <a:t>2023/8/3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D102-3EBF-4990-895F-BAFDAFB2AB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73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OFJafka1g1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4" y="9942764"/>
            <a:ext cx="2268000" cy="52328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39741" y="3312357"/>
            <a:ext cx="7092609" cy="31501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24000" rIns="144000" bIns="72000" rtlCol="0" anchor="t"/>
          <a:lstStyle/>
          <a:p>
            <a:pPr>
              <a:spcAft>
                <a:spcPts val="1500"/>
              </a:spcAft>
            </a:pPr>
            <a:r>
              <a:rPr lang="ja-JP" altLang="en-US" sz="430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富山県</a:t>
            </a:r>
            <a:r>
              <a:rPr lang="ja-JP" altLang="en-US" sz="4300" b="1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4300" b="1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430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技能実習生スピーチコンテスト</a:t>
            </a:r>
            <a:r>
              <a:rPr lang="ja-JP" altLang="en-US" sz="4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en-US" sz="4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4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630443" y="9896534"/>
            <a:ext cx="4732026" cy="6402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t"/>
          <a:lstStyle/>
          <a:p>
            <a:pPr>
              <a:spcAft>
                <a:spcPts val="200"/>
              </a:spcAft>
            </a:pPr>
            <a:r>
              <a:rPr kumimoji="1" lang="en-US" altLang="ja-JP" sz="1050" b="1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050" b="1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kumimoji="1" lang="en-US" altLang="ja-JP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>
              <a:spcAft>
                <a:spcPts val="100"/>
              </a:spcAft>
            </a:pPr>
            <a:r>
              <a:rPr kumimoji="1" lang="ja-JP" altLang="en-US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富山県 商工労働部 労働政策課　　</a:t>
            </a:r>
            <a:r>
              <a:rPr kumimoji="1" lang="en-US" altLang="ja-JP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〒930-8501 </a:t>
            </a:r>
            <a:r>
              <a:rPr kumimoji="1" lang="ja-JP" altLang="en-US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富山市新総曲輪１</a:t>
            </a:r>
            <a:r>
              <a:rPr kumimoji="1" lang="en-US" altLang="ja-JP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endParaRPr kumimoji="1" lang="en-US" altLang="ja-JP" sz="1050" b="1" dirty="0">
              <a:ln w="0">
                <a:noFill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00"/>
              </a:spcAft>
            </a:pPr>
            <a:r>
              <a:rPr kumimoji="1" lang="ja-JP" altLang="en-US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 </a:t>
            </a:r>
            <a:r>
              <a:rPr kumimoji="1" lang="en-US" altLang="ja-JP" sz="1050" b="1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076-444-8897</a:t>
            </a:r>
            <a:r>
              <a:rPr kumimoji="1" lang="ja-JP" altLang="en-US" sz="1050" b="1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050" b="1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E-mail</a:t>
            </a:r>
            <a:r>
              <a:rPr kumimoji="1" lang="en-US" altLang="ja-JP" sz="1050" b="1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arodoseisaku@pref.toyama.lg.jp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382699" y="10358328"/>
            <a:ext cx="106675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（令和</a:t>
            </a:r>
            <a:r>
              <a:rPr kumimoji="1" lang="ja-JP" altLang="en-US" sz="8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５年７月</a:t>
            </a:r>
            <a:r>
              <a:rPr kumimoji="1" lang="ja-JP" altLang="en-US" sz="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7" y="3467953"/>
            <a:ext cx="604241" cy="854617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978332" y="3568753"/>
            <a:ext cx="420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年の開催決定！</a:t>
            </a:r>
            <a:endParaRPr kumimoji="1"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67862" y="5429069"/>
            <a:ext cx="5812835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時：</a:t>
            </a:r>
            <a:r>
              <a:rPr lang="en-US" altLang="ja-JP" sz="22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2023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22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altLang="ja-JP" sz="22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月３日（祝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13:00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endParaRPr lang="ja-JP" altLang="ja-JP" sz="2200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</a:t>
            </a:r>
            <a:r>
              <a:rPr lang="en-US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所</a:t>
            </a:r>
            <a:r>
              <a:rPr lang="ja-JP" altLang="ja-JP" sz="22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：富山県民会館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８階</a:t>
            </a:r>
            <a:r>
              <a:rPr lang="ja-JP" altLang="en-US" sz="22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2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バンケットホール</a:t>
            </a:r>
            <a:endParaRPr lang="en-US" altLang="ja-JP" sz="22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ja-JP" altLang="ja-JP" sz="2200" b="1" kern="100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9780" y="3436339"/>
            <a:ext cx="1689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dirty="0" err="1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とや</a:t>
            </a:r>
            <a:r>
              <a:rPr kumimoji="1" lang="ja-JP" altLang="en-US" sz="140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まけん</a:t>
            </a:r>
            <a:endParaRPr kumimoji="1" lang="ja-JP" altLang="en-US" sz="1400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9780" y="4307199"/>
            <a:ext cx="2760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dirty="0" err="1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ぎのうじっ</a:t>
            </a:r>
            <a:r>
              <a:rPr kumimoji="1" lang="ja-JP" altLang="en-US" sz="140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しゅうせい</a:t>
            </a:r>
            <a:endParaRPr kumimoji="1" lang="ja-JP" altLang="en-US" sz="1400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00572" y="3409642"/>
            <a:ext cx="579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ねん</a:t>
            </a:r>
            <a:endParaRPr kumimoji="1"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54880" y="3406350"/>
            <a:ext cx="1368112" cy="24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かい</a:t>
            </a:r>
            <a:r>
              <a:rPr kumimoji="1" lang="ja-JP" altLang="en-US" sz="1000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いけってい</a:t>
            </a:r>
            <a:endParaRPr kumimoji="1"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59304" y="5286342"/>
            <a:ext cx="579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ねん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62292" y="5283050"/>
            <a:ext cx="644440" cy="2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にちじ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70999" y="5735899"/>
            <a:ext cx="644440" cy="2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ばしょ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81969" y="5281986"/>
            <a:ext cx="579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39314" y="5277630"/>
            <a:ext cx="579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にち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066033" y="5286337"/>
            <a:ext cx="8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しゅくじつ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630609" y="5752253"/>
            <a:ext cx="579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かい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07022" y="5748961"/>
            <a:ext cx="1728000" cy="2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とや</a:t>
            </a:r>
            <a:r>
              <a:rPr kumimoji="1" lang="ja-JP" altLang="en-US" sz="9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まけんみんかいかん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8" y="96660"/>
            <a:ext cx="3448046" cy="313772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1" y="6514699"/>
            <a:ext cx="7122728" cy="330878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43" y="77238"/>
            <a:ext cx="3617507" cy="31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59651" y="817087"/>
            <a:ext cx="678128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indent="-901700" algn="just">
              <a:lnSpc>
                <a:spcPts val="2000"/>
              </a:lnSpc>
            </a:pP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1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：令和５年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月３日（祝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5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10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</a:t>
            </a:r>
            <a:r>
              <a:rPr lang="ja-JP" altLang="en-US" sz="1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所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：富山県民会館８階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バンケットホール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（富山市新総曲輪４番１８号）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5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競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技</a:t>
            </a:r>
            <a:r>
              <a:rPr lang="ja-JP" altLang="en-US" sz="105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者：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県内企業に所属する技能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実習生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5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競技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人数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２０人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応募は</a:t>
            </a:r>
            <a:r>
              <a:rPr lang="ja-JP" altLang="en-US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社につき</a:t>
            </a:r>
            <a:r>
              <a:rPr lang="ja-JP" altLang="en-US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名まで</a:t>
            </a:r>
            <a:r>
              <a:rPr lang="ja-JP" altLang="en-US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。応募が多数の場合、競技者は調整させて頂きます。</a:t>
            </a:r>
            <a:endParaRPr lang="en-US" altLang="ja-JP" sz="12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観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覧</a:t>
            </a:r>
            <a:r>
              <a:rPr lang="ja-JP" altLang="en-US" sz="105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者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：各競技者（１社）につき２名まで。同僚の技能実習生の方も可。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89305" y="8053235"/>
            <a:ext cx="7104271" cy="307777"/>
          </a:xfrm>
          <a:prstGeom prst="rect">
            <a:avLst/>
          </a:prstGeom>
        </p:spPr>
        <p:txBody>
          <a:bodyPr wrap="square" lIns="72000" rIns="3600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昨年の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開催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の様子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Youtube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で公開しています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r>
              <a:rPr lang="en-US" altLang="ja-JP" sz="1400" u="sng" kern="1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ja-JP" sz="1400" u="sng" kern="1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2"/>
              </a:rPr>
              <a:t>://youtu.be/OFJafka1g14</a:t>
            </a:r>
            <a:endParaRPr lang="ja-JP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BC9F002-CA27-4346-8CF9-82954F10E676}"/>
              </a:ext>
            </a:extLst>
          </p:cNvPr>
          <p:cNvSpPr/>
          <p:nvPr/>
        </p:nvSpPr>
        <p:spPr>
          <a:xfrm>
            <a:off x="293662" y="677098"/>
            <a:ext cx="6966000" cy="3374207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80000" rIns="144000" bIns="180000" rtlCol="0" anchor="t"/>
          <a:lstStyle/>
          <a:p>
            <a:pPr lvl="0">
              <a:lnSpc>
                <a:spcPct val="120000"/>
              </a:lnSpc>
              <a:spcAft>
                <a:spcPts val="700"/>
              </a:spcAft>
              <a:buClr>
                <a:schemeClr val="accent3"/>
              </a:buClr>
            </a:pPr>
            <a:endParaRPr lang="ja-JP" altLang="en-US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249137" y="348449"/>
            <a:ext cx="3630532" cy="396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6200">
            <a:solidFill>
              <a:schemeClr val="bg1"/>
            </a:solidFill>
          </a:ln>
        </p:spPr>
        <p:txBody>
          <a:bodyPr lIns="144000" anchor="ctr"/>
          <a:lstStyle/>
          <a:p>
            <a:pPr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Noto Sans CJK JP DemiLight" charset="-128"/>
              </a:rPr>
              <a:t>スピーチコンテスト</a:t>
            </a:r>
            <a:r>
              <a:rPr lang="en-US" altLang="ja-JP" sz="1400" b="1" spc="239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Noto Sans CJK JP DemiLight" charset="-128"/>
              </a:rPr>
              <a:t>2023</a:t>
            </a:r>
            <a:r>
              <a:rPr lang="ja-JP" altLang="en-US" sz="1400" b="1" spc="239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Noto Sans CJK JP DemiLight" charset="-128"/>
              </a:rPr>
              <a:t>開催内容</a:t>
            </a:r>
            <a:endParaRPr lang="ja-JP" altLang="en-US" sz="1400" b="1" spc="239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Noto Sans CJK JP DemiLight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50798" y="8735838"/>
            <a:ext cx="678128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応募方法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県ＨＰから応募用紙をダウンロードし、メールでご応募ください。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ja-JP" altLang="en-US" sz="1400" kern="100" spc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応募</a:t>
            </a:r>
            <a:r>
              <a:rPr lang="ja-JP" altLang="en-US" sz="1400" kern="100" spc="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先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：富山県労働政策課　</a:t>
            </a:r>
            <a:r>
              <a:rPr lang="en-US" altLang="ja-JP" sz="14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mail:arodoseisaku@pref.toyama.lg.jp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募集期間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：令和５年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８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～９月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８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日（一次募集）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募集開始日以前に提出されたものは無効です。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コンテストの詳細は県ホームページをご参照ください。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BC9F002-CA27-4346-8CF9-82954F10E676}"/>
              </a:ext>
            </a:extLst>
          </p:cNvPr>
          <p:cNvSpPr/>
          <p:nvPr/>
        </p:nvSpPr>
        <p:spPr>
          <a:xfrm>
            <a:off x="274935" y="8581306"/>
            <a:ext cx="6966000" cy="1842266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80000" rIns="144000" bIns="180000" rtlCol="0" anchor="t"/>
          <a:lstStyle/>
          <a:p>
            <a:pPr lvl="0">
              <a:lnSpc>
                <a:spcPct val="120000"/>
              </a:lnSpc>
              <a:spcAft>
                <a:spcPts val="700"/>
              </a:spcAft>
              <a:buClr>
                <a:schemeClr val="accent3"/>
              </a:buClr>
            </a:pPr>
            <a:endParaRPr lang="ja-JP" altLang="en-US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236200" y="8316295"/>
            <a:ext cx="1161653" cy="396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6200">
            <a:solidFill>
              <a:schemeClr val="bg1"/>
            </a:solidFill>
          </a:ln>
        </p:spPr>
        <p:txBody>
          <a:bodyPr lIns="144000" anchor="ctr"/>
          <a:lstStyle/>
          <a:p>
            <a:pPr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Noto Sans CJK JP DemiLight" charset="-128"/>
              </a:rPr>
              <a:t>応募方法</a:t>
            </a:r>
            <a:endParaRPr lang="ja-JP" altLang="en-US" sz="1400" b="1" spc="239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Noto Sans CJK JP DemiLight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59778" y="4676521"/>
            <a:ext cx="67812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テ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ー</a:t>
            </a:r>
            <a:r>
              <a:rPr lang="ja-JP" altLang="en-US" sz="105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自由（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風土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や習慣の異なる日本での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経験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、職場、自国のエピソード等）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宗教的・政治的・商業的宣伝ではないもの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500"/>
              </a:lnSpc>
            </a:pP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使用言語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日本語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5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持ち時間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４～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６分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時間を下回る又は上回る場合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は減点</a:t>
            </a:r>
            <a:endParaRPr lang="en-US" altLang="ja-JP" sz="12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500"/>
              </a:lnSpc>
            </a:pP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審査基準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：内容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構成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４０点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発音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表現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６０点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正確</a:t>
            </a:r>
            <a:r>
              <a:rPr lang="ja-JP" altLang="ja-JP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さ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・聞き取りやすさ</a:t>
            </a:r>
            <a:r>
              <a:rPr lang="ja-JP" altLang="en-US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話す</a:t>
            </a:r>
            <a:r>
              <a:rPr lang="ja-JP" altLang="ja-JP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速度・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強</a:t>
            </a:r>
            <a:r>
              <a:rPr lang="ja-JP" altLang="ja-JP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弱・感情</a:t>
            </a:r>
            <a:r>
              <a:rPr lang="ja-JP" altLang="ja-JP" sz="1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表現</a:t>
            </a:r>
            <a:r>
              <a:rPr lang="ja-JP" altLang="en-US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</a:t>
            </a:r>
            <a:endParaRPr lang="en-US" altLang="ja-JP" sz="12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</a:pP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表</a:t>
            </a:r>
            <a:r>
              <a:rPr lang="ja-JP" altLang="en-US" sz="1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彰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：最優秀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賞　１名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（副賞：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ギフトカード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万円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優秀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賞　　２名　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（副賞：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ギフトカード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万円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優良賞　　３名　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（副賞：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ギフトカード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万円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賞　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表彰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受賞者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以外のスピーチコンテスト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参加者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全員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ギフトカード２千円分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BC9F002-CA27-4346-8CF9-82954F10E676}"/>
              </a:ext>
            </a:extLst>
          </p:cNvPr>
          <p:cNvSpPr/>
          <p:nvPr/>
        </p:nvSpPr>
        <p:spPr>
          <a:xfrm>
            <a:off x="293789" y="4536531"/>
            <a:ext cx="6966000" cy="3404874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80000" rIns="144000" bIns="180000" rtlCol="0" anchor="t"/>
          <a:lstStyle/>
          <a:p>
            <a:pPr lvl="0">
              <a:lnSpc>
                <a:spcPct val="120000"/>
              </a:lnSpc>
              <a:spcAft>
                <a:spcPts val="700"/>
              </a:spcAft>
              <a:buClr>
                <a:schemeClr val="accent3"/>
              </a:buClr>
            </a:pPr>
            <a:endParaRPr lang="ja-JP" altLang="en-US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236200" y="4168691"/>
            <a:ext cx="1945297" cy="396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6200">
            <a:solidFill>
              <a:schemeClr val="bg1"/>
            </a:solidFill>
          </a:ln>
        </p:spPr>
        <p:txBody>
          <a:bodyPr lIns="144000" anchor="ctr"/>
          <a:lstStyle/>
          <a:p>
            <a:pPr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Noto Sans CJK JP DemiLight" charset="-128"/>
              </a:rPr>
              <a:t>コンテストの内容</a:t>
            </a:r>
            <a:endParaRPr lang="ja-JP" altLang="en-US" sz="1400" b="1" spc="239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Noto Sans CJK JP DemiLight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71659"/>
              </p:ext>
            </p:extLst>
          </p:nvPr>
        </p:nvGraphicFramePr>
        <p:xfrm>
          <a:off x="1277983" y="1124091"/>
          <a:ext cx="5839097" cy="9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86">
                  <a:extLst>
                    <a:ext uri="{9D8B030D-6E8A-4147-A177-3AD203B41FA5}">
                      <a16:colId xmlns:a16="http://schemas.microsoft.com/office/drawing/2014/main" val="2897460950"/>
                    </a:ext>
                  </a:extLst>
                </a:gridCol>
                <a:gridCol w="4758111">
                  <a:extLst>
                    <a:ext uri="{9D8B030D-6E8A-4147-A177-3AD203B41FA5}">
                      <a16:colId xmlns:a16="http://schemas.microsoft.com/office/drawing/2014/main" val="3277356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13:00</a:t>
                      </a: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～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16:00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スピーチコンテスト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表彰式および講評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16:00</a:t>
                      </a: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～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17:00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多文化交流会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食事付き）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ja-JP" sz="1400" b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※参加希望者</a:t>
                      </a:r>
                      <a:r>
                        <a:rPr kumimoji="1" lang="ja-JP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（競技者・観覧者）</a:t>
                      </a:r>
                      <a:r>
                        <a:rPr kumimoji="1" lang="ja-JP" altLang="ja-JP" sz="1400" b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による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204169"/>
                  </a:ext>
                </a:extLst>
              </a:tr>
            </a:tbl>
          </a:graphicData>
        </a:graphic>
      </p:graphicFrame>
      <p:sp>
        <p:nvSpPr>
          <p:cNvPr id="63" name="正方形/長方形 62"/>
          <p:cNvSpPr/>
          <p:nvPr/>
        </p:nvSpPr>
        <p:spPr>
          <a:xfrm>
            <a:off x="2717011" y="10101719"/>
            <a:ext cx="2700000" cy="2160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富山県技能実習生スピーチコンテスト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5506713" y="10101719"/>
            <a:ext cx="378313" cy="21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</a:p>
        </p:txBody>
      </p: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6073283" y="9590687"/>
            <a:ext cx="781386" cy="7813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283" y="9543099"/>
            <a:ext cx="828974" cy="8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10764</TotalTime>
  <Words>492</Words>
  <Application>Microsoft Office PowerPoint</Application>
  <PresentationFormat>ユーザー設定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Meiryo UI</vt:lpstr>
      <vt:lpstr>Noto Sans CJK JP DemiLight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まちなかの価値・魅力を高める プランを募集します！</dc:title>
  <dc:creator>富山県</dc:creator>
  <cp:lastModifiedBy>宮本　貴正</cp:lastModifiedBy>
  <cp:revision>491</cp:revision>
  <cp:lastPrinted>2023-07-31T01:53:22Z</cp:lastPrinted>
  <dcterms:created xsi:type="dcterms:W3CDTF">2020-04-09T08:45:51Z</dcterms:created>
  <dcterms:modified xsi:type="dcterms:W3CDTF">2023-08-02T23:33:32Z</dcterms:modified>
</cp:coreProperties>
</file>