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7" r:id="rId2"/>
  </p:sldIdLst>
  <p:sldSz cx="7561263" cy="10693400"/>
  <p:notesSz cx="9926638" cy="6797675"/>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CC"/>
    <a:srgbClr val="FFFF66"/>
    <a:srgbClr val="468A5D"/>
    <a:srgbClr val="FDEFE9"/>
    <a:srgbClr val="2692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3210" y="90"/>
      </p:cViewPr>
      <p:guideLst>
        <p:guide orient="horz" pos="3369"/>
        <p:guide pos="2382"/>
      </p:guideLst>
    </p:cSldViewPr>
  </p:slideViewPr>
  <p:notesTextViewPr>
    <p:cViewPr>
      <p:scale>
        <a:sx n="100" d="100"/>
        <a:sy n="100" d="100"/>
      </p:scale>
      <p:origin x="0" y="0"/>
    </p:cViewPr>
  </p:notesTextViewPr>
  <p:sorterViewPr>
    <p:cViewPr>
      <p:scale>
        <a:sx n="200" d="100"/>
        <a:sy n="200" d="100"/>
      </p:scale>
      <p:origin x="0" y="-732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1277" cy="341246"/>
          </a:xfrm>
          <a:prstGeom prst="rect">
            <a:avLst/>
          </a:prstGeom>
        </p:spPr>
        <p:txBody>
          <a:bodyPr vert="horz" lIns="92107" tIns="46053" rIns="92107" bIns="46053"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168" y="0"/>
            <a:ext cx="4302874" cy="341246"/>
          </a:xfrm>
          <a:prstGeom prst="rect">
            <a:avLst/>
          </a:prstGeom>
        </p:spPr>
        <p:txBody>
          <a:bodyPr vert="horz" lIns="92107" tIns="46053" rIns="92107" bIns="46053" rtlCol="0"/>
          <a:lstStyle>
            <a:lvl1pPr algn="r">
              <a:defRPr sz="1200"/>
            </a:lvl1pPr>
          </a:lstStyle>
          <a:p>
            <a:fld id="{6FD09214-43DC-4298-A5EE-7433EA1E2B3B}" type="datetimeFigureOut">
              <a:rPr kumimoji="1" lang="ja-JP" altLang="en-US" smtClean="0"/>
              <a:t>2020/5/26</a:t>
            </a:fld>
            <a:endParaRPr kumimoji="1" lang="ja-JP" altLang="en-US"/>
          </a:p>
        </p:txBody>
      </p:sp>
      <p:sp>
        <p:nvSpPr>
          <p:cNvPr id="4" name="スライド イメージ プレースホルダー 3"/>
          <p:cNvSpPr>
            <a:spLocks noGrp="1" noRot="1" noChangeAspect="1"/>
          </p:cNvSpPr>
          <p:nvPr>
            <p:ph type="sldImg" idx="2"/>
          </p:nvPr>
        </p:nvSpPr>
        <p:spPr>
          <a:xfrm>
            <a:off x="4154488" y="849313"/>
            <a:ext cx="1619250" cy="2293937"/>
          </a:xfrm>
          <a:prstGeom prst="rect">
            <a:avLst/>
          </a:prstGeom>
          <a:noFill/>
          <a:ln w="12700">
            <a:solidFill>
              <a:prstClr val="black"/>
            </a:solidFill>
          </a:ln>
        </p:spPr>
        <p:txBody>
          <a:bodyPr vert="horz" lIns="92107" tIns="46053" rIns="92107" bIns="46053" rtlCol="0" anchor="ctr"/>
          <a:lstStyle/>
          <a:p>
            <a:endParaRPr lang="ja-JP" altLang="en-US"/>
          </a:p>
        </p:txBody>
      </p:sp>
      <p:sp>
        <p:nvSpPr>
          <p:cNvPr id="5" name="ノート プレースホルダー 4"/>
          <p:cNvSpPr>
            <a:spLocks noGrp="1"/>
          </p:cNvSpPr>
          <p:nvPr>
            <p:ph type="body" sz="quarter" idx="3"/>
          </p:nvPr>
        </p:nvSpPr>
        <p:spPr>
          <a:xfrm>
            <a:off x="993462" y="3271471"/>
            <a:ext cx="7941310" cy="2677096"/>
          </a:xfrm>
          <a:prstGeom prst="rect">
            <a:avLst/>
          </a:prstGeom>
        </p:spPr>
        <p:txBody>
          <a:bodyPr vert="horz" lIns="92107" tIns="46053" rIns="92107" bIns="4605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56429"/>
            <a:ext cx="4301277" cy="341246"/>
          </a:xfrm>
          <a:prstGeom prst="rect">
            <a:avLst/>
          </a:prstGeom>
        </p:spPr>
        <p:txBody>
          <a:bodyPr vert="horz" lIns="92107" tIns="46053" rIns="92107" bIns="4605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168" y="6456429"/>
            <a:ext cx="4302874" cy="341246"/>
          </a:xfrm>
          <a:prstGeom prst="rect">
            <a:avLst/>
          </a:prstGeom>
        </p:spPr>
        <p:txBody>
          <a:bodyPr vert="horz" lIns="92107" tIns="46053" rIns="92107" bIns="46053" rtlCol="0" anchor="b"/>
          <a:lstStyle>
            <a:lvl1pPr algn="r">
              <a:defRPr sz="1200"/>
            </a:lvl1pPr>
          </a:lstStyle>
          <a:p>
            <a:fld id="{0F1BF053-8668-40A8-8747-6CAE7D6EC343}" type="slidenum">
              <a:rPr kumimoji="1" lang="ja-JP" altLang="en-US" smtClean="0"/>
              <a:t>‹#›</a:t>
            </a:fld>
            <a:endParaRPr kumimoji="1" lang="ja-JP" altLang="en-US"/>
          </a:p>
        </p:txBody>
      </p:sp>
    </p:spTree>
    <p:extLst>
      <p:ext uri="{BB962C8B-B14F-4D97-AF65-F5344CB8AC3E}">
        <p14:creationId xmlns:p14="http://schemas.microsoft.com/office/powerpoint/2010/main" val="8835572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F1BF053-8668-40A8-8747-6CAE7D6EC343}" type="slidenum">
              <a:rPr kumimoji="1" lang="ja-JP" altLang="en-US" smtClean="0"/>
              <a:t>1</a:t>
            </a:fld>
            <a:endParaRPr kumimoji="1" lang="ja-JP" altLang="en-US"/>
          </a:p>
        </p:txBody>
      </p:sp>
    </p:spTree>
    <p:extLst>
      <p:ext uri="{BB962C8B-B14F-4D97-AF65-F5344CB8AC3E}">
        <p14:creationId xmlns:p14="http://schemas.microsoft.com/office/powerpoint/2010/main" val="4281068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5"/>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2020/5/26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
        <p:nvSpPr>
          <p:cNvPr id="7" name="テキスト ボックス 6"/>
          <p:cNvSpPr txBox="1"/>
          <p:nvPr userDrawn="1"/>
        </p:nvSpPr>
        <p:spPr>
          <a:xfrm>
            <a:off x="0" y="2"/>
            <a:ext cx="922514" cy="536212"/>
          </a:xfrm>
          <a:prstGeom prst="rect">
            <a:avLst/>
          </a:prstGeom>
          <a:noFill/>
        </p:spPr>
        <p:txBody>
          <a:bodyPr wrap="square" lIns="104306" tIns="52153" rIns="104306" bIns="52153" rtlCol="0">
            <a:spAutoFit/>
          </a:bodyPr>
          <a:lstStyle/>
          <a:p>
            <a:r>
              <a:rPr kumimoji="1" lang="ja-JP" altLang="en-US" sz="1400" dirty="0"/>
              <a:t>機密性○情報</a:t>
            </a:r>
          </a:p>
        </p:txBody>
      </p:sp>
      <p:sp>
        <p:nvSpPr>
          <p:cNvPr id="8" name="テキスト ボックス 7"/>
          <p:cNvSpPr txBox="1"/>
          <p:nvPr userDrawn="1"/>
        </p:nvSpPr>
        <p:spPr>
          <a:xfrm>
            <a:off x="6936470" y="2"/>
            <a:ext cx="624793" cy="536212"/>
          </a:xfrm>
          <a:prstGeom prst="rect">
            <a:avLst/>
          </a:prstGeom>
          <a:noFill/>
        </p:spPr>
        <p:txBody>
          <a:bodyPr wrap="square" lIns="104306" tIns="52153" rIns="104306" bIns="52153" rtlCol="0">
            <a:spAutoFit/>
          </a:bodyPr>
          <a:lstStyle/>
          <a:p>
            <a:r>
              <a:rPr kumimoji="1" lang="ja-JP" altLang="en-US" sz="1400" dirty="0"/>
              <a:t>○○限り</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2020/5/26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1916" y="428233"/>
            <a:ext cx="1701284" cy="9124045"/>
          </a:xfrm>
        </p:spPr>
        <p:txBody>
          <a:bodyPr vert="eaVert"/>
          <a:lstStyle/>
          <a:p>
            <a:r>
              <a:rPr kumimoji="1" lang="ja-JP" altLang="en-US"/>
              <a:t>マスター タイトルの書式設定</a:t>
            </a:r>
          </a:p>
        </p:txBody>
      </p:sp>
      <p:sp>
        <p:nvSpPr>
          <p:cNvPr id="3" name="縦書きテキスト プレースホルダ 2"/>
          <p:cNvSpPr>
            <a:spLocks noGrp="1"/>
          </p:cNvSpPr>
          <p:nvPr>
            <p:ph type="body" orient="vert" idx="1"/>
          </p:nvPr>
        </p:nvSpPr>
        <p:spPr>
          <a:xfrm>
            <a:off x="378063" y="428233"/>
            <a:ext cx="4977832" cy="912404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2020/5/26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2020/5/26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1"/>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 2"/>
          <p:cNvSpPr>
            <a:spLocks noGrp="1"/>
          </p:cNvSpPr>
          <p:nvPr>
            <p:ph type="body" idx="1"/>
          </p:nvPr>
        </p:nvSpPr>
        <p:spPr>
          <a:xfrm>
            <a:off x="597288" y="4532319"/>
            <a:ext cx="6427074" cy="2339181"/>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2020/5/26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sz="half" idx="1"/>
          </p:nvPr>
        </p:nvSpPr>
        <p:spPr>
          <a:xfrm>
            <a:off x="378063" y="2495127"/>
            <a:ext cx="3339558" cy="7057150"/>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843642" y="2495127"/>
            <a:ext cx="3339558" cy="7057150"/>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2020/5/26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 2"/>
          <p:cNvSpPr>
            <a:spLocks noGrp="1"/>
          </p:cNvSpPr>
          <p:nvPr>
            <p:ph type="body" idx="1"/>
          </p:nvPr>
        </p:nvSpPr>
        <p:spPr>
          <a:xfrm>
            <a:off x="378063" y="2393640"/>
            <a:ext cx="3340871"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 3"/>
          <p:cNvSpPr>
            <a:spLocks noGrp="1"/>
          </p:cNvSpPr>
          <p:nvPr>
            <p:ph sz="half" idx="2"/>
          </p:nvPr>
        </p:nvSpPr>
        <p:spPr>
          <a:xfrm>
            <a:off x="378063" y="3391195"/>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841017" y="2393640"/>
            <a:ext cx="3342183"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 5"/>
          <p:cNvSpPr>
            <a:spLocks noGrp="1"/>
          </p:cNvSpPr>
          <p:nvPr>
            <p:ph sz="quarter" idx="4"/>
          </p:nvPr>
        </p:nvSpPr>
        <p:spPr>
          <a:xfrm>
            <a:off x="3841017" y="3391195"/>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6B61C509-C240-40A6-BB1A-64BE214C778E}" type="datetimeFigureOut">
              <a:rPr kumimoji="1" lang="ja-JP" altLang="en-US" smtClean="0"/>
              <a:pPr/>
              <a:t>2020/5/26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 2"/>
          <p:cNvSpPr>
            <a:spLocks noGrp="1"/>
          </p:cNvSpPr>
          <p:nvPr>
            <p:ph type="dt" sz="half" idx="10"/>
          </p:nvPr>
        </p:nvSpPr>
        <p:spPr/>
        <p:txBody>
          <a:bodyPr/>
          <a:lstStyle/>
          <a:p>
            <a:fld id="{6B61C509-C240-40A6-BB1A-64BE214C778E}" type="datetimeFigureOut">
              <a:rPr kumimoji="1" lang="ja-JP" altLang="en-US" smtClean="0"/>
              <a:pPr/>
              <a:t>2020/5/26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B61C509-C240-40A6-BB1A-64BE214C778E}" type="datetimeFigureOut">
              <a:rPr kumimoji="1" lang="ja-JP" altLang="en-US" smtClean="0"/>
              <a:pPr/>
              <a:t>2020/5/26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5"/>
            <a:ext cx="2487603" cy="1811937"/>
          </a:xfrm>
        </p:spPr>
        <p:txBody>
          <a:bodyPr anchor="b"/>
          <a:lstStyle>
            <a:lvl1pPr algn="l">
              <a:defRPr sz="2300" b="1"/>
            </a:lvl1pPr>
          </a:lstStyle>
          <a:p>
            <a:r>
              <a:rPr kumimoji="1" lang="ja-JP" altLang="en-US"/>
              <a:t>マスター タイトルの書式設定</a:t>
            </a:r>
          </a:p>
        </p:txBody>
      </p:sp>
      <p:sp>
        <p:nvSpPr>
          <p:cNvPr id="3" name="コンテンツ プレースホルダ 2"/>
          <p:cNvSpPr>
            <a:spLocks noGrp="1"/>
          </p:cNvSpPr>
          <p:nvPr>
            <p:ph idx="1"/>
          </p:nvPr>
        </p:nvSpPr>
        <p:spPr>
          <a:xfrm>
            <a:off x="2956244" y="425757"/>
            <a:ext cx="4226956" cy="9126520"/>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78064" y="2237694"/>
            <a:ext cx="2487603" cy="7314583"/>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2020/5/26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2"/>
          </a:xfrm>
        </p:spPr>
        <p:txBody>
          <a:bodyPr anchor="b"/>
          <a:lstStyle>
            <a:lvl1pPr algn="l">
              <a:defRPr sz="2300" b="1"/>
            </a:lvl1pPr>
          </a:lstStyle>
          <a:p>
            <a:r>
              <a:rPr kumimoji="1" lang="ja-JP" altLang="en-US"/>
              <a:t>マスター タイトルの書式設定</a:t>
            </a:r>
          </a:p>
        </p:txBody>
      </p:sp>
      <p:sp>
        <p:nvSpPr>
          <p:cNvPr id="3" name="図プレースホルダ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r>
              <a:rPr kumimoji="1" lang="ja-JP" altLang="en-US"/>
              <a:t>アイコンをクリックして図を追加</a:t>
            </a:r>
          </a:p>
        </p:txBody>
      </p:sp>
      <p:sp>
        <p:nvSpPr>
          <p:cNvPr id="4" name="テキスト プレースホルダ 3"/>
          <p:cNvSpPr>
            <a:spLocks noGrp="1"/>
          </p:cNvSpPr>
          <p:nvPr>
            <p:ph type="body" sz="half" idx="2"/>
          </p:nvPr>
        </p:nvSpPr>
        <p:spPr>
          <a:xfrm>
            <a:off x="1482060" y="8369071"/>
            <a:ext cx="4536758" cy="1254989"/>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2020/5/26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78063" y="428232"/>
            <a:ext cx="6805137" cy="1782234"/>
          </a:xfrm>
          <a:prstGeom prst="rect">
            <a:avLst/>
          </a:prstGeom>
        </p:spPr>
        <p:txBody>
          <a:bodyPr vert="horz" lIns="104306" tIns="52153" rIns="104306" bIns="52153"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78063" y="2495127"/>
            <a:ext cx="6805137" cy="7057150"/>
          </a:xfrm>
          <a:prstGeom prst="rect">
            <a:avLst/>
          </a:prstGeom>
        </p:spPr>
        <p:txBody>
          <a:bodyPr vert="horz" lIns="104306" tIns="52153" rIns="104306" bIns="52153"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6B61C509-C240-40A6-BB1A-64BE214C778E}" type="datetimeFigureOut">
              <a:rPr kumimoji="1" lang="ja-JP" altLang="en-US" smtClean="0"/>
              <a:pPr/>
              <a:t>2020/5/26</a:t>
            </a:fld>
            <a:endParaRPr kumimoji="1" lang="ja-JP" altLang="en-US"/>
          </a:p>
        </p:txBody>
      </p:sp>
      <p:sp>
        <p:nvSpPr>
          <p:cNvPr id="5" name="フッター プレースホルダ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64452A23-BFEA-43FD-98FB-69091C0AE9EE}"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223663" y="2582990"/>
            <a:ext cx="7105824" cy="1416033"/>
          </a:xfrm>
          <a:prstGeom prst="rect">
            <a:avLst/>
          </a:prstGeom>
          <a:solidFill>
            <a:schemeClr val="bg1"/>
          </a:solidFill>
          <a:ln w="38100">
            <a:solidFill>
              <a:schemeClr val="tx2">
                <a:lumMod val="60000"/>
                <a:lumOff val="40000"/>
              </a:schemeClr>
            </a:solidFill>
          </a:ln>
        </p:spPr>
        <p:txBody>
          <a:bodyPr wrap="square" lIns="122177" tIns="61089" rIns="122177" bIns="61089" rtlCol="0">
            <a:spAutoFit/>
          </a:bodyPr>
          <a:lstStyle/>
          <a:p>
            <a:pPr marL="216000" indent="-457200"/>
            <a:r>
              <a:rPr lang="ja-JP" altLang="en-US" sz="1400" dirty="0">
                <a:uFill>
                  <a:solidFill>
                    <a:srgbClr val="FF0066"/>
                  </a:solidFill>
                </a:uFill>
                <a:latin typeface="メイリオ" panose="020B0604030504040204" pitchFamily="50" charset="-128"/>
                <a:ea typeface="メイリオ" panose="020B0604030504040204" pitchFamily="50" charset="-128"/>
                <a:cs typeface="メイリオ" panose="020B0604030504040204" pitchFamily="50" charset="-128"/>
              </a:rPr>
              <a:t>１．谷樋や柱等の腐食・サビ、留め金具の緩み、被覆材や出入り口等を点検し、必要な補修を行う。ハウス内部に斜材等を設置し、構造強化を行う。</a:t>
            </a:r>
          </a:p>
          <a:p>
            <a:pPr marL="216000" indent="-457200"/>
            <a:r>
              <a:rPr lang="ja-JP" altLang="en-US" sz="1400" dirty="0">
                <a:uFill>
                  <a:solidFill>
                    <a:srgbClr val="FF0066"/>
                  </a:solidFill>
                </a:uFill>
                <a:latin typeface="メイリオ" panose="020B0604030504040204" pitchFamily="50" charset="-128"/>
                <a:ea typeface="メイリオ" panose="020B0604030504040204" pitchFamily="50" charset="-128"/>
                <a:cs typeface="メイリオ" panose="020B0604030504040204" pitchFamily="50" charset="-128"/>
              </a:rPr>
              <a:t>２．ハウス周辺の地面は、雨水の滞留やハウス内侵入を防ぐよう整備する。谷樋、縦樋及び排水溝は雨水を速やかに排除できるよう清掃する。</a:t>
            </a:r>
            <a:endParaRPr lang="en-US" altLang="ja-JP" sz="1400" dirty="0">
              <a:uFill>
                <a:solidFill>
                  <a:srgbClr val="FF0066"/>
                </a:solidFill>
              </a:uFill>
              <a:latin typeface="メイリオ" panose="020B0604030504040204" pitchFamily="50" charset="-128"/>
              <a:ea typeface="メイリオ" panose="020B0604030504040204" pitchFamily="50" charset="-128"/>
              <a:cs typeface="メイリオ" panose="020B0604030504040204" pitchFamily="50" charset="-128"/>
            </a:endParaRPr>
          </a:p>
          <a:p>
            <a:pPr marL="216000" indent="-457200"/>
            <a:r>
              <a:rPr lang="ja-JP" altLang="en-US" sz="1400" dirty="0">
                <a:uFill>
                  <a:solidFill>
                    <a:srgbClr val="FF0066"/>
                  </a:solidFill>
                </a:uFill>
                <a:latin typeface="メイリオ" panose="020B0604030504040204" pitchFamily="50" charset="-128"/>
                <a:ea typeface="メイリオ" panose="020B0604030504040204" pitchFamily="50" charset="-128"/>
                <a:cs typeface="メイリオ" panose="020B0604030504040204" pitchFamily="50" charset="-128"/>
              </a:rPr>
              <a:t>３．停電が発生した場合に備え、天窓・側窓の手動換気やカーテンの手動開閉について手順を確認し、操作器具や足場を準備しておく。</a:t>
            </a:r>
          </a:p>
        </p:txBody>
      </p:sp>
      <p:sp>
        <p:nvSpPr>
          <p:cNvPr id="25" name="テキスト ボックス 24"/>
          <p:cNvSpPr txBox="1"/>
          <p:nvPr/>
        </p:nvSpPr>
        <p:spPr>
          <a:xfrm>
            <a:off x="231779" y="1786059"/>
            <a:ext cx="7079668" cy="536305"/>
          </a:xfrm>
          <a:prstGeom prst="rect">
            <a:avLst/>
          </a:prstGeom>
          <a:noFill/>
          <a:ln w="38100">
            <a:noFill/>
          </a:ln>
        </p:spPr>
        <p:txBody>
          <a:bodyPr wrap="square" lIns="122177" tIns="61089" rIns="122177" bIns="61089" rtlCol="0">
            <a:spAutoFit/>
          </a:bodyPr>
          <a:lstStyle/>
          <a:p>
            <a:pPr>
              <a:lnSpc>
                <a:spcPts val="1600"/>
              </a:lnSpc>
            </a:pPr>
            <a:r>
              <a:rPr lang="ja-JP" altLang="en-US" sz="1400" dirty="0">
                <a:latin typeface="メイリオ" panose="020B0604030504040204" pitchFamily="50" charset="-128"/>
                <a:ea typeface="メイリオ" panose="020B0604030504040204" pitchFamily="50" charset="-128"/>
              </a:rPr>
              <a:t>　常に</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気象情報を注視し、日頃からの点検・保守管理を実施しましょう。また、台風の襲来前にはチェックリストを参考に被害防止に努めましょう。</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223661" y="4400931"/>
            <a:ext cx="7105825" cy="1846920"/>
          </a:xfrm>
          <a:prstGeom prst="rect">
            <a:avLst/>
          </a:prstGeom>
          <a:solidFill>
            <a:schemeClr val="bg1"/>
          </a:solidFill>
          <a:ln w="38100">
            <a:solidFill>
              <a:schemeClr val="accent6">
                <a:lumMod val="75000"/>
              </a:schemeClr>
            </a:solidFill>
          </a:ln>
        </p:spPr>
        <p:txBody>
          <a:bodyPr wrap="square" lIns="122177" tIns="61089" rIns="122177" bIns="61089"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１．飛来物による被覆材の損傷を防ぐため、ハウス周辺は清掃し、片付けておく。特</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にガラス温室周りは入念に行う。</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２．天窓、サイド部や谷部等の換気部は完全に締めておく。出入口は補強や戸締まり</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を実施する。</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３．停電が発生した場合に備え、寒冷紗等の設置で高温を防止し、かん水に用いる水</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は必要量を貯水しておく。非常用電源が確保できる場合は、事前に動作確認を行う。</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４．強風時は、開口部や吸気孔を塞いで換気扇を排気運転し、減圧する。</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５．倒壊の危険がある強風が予想されるときは、被覆材を除去しておく。</a:t>
            </a:r>
          </a:p>
        </p:txBody>
      </p:sp>
      <p:sp>
        <p:nvSpPr>
          <p:cNvPr id="13" name="正方形/長方形 12"/>
          <p:cNvSpPr/>
          <p:nvPr/>
        </p:nvSpPr>
        <p:spPr>
          <a:xfrm>
            <a:off x="211076" y="1365841"/>
            <a:ext cx="5081723" cy="455684"/>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r>
              <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台風・豪雨被害防止に向けた技術対策</a:t>
            </a:r>
          </a:p>
        </p:txBody>
      </p:sp>
      <p:graphicFrame>
        <p:nvGraphicFramePr>
          <p:cNvPr id="5" name="表 4"/>
          <p:cNvGraphicFramePr>
            <a:graphicFrameLocks noGrp="1"/>
          </p:cNvGraphicFramePr>
          <p:nvPr>
            <p:extLst>
              <p:ext uri="{D42A27DB-BD31-4B8C-83A1-F6EECF244321}">
                <p14:modId xmlns:p14="http://schemas.microsoft.com/office/powerpoint/2010/main" val="1426445319"/>
              </p:ext>
            </p:extLst>
          </p:nvPr>
        </p:nvGraphicFramePr>
        <p:xfrm>
          <a:off x="223661" y="6317791"/>
          <a:ext cx="7105825" cy="365760"/>
        </p:xfrm>
        <a:graphic>
          <a:graphicData uri="http://schemas.openxmlformats.org/drawingml/2006/table">
            <a:tbl>
              <a:tblPr firstRow="1" bandRow="1">
                <a:tableStyleId>{93296810-A885-4BE3-A3E7-6D5BEEA58F35}</a:tableStyleId>
              </a:tblPr>
              <a:tblGrid>
                <a:gridCol w="7105825">
                  <a:extLst>
                    <a:ext uri="{9D8B030D-6E8A-4147-A177-3AD203B41FA5}">
                      <a16:colId xmlns:a16="http://schemas.microsoft.com/office/drawing/2014/main" val="20000"/>
                    </a:ext>
                  </a:extLst>
                </a:gridCol>
              </a:tblGrid>
              <a:tr h="323611">
                <a:tc>
                  <a:txBody>
                    <a:bodyPr/>
                    <a:lstStyle/>
                    <a:p>
                      <a:pPr algn="ct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台風襲来前のチェックリスト</a:t>
                      </a:r>
                    </a:p>
                  </a:txBody>
                  <a:tcPr anchor="ctr">
                    <a:solidFill>
                      <a:schemeClr val="accent2">
                        <a:lumMod val="75000"/>
                      </a:schemeClr>
                    </a:solidFill>
                  </a:tcPr>
                </a:tc>
                <a:extLst>
                  <a:ext uri="{0D108BD9-81ED-4DB2-BD59-A6C34878D82A}">
                    <a16:rowId xmlns:a16="http://schemas.microsoft.com/office/drawing/2014/main" val="10000"/>
                  </a:ext>
                </a:extLst>
              </a:tr>
            </a:tbl>
          </a:graphicData>
        </a:graphic>
      </p:graphicFrame>
      <p:sp>
        <p:nvSpPr>
          <p:cNvPr id="16" name="テキスト ボックス 15"/>
          <p:cNvSpPr txBox="1"/>
          <p:nvPr/>
        </p:nvSpPr>
        <p:spPr>
          <a:xfrm>
            <a:off x="211076" y="2250356"/>
            <a:ext cx="2078027" cy="349702"/>
          </a:xfrm>
          <a:prstGeom prst="rect">
            <a:avLst/>
          </a:prstGeom>
          <a:solidFill>
            <a:schemeClr val="tx2">
              <a:lumMod val="60000"/>
              <a:lumOff val="40000"/>
            </a:schemeClr>
          </a:solidFill>
          <a:ln w="38100">
            <a:noFill/>
          </a:ln>
        </p:spPr>
        <p:txBody>
          <a:bodyPr wrap="square" lIns="36000" tIns="36000" rIns="36000" bIns="36000" rtlCol="0">
            <a:spAutoFit/>
          </a:bodyPr>
          <a:lstStyle/>
          <a:p>
            <a:pPr marL="216000" indent="-457200"/>
            <a:r>
              <a:rPr lang="ja-JP" altLang="en-US" sz="1800" b="1" dirty="0">
                <a:solidFill>
                  <a:schemeClr val="bg1"/>
                </a:solidFill>
                <a:latin typeface="+mn-ea"/>
              </a:rPr>
              <a:t>　</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事前の対策</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215159" y="4080299"/>
            <a:ext cx="2078027" cy="349702"/>
          </a:xfrm>
          <a:prstGeom prst="rect">
            <a:avLst/>
          </a:prstGeom>
          <a:solidFill>
            <a:schemeClr val="accent6">
              <a:lumMod val="75000"/>
            </a:schemeClr>
          </a:solidFill>
          <a:ln w="38100">
            <a:noFill/>
          </a:ln>
        </p:spPr>
        <p:txBody>
          <a:bodyPr wrap="square" lIns="36000" tIns="36000" rIns="36000" bIns="36000" rtlCol="0">
            <a:spAutoFit/>
          </a:bodyPr>
          <a:lstStyle/>
          <a:p>
            <a:pPr marL="216000" indent="-457200"/>
            <a:r>
              <a:rPr lang="ja-JP" altLang="en-US" sz="1800" b="1" dirty="0">
                <a:solidFill>
                  <a:schemeClr val="bg1"/>
                </a:solidFill>
                <a:latin typeface="+mn-ea"/>
              </a:rPr>
              <a:t>　</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直前の対策</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a:extLst>
              <a:ext uri="{FF2B5EF4-FFF2-40B4-BE49-F238E27FC236}">
                <a16:creationId xmlns:a16="http://schemas.microsoft.com/office/drawing/2014/main" id="{5ECC60F2-E95E-4C5B-A677-3C47961D2796}"/>
              </a:ext>
            </a:extLst>
          </p:cNvPr>
          <p:cNvSpPr/>
          <p:nvPr/>
        </p:nvSpPr>
        <p:spPr>
          <a:xfrm>
            <a:off x="158538" y="666180"/>
            <a:ext cx="7079667" cy="492443"/>
          </a:xfrm>
          <a:prstGeom prst="rect">
            <a:avLst/>
          </a:prstGeom>
        </p:spPr>
        <p:txBody>
          <a:bodyPr wrap="square">
            <a:spAutoFit/>
          </a:bodyPr>
          <a:lstStyle/>
          <a:p>
            <a:r>
              <a:rPr lang="ja-JP" altLang="en-US" sz="1300" dirty="0">
                <a:latin typeface="メイリオ" panose="020B0604030504040204" pitchFamily="50" charset="-128"/>
                <a:ea typeface="メイリオ" panose="020B0604030504040204" pitchFamily="50" charset="-128"/>
              </a:rPr>
              <a:t>農業用ハウスを台風等の災害から守るため、保守管理や補強は重要です。</a:t>
            </a:r>
            <a:endParaRPr lang="en-US" altLang="ja-JP" sz="1300" dirty="0">
              <a:latin typeface="メイリオ" panose="020B0604030504040204" pitchFamily="50" charset="-128"/>
              <a:ea typeface="メイリオ" panose="020B0604030504040204" pitchFamily="50" charset="-128"/>
            </a:endParaRPr>
          </a:p>
          <a:p>
            <a:r>
              <a:rPr lang="ja-JP" altLang="en-US" sz="1300" dirty="0">
                <a:latin typeface="メイリオ" panose="020B0604030504040204" pitchFamily="50" charset="-128"/>
                <a:ea typeface="メイリオ" panose="020B0604030504040204" pitchFamily="50" charset="-128"/>
              </a:rPr>
              <a:t>各種被害防止技術につきましては、下記</a:t>
            </a:r>
            <a:r>
              <a:rPr lang="en-US" altLang="ja-JP" sz="1300" dirty="0">
                <a:latin typeface="メイリオ" panose="020B0604030504040204" pitchFamily="50" charset="-128"/>
                <a:ea typeface="メイリオ" panose="020B0604030504040204" pitchFamily="50" charset="-128"/>
              </a:rPr>
              <a:t>URL</a:t>
            </a:r>
            <a:r>
              <a:rPr lang="ja-JP" altLang="en-US" sz="1300" dirty="0">
                <a:latin typeface="メイリオ" panose="020B0604030504040204" pitchFamily="50" charset="-128"/>
                <a:ea typeface="メイリオ" panose="020B0604030504040204" pitchFamily="50" charset="-128"/>
              </a:rPr>
              <a:t>を参考に対策に努めましょう。</a:t>
            </a:r>
            <a:endParaRPr lang="en-US" altLang="ja-JP" sz="1300" dirty="0">
              <a:latin typeface="メイリオ" panose="020B0604030504040204" pitchFamily="50" charset="-128"/>
              <a:ea typeface="メイリオ" panose="020B0604030504040204" pitchFamily="50" charset="-128"/>
            </a:endParaRPr>
          </a:p>
        </p:txBody>
      </p:sp>
      <p:sp>
        <p:nvSpPr>
          <p:cNvPr id="15" name="正方形/長方形 14">
            <a:extLst>
              <a:ext uri="{FF2B5EF4-FFF2-40B4-BE49-F238E27FC236}">
                <a16:creationId xmlns:a16="http://schemas.microsoft.com/office/drawing/2014/main" id="{E91A43C6-0964-4500-A118-54CAF37F48E7}"/>
              </a:ext>
            </a:extLst>
          </p:cNvPr>
          <p:cNvSpPr/>
          <p:nvPr/>
        </p:nvSpPr>
        <p:spPr>
          <a:xfrm>
            <a:off x="158538" y="1091625"/>
            <a:ext cx="6954815" cy="292388"/>
          </a:xfrm>
          <a:prstGeom prst="rect">
            <a:avLst/>
          </a:prstGeom>
        </p:spPr>
        <p:txBody>
          <a:bodyPr wrap="square">
            <a:spAutoFit/>
          </a:bodyPr>
          <a:lstStyle/>
          <a:p>
            <a:r>
              <a:rPr lang="en-US" altLang="ja-JP" sz="1300" u="sng" dirty="0">
                <a:latin typeface="メイリオ" panose="020B0604030504040204" pitchFamily="50" charset="-128"/>
                <a:ea typeface="メイリオ" panose="020B0604030504040204" pitchFamily="50" charset="-128"/>
              </a:rPr>
              <a:t>URL</a:t>
            </a:r>
            <a:r>
              <a:rPr lang="ja-JP" altLang="en-US" sz="1300" u="sng" dirty="0">
                <a:latin typeface="メイリオ" panose="020B0604030504040204" pitchFamily="50" charset="-128"/>
                <a:ea typeface="メイリオ" panose="020B0604030504040204" pitchFamily="50" charset="-128"/>
              </a:rPr>
              <a:t>：</a:t>
            </a:r>
            <a:r>
              <a:rPr lang="en-US" altLang="ja-JP" sz="1300" u="sng" dirty="0">
                <a:latin typeface="メイリオ" panose="020B0604030504040204" pitchFamily="50" charset="-128"/>
                <a:ea typeface="メイリオ" panose="020B0604030504040204" pitchFamily="50" charset="-128"/>
              </a:rPr>
              <a:t>http://www.maff.go.jp/j/seisan/ryutu/engei/sisetsu/saigaitaisaku.html</a:t>
            </a:r>
            <a:endParaRPr lang="ja-JP" altLang="en-US" sz="1300" u="sng" dirty="0">
              <a:latin typeface="メイリオ" panose="020B0604030504040204" pitchFamily="50" charset="-128"/>
              <a:ea typeface="メイリオ" panose="020B0604030504040204" pitchFamily="50" charset="-128"/>
            </a:endParaRPr>
          </a:p>
        </p:txBody>
      </p:sp>
      <p:pic>
        <p:nvPicPr>
          <p:cNvPr id="3" name="図 2">
            <a:extLst>
              <a:ext uri="{FF2B5EF4-FFF2-40B4-BE49-F238E27FC236}">
                <a16:creationId xmlns:a16="http://schemas.microsoft.com/office/drawing/2014/main" id="{7657EB75-3E69-4938-9FB6-7E6EAAA5CC73}"/>
              </a:ext>
            </a:extLst>
          </p:cNvPr>
          <p:cNvPicPr>
            <a:picLocks noChangeAspect="1"/>
          </p:cNvPicPr>
          <p:nvPr/>
        </p:nvPicPr>
        <p:blipFill>
          <a:blip r:embed="rId3"/>
          <a:stretch>
            <a:fillRect/>
          </a:stretch>
        </p:blipFill>
        <p:spPr>
          <a:xfrm>
            <a:off x="231778" y="6683551"/>
            <a:ext cx="7097708" cy="3844743"/>
          </a:xfrm>
          <a:prstGeom prst="rect">
            <a:avLst/>
          </a:prstGeom>
        </p:spPr>
      </p:pic>
      <p:sp>
        <p:nvSpPr>
          <p:cNvPr id="2" name="フローチャート: 代替処理 1">
            <a:extLst>
              <a:ext uri="{FF2B5EF4-FFF2-40B4-BE49-F238E27FC236}">
                <a16:creationId xmlns:a16="http://schemas.microsoft.com/office/drawing/2014/main" id="{DCB92AF0-F154-40CC-897F-1E0677981A4C}"/>
              </a:ext>
            </a:extLst>
          </p:cNvPr>
          <p:cNvSpPr/>
          <p:nvPr/>
        </p:nvSpPr>
        <p:spPr>
          <a:xfrm>
            <a:off x="231779" y="187304"/>
            <a:ext cx="7079667" cy="445694"/>
          </a:xfrm>
          <a:prstGeom prst="flowChartAlternateProces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メイリオ" panose="020B0604030504040204" pitchFamily="50" charset="-128"/>
                <a:ea typeface="メイリオ" panose="020B0604030504040204" pitchFamily="50" charset="-128"/>
              </a:rPr>
              <a:t>「災害に強い施設園芸づくり月間」（６月）</a:t>
            </a:r>
          </a:p>
        </p:txBody>
      </p:sp>
    </p:spTree>
    <p:extLst>
      <p:ext uri="{BB962C8B-B14F-4D97-AF65-F5344CB8AC3E}">
        <p14:creationId xmlns:p14="http://schemas.microsoft.com/office/powerpoint/2010/main" val="2963354164"/>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2060"/>
        </a:solidFill>
        <a:ln w="38100">
          <a:noFill/>
        </a:ln>
      </a:spPr>
      <a:bodyPr rtlCol="0" anchor="ctr"/>
      <a:lstStyle>
        <a:defPPr algn="ctr">
          <a:lnSpc>
            <a:spcPts val="2000"/>
          </a:lnSpc>
          <a:defRPr kumimoji="1"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3DF5B0CC6EF27544A3744C548CB9A645" ma:contentTypeVersion="12" ma:contentTypeDescription="新しいドキュメントを作成します。" ma:contentTypeScope="" ma:versionID="2c57d40f3fcedcf33a07f608b2116b8c">
  <xsd:schema xmlns:xsd="http://www.w3.org/2001/XMLSchema" xmlns:xs="http://www.w3.org/2001/XMLSchema" xmlns:p="http://schemas.microsoft.com/office/2006/metadata/properties" xmlns:ns2="16e98a77-e3d2-477a-91e6-c364b49c064e" xmlns:ns3="85ec59af-1a16-40a0-b163-384e34c79a5c" targetNamespace="http://schemas.microsoft.com/office/2006/metadata/properties" ma:root="true" ma:fieldsID="ca9926bef1d60631642895721f1a9585" ns2:_="" ns3:_="">
    <xsd:import namespace="16e98a77-e3d2-477a-91e6-c364b49c064e"/>
    <xsd:import namespace="85ec59af-1a16-40a0-b163-384e34c79a5c"/>
    <xsd:element name="properties">
      <xsd:complexType>
        <xsd:sequence>
          <xsd:element name="documentManagement">
            <xsd:complexType>
              <xsd:all>
                <xsd:element ref="ns2:_x4f5c__x6210__x65e5__x6642_" minOccurs="0"/>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e98a77-e3d2-477a-91e6-c364b49c064e" elementFormDefault="qualified">
    <xsd:import namespace="http://schemas.microsoft.com/office/2006/documentManagement/types"/>
    <xsd:import namespace="http://schemas.microsoft.com/office/infopath/2007/PartnerControls"/>
    <xsd:element name="_x4f5c__x6210__x65e5__x6642_" ma:index="8" nillable="true" ma:displayName="作成日時" ma:default="" ma:description="" ma:format="DateTime" ma:internalName="_x4f5c__x6210__x65e5__x6642_">
      <xsd:simpleType>
        <xsd:restriction base="dms:DateTime"/>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descriptio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5ec59af-1a16-40a0-b163-384e34c79a5c"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85a44814-1539-4a1f-844e-92176d88dda8}" ma:internalName="TaxCatchAll" ma:showField="CatchAllData" ma:web="85ec59af-1a16-40a0-b163-384e34c79a5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ECE88B9-F403-4150-967D-B41FFB68EDA0}"/>
</file>

<file path=customXml/itemProps2.xml><?xml version="1.0" encoding="utf-8"?>
<ds:datastoreItem xmlns:ds="http://schemas.openxmlformats.org/officeDocument/2006/customXml" ds:itemID="{FB215209-B991-4E41-890C-C6BAB9315ED7}"/>
</file>

<file path=docProps/app.xml><?xml version="1.0" encoding="utf-8"?>
<Properties xmlns="http://schemas.openxmlformats.org/officeDocument/2006/extended-properties" xmlns:vt="http://schemas.openxmlformats.org/officeDocument/2006/docPropsVTypes">
  <Template>blank</Template>
  <TotalTime>3524</TotalTime>
  <Words>228</Words>
  <Application>Microsoft Office PowerPoint</Application>
  <PresentationFormat>ユーザー設定</PresentationFormat>
  <Paragraphs>21</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メイリオ</vt:lpstr>
      <vt:lpstr>Arial</vt:lpstr>
      <vt:lpstr>Calibri</vt:lpstr>
      <vt:lpstr>Blank</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濵口　大空</cp:lastModifiedBy>
  <cp:revision>213</cp:revision>
  <cp:lastPrinted>2019-09-20T05:33:27Z</cp:lastPrinted>
  <dcterms:created xsi:type="dcterms:W3CDTF">2018-03-13T05:10:50Z</dcterms:created>
  <dcterms:modified xsi:type="dcterms:W3CDTF">2020-05-26T03:40:47Z</dcterms:modified>
</cp:coreProperties>
</file>