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700" r:id="rId2"/>
    <p:sldMasterId id="2147483869" r:id="rId3"/>
    <p:sldMasterId id="2147484390" r:id="rId4"/>
    <p:sldMasterId id="2147484502" r:id="rId5"/>
    <p:sldMasterId id="2147484514" r:id="rId6"/>
    <p:sldMasterId id="2147484526" r:id="rId7"/>
  </p:sldMasterIdLst>
  <p:notesMasterIdLst>
    <p:notesMasterId r:id="rId30"/>
  </p:notesMasterIdLst>
  <p:handoutMasterIdLst>
    <p:handoutMasterId r:id="rId31"/>
  </p:handoutMasterIdLst>
  <p:sldIdLst>
    <p:sldId id="1316" r:id="rId8"/>
    <p:sldId id="1437" r:id="rId9"/>
    <p:sldId id="1440" r:id="rId10"/>
    <p:sldId id="1441" r:id="rId11"/>
    <p:sldId id="1442" r:id="rId12"/>
    <p:sldId id="1438" r:id="rId13"/>
    <p:sldId id="1439" r:id="rId14"/>
    <p:sldId id="1319" r:id="rId15"/>
    <p:sldId id="1320" r:id="rId16"/>
    <p:sldId id="1321" r:id="rId17"/>
    <p:sldId id="1323" r:id="rId18"/>
    <p:sldId id="1345" r:id="rId19"/>
    <p:sldId id="1397" r:id="rId20"/>
    <p:sldId id="1401" r:id="rId21"/>
    <p:sldId id="1404" r:id="rId22"/>
    <p:sldId id="1407" r:id="rId23"/>
    <p:sldId id="1450" r:id="rId24"/>
    <p:sldId id="1331" r:id="rId25"/>
    <p:sldId id="1332" r:id="rId26"/>
    <p:sldId id="1334" r:id="rId27"/>
    <p:sldId id="1455" r:id="rId28"/>
    <p:sldId id="1456" r:id="rId29"/>
  </p:sldIdLst>
  <p:sldSz cx="9906000" cy="6858000" type="A4"/>
  <p:notesSz cx="6807200" cy="9939338"/>
  <p:defaultTextStyle>
    <a:defPPr>
      <a:defRPr lang="ja-JP"/>
    </a:defPPr>
    <a:lvl1pPr algn="l" rtl="0" fontAlgn="base">
      <a:spcBef>
        <a:spcPct val="0"/>
      </a:spcBef>
      <a:spcAft>
        <a:spcPct val="0"/>
      </a:spcAft>
      <a:defRPr kumimoji="1" sz="1600"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600"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600"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600"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600" kern="1200">
        <a:solidFill>
          <a:srgbClr val="000000"/>
        </a:solidFill>
        <a:latin typeface="Arial" charset="0"/>
        <a:ea typeface="ＭＳ Ｐゴシック" charset="-128"/>
        <a:cs typeface="+mn-cs"/>
      </a:defRPr>
    </a:lvl5pPr>
    <a:lvl6pPr marL="2286000" algn="l" defTabSz="914400" rtl="0" eaLnBrk="1" latinLnBrk="0" hangingPunct="1">
      <a:defRPr kumimoji="1" sz="1600" kern="1200">
        <a:solidFill>
          <a:srgbClr val="000000"/>
        </a:solidFill>
        <a:latin typeface="Arial" charset="0"/>
        <a:ea typeface="ＭＳ Ｐゴシック" charset="-128"/>
        <a:cs typeface="+mn-cs"/>
      </a:defRPr>
    </a:lvl6pPr>
    <a:lvl7pPr marL="2743200" algn="l" defTabSz="914400" rtl="0" eaLnBrk="1" latinLnBrk="0" hangingPunct="1">
      <a:defRPr kumimoji="1" sz="1600" kern="1200">
        <a:solidFill>
          <a:srgbClr val="000000"/>
        </a:solidFill>
        <a:latin typeface="Arial" charset="0"/>
        <a:ea typeface="ＭＳ Ｐゴシック" charset="-128"/>
        <a:cs typeface="+mn-cs"/>
      </a:defRPr>
    </a:lvl7pPr>
    <a:lvl8pPr marL="3200400" algn="l" defTabSz="914400" rtl="0" eaLnBrk="1" latinLnBrk="0" hangingPunct="1">
      <a:defRPr kumimoji="1" sz="1600" kern="1200">
        <a:solidFill>
          <a:srgbClr val="000000"/>
        </a:solidFill>
        <a:latin typeface="Arial" charset="0"/>
        <a:ea typeface="ＭＳ Ｐゴシック" charset="-128"/>
        <a:cs typeface="+mn-cs"/>
      </a:defRPr>
    </a:lvl8pPr>
    <a:lvl9pPr marL="3657600" algn="l" defTabSz="914400" rtl="0" eaLnBrk="1" latinLnBrk="0" hangingPunct="1">
      <a:defRPr kumimoji="1" sz="16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1">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CCECFF"/>
    <a:srgbClr val="FF3300"/>
    <a:srgbClr val="FF9900"/>
    <a:srgbClr val="FFFF99"/>
    <a:srgbClr val="CCFFCC"/>
    <a:srgbClr val="FF0066"/>
    <a:srgbClr val="66FFFF"/>
    <a:srgbClr val="99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8" autoAdjust="0"/>
    <p:restoredTop sz="94523" autoAdjust="0"/>
  </p:normalViewPr>
  <p:slideViewPr>
    <p:cSldViewPr>
      <p:cViewPr varScale="1">
        <p:scale>
          <a:sx n="74" d="100"/>
          <a:sy n="74" d="100"/>
        </p:scale>
        <p:origin x="882" y="72"/>
      </p:cViewPr>
      <p:guideLst>
        <p:guide orient="horz" pos="2160"/>
        <p:guide pos="3121"/>
      </p:guideLst>
    </p:cSldViewPr>
  </p:slideViewPr>
  <p:outlineViewPr>
    <p:cViewPr>
      <p:scale>
        <a:sx n="33" d="100"/>
        <a:sy n="33" d="100"/>
      </p:scale>
      <p:origin x="0" y="3228"/>
    </p:cViewPr>
  </p:outlineViewPr>
  <p:notesTextViewPr>
    <p:cViewPr>
      <p:scale>
        <a:sx n="100" d="100"/>
        <a:sy n="100" d="100"/>
      </p:scale>
      <p:origin x="0" y="0"/>
    </p:cViewPr>
  </p:notesTextViewPr>
  <p:sorterViewPr>
    <p:cViewPr>
      <p:scale>
        <a:sx n="100" d="100"/>
        <a:sy n="100" d="100"/>
      </p:scale>
      <p:origin x="0" y="7062"/>
    </p:cViewPr>
  </p:sorterViewPr>
  <p:notesViewPr>
    <p:cSldViewPr>
      <p:cViewPr varScale="1">
        <p:scale>
          <a:sx n="67" d="100"/>
          <a:sy n="67" d="100"/>
        </p:scale>
        <p:origin x="-2712"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0066" name="Rectangle 2"/>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a:defRPr sz="1200">
                <a:solidFill>
                  <a:schemeClr val="tx1"/>
                </a:solidFill>
                <a:ea typeface="ＭＳ Ｐゴシック" pitchFamily="50" charset="-128"/>
              </a:defRPr>
            </a:lvl1pPr>
          </a:lstStyle>
          <a:p>
            <a:pPr>
              <a:defRPr/>
            </a:pPr>
            <a:endParaRPr lang="en-US" altLang="ja-JP"/>
          </a:p>
        </p:txBody>
      </p:sp>
      <p:sp>
        <p:nvSpPr>
          <p:cNvPr id="600067" name="Rectangle 3"/>
          <p:cNvSpPr>
            <a:spLocks noGrp="1" noChangeArrowheads="1"/>
          </p:cNvSpPr>
          <p:nvPr>
            <p:ph type="dt" sz="quarter"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algn="r">
              <a:defRPr sz="1200">
                <a:solidFill>
                  <a:schemeClr val="tx1"/>
                </a:solidFill>
                <a:ea typeface="ＭＳ Ｐゴシック" pitchFamily="50" charset="-128"/>
              </a:defRPr>
            </a:lvl1pPr>
          </a:lstStyle>
          <a:p>
            <a:pPr>
              <a:defRPr/>
            </a:pPr>
            <a:fld id="{B8DFC5BF-3AF2-49E5-AB53-8E7CFF4919BD}" type="datetime1">
              <a:rPr lang="en-US" altLang="ja-JP"/>
              <a:pPr>
                <a:defRPr/>
              </a:pPr>
              <a:t>6/17/2020</a:t>
            </a:fld>
            <a:endParaRPr lang="en-US" altLang="ja-JP"/>
          </a:p>
        </p:txBody>
      </p:sp>
      <p:sp>
        <p:nvSpPr>
          <p:cNvPr id="600068" name="Rectangle 4"/>
          <p:cNvSpPr>
            <a:spLocks noGrp="1" noChangeArrowheads="1"/>
          </p:cNvSpPr>
          <p:nvPr>
            <p:ph type="ftr" sz="quarter" idx="2"/>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a:defRPr sz="1200">
                <a:solidFill>
                  <a:schemeClr val="tx1"/>
                </a:solidFill>
                <a:ea typeface="ＭＳ Ｐゴシック" pitchFamily="50" charset="-128"/>
              </a:defRPr>
            </a:lvl1pPr>
          </a:lstStyle>
          <a:p>
            <a:pPr>
              <a:defRPr/>
            </a:pPr>
            <a:endParaRPr lang="en-US" altLang="ja-JP"/>
          </a:p>
        </p:txBody>
      </p:sp>
      <p:sp>
        <p:nvSpPr>
          <p:cNvPr id="600069" name="Rectangle 5"/>
          <p:cNvSpPr>
            <a:spLocks noGrp="1" noChangeArrowheads="1"/>
          </p:cNvSpPr>
          <p:nvPr>
            <p:ph type="sldNum" sz="quarter" idx="3"/>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algn="r">
              <a:defRPr sz="1200">
                <a:solidFill>
                  <a:schemeClr val="tx1"/>
                </a:solidFill>
                <a:ea typeface="ＭＳ Ｐゴシック" pitchFamily="50" charset="-128"/>
              </a:defRPr>
            </a:lvl1pPr>
          </a:lstStyle>
          <a:p>
            <a:pPr>
              <a:defRPr/>
            </a:pPr>
            <a:fld id="{F15CF71E-30C8-429E-9ADC-070C20D26DCD}" type="slidenum">
              <a:rPr lang="en-US" altLang="ja-JP"/>
              <a:pPr>
                <a:defRPr/>
              </a:pPr>
              <a:t>‹#›</a:t>
            </a:fld>
            <a:endParaRPr lang="en-US" altLang="ja-JP"/>
          </a:p>
        </p:txBody>
      </p:sp>
    </p:spTree>
    <p:extLst>
      <p:ext uri="{BB962C8B-B14F-4D97-AF65-F5344CB8AC3E}">
        <p14:creationId xmlns:p14="http://schemas.microsoft.com/office/powerpoint/2010/main" val="2888254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a:defRPr sz="1200">
                <a:solidFill>
                  <a:schemeClr val="tx1"/>
                </a:solidFill>
                <a:ea typeface="ＭＳ Ｐゴシック" pitchFamily="50" charset="-128"/>
              </a:defRPr>
            </a:lvl1pPr>
          </a:lstStyle>
          <a:p>
            <a:pPr>
              <a:defRPr/>
            </a:pPr>
            <a:endParaRPr lang="en-US" altLang="ja-JP"/>
          </a:p>
        </p:txBody>
      </p:sp>
      <p:sp>
        <p:nvSpPr>
          <p:cNvPr id="73731" name="Rectangle 3"/>
          <p:cNvSpPr>
            <a:spLocks noGrp="1" noChangeArrowheads="1"/>
          </p:cNvSpPr>
          <p:nvPr>
            <p:ph type="dt"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lvl1pPr algn="r">
              <a:defRPr sz="1200">
                <a:solidFill>
                  <a:schemeClr val="tx1"/>
                </a:solidFill>
                <a:ea typeface="ＭＳ Ｐゴシック" pitchFamily="50" charset="-128"/>
              </a:defRPr>
            </a:lvl1pPr>
          </a:lstStyle>
          <a:p>
            <a:pPr>
              <a:defRPr/>
            </a:pPr>
            <a:fld id="{BAC2B70C-53FF-458D-82AB-AFE641A3EF95}" type="datetime1">
              <a:rPr lang="en-US" altLang="ja-JP"/>
              <a:pPr>
                <a:defRPr/>
              </a:pPr>
              <a:t>6/17/2020</a:t>
            </a:fld>
            <a:endParaRPr lang="en-US" altLang="ja-JP"/>
          </a:p>
        </p:txBody>
      </p:sp>
      <p:sp>
        <p:nvSpPr>
          <p:cNvPr id="122884" name="Rectangle 4"/>
          <p:cNvSpPr>
            <a:spLocks noGrp="1" noRot="1" noChangeAspect="1" noChangeArrowheads="1" noTextEdit="1"/>
          </p:cNvSpPr>
          <p:nvPr>
            <p:ph type="sldImg" idx="2"/>
          </p:nvPr>
        </p:nvSpPr>
        <p:spPr bwMode="auto">
          <a:xfrm>
            <a:off x="714375" y="746125"/>
            <a:ext cx="538162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679450" y="4721225"/>
            <a:ext cx="544830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3734" name="Rectangle 6"/>
          <p:cNvSpPr>
            <a:spLocks noGrp="1" noChangeArrowheads="1"/>
          </p:cNvSpPr>
          <p:nvPr>
            <p:ph type="ftr" sz="quarter" idx="4"/>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a:defRPr sz="1200">
                <a:solidFill>
                  <a:schemeClr val="tx1"/>
                </a:solidFill>
                <a:ea typeface="ＭＳ Ｐゴシック" pitchFamily="50" charset="-128"/>
              </a:defRPr>
            </a:lvl1pPr>
          </a:lstStyle>
          <a:p>
            <a:pPr>
              <a:defRPr/>
            </a:pPr>
            <a:endParaRPr lang="en-US" altLang="ja-JP"/>
          </a:p>
        </p:txBody>
      </p:sp>
      <p:sp>
        <p:nvSpPr>
          <p:cNvPr id="73735" name="Rectangle 7"/>
          <p:cNvSpPr>
            <a:spLocks noGrp="1" noChangeArrowheads="1"/>
          </p:cNvSpPr>
          <p:nvPr>
            <p:ph type="sldNum" sz="quarter" idx="5"/>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5" tIns="45718" rIns="91435" bIns="45718" numCol="1" anchor="b" anchorCtr="0" compatLnSpc="1">
            <a:prstTxWarp prst="textNoShape">
              <a:avLst/>
            </a:prstTxWarp>
          </a:bodyPr>
          <a:lstStyle>
            <a:lvl1pPr algn="r">
              <a:defRPr sz="1200">
                <a:solidFill>
                  <a:schemeClr val="tx1"/>
                </a:solidFill>
                <a:ea typeface="ＭＳ Ｐゴシック" pitchFamily="50" charset="-128"/>
              </a:defRPr>
            </a:lvl1pPr>
          </a:lstStyle>
          <a:p>
            <a:pPr>
              <a:defRPr/>
            </a:pPr>
            <a:fld id="{00FF5D1A-18EE-4845-87FF-5DDFB911BEF7}" type="slidenum">
              <a:rPr lang="en-US" altLang="ja-JP"/>
              <a:pPr>
                <a:defRPr/>
              </a:pPr>
              <a:t>‹#›</a:t>
            </a:fld>
            <a:endParaRPr lang="en-US" altLang="ja-JP"/>
          </a:p>
        </p:txBody>
      </p:sp>
    </p:spTree>
    <p:extLst>
      <p:ext uri="{BB962C8B-B14F-4D97-AF65-F5344CB8AC3E}">
        <p14:creationId xmlns:p14="http://schemas.microsoft.com/office/powerpoint/2010/main" val="745396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B2B9C453-5C17-40E6-9553-22E639F64080}" type="slidenum">
              <a:rPr lang="en-US" altLang="ja-JP" smtClean="0">
                <a:ea typeface="ＭＳ Ｐゴシック" charset="-128"/>
              </a:rPr>
              <a:pPr eaLnBrk="1" hangingPunct="1">
                <a:spcBef>
                  <a:spcPct val="0"/>
                </a:spcBef>
              </a:pPr>
              <a:t>0</a:t>
            </a:fld>
            <a:endParaRPr lang="en-US" altLang="ja-JP" smtClean="0">
              <a:ea typeface="ＭＳ Ｐゴシック" charset="-128"/>
            </a:endParaRPr>
          </a:p>
        </p:txBody>
      </p:sp>
      <p:sp>
        <p:nvSpPr>
          <p:cNvPr id="123907" name="Rectangle 2"/>
          <p:cNvSpPr>
            <a:spLocks noGrp="1" noRot="1" noChangeAspect="1" noChangeArrowheads="1" noTextEdit="1"/>
          </p:cNvSpPr>
          <p:nvPr>
            <p:ph type="sldImg"/>
          </p:nvPr>
        </p:nvSpPr>
        <p:spPr>
          <a:xfrm>
            <a:off x="714375" y="746125"/>
            <a:ext cx="5381625" cy="3725863"/>
          </a:xfrm>
          <a:ln/>
        </p:spPr>
      </p:sp>
      <p:sp>
        <p:nvSpPr>
          <p:cNvPr id="123908" name="Rectangle 3"/>
          <p:cNvSpPr>
            <a:spLocks noGrp="1" noChangeArrowheads="1"/>
          </p:cNvSpPr>
          <p:nvPr>
            <p:ph type="body" idx="1"/>
          </p:nvPr>
        </p:nvSpPr>
        <p:spPr>
          <a:noFill/>
        </p:spPr>
        <p:txBody>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3137167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xfrm>
            <a:off x="711200" y="744538"/>
            <a:ext cx="5384800" cy="3729037"/>
          </a:xfrm>
          <a:ln/>
        </p:spPr>
      </p:sp>
      <p:sp>
        <p:nvSpPr>
          <p:cNvPr id="134147" name="Rectangle 3"/>
          <p:cNvSpPr>
            <a:spLocks noGrp="1" noChangeArrowheads="1"/>
          </p:cNvSpPr>
          <p:nvPr>
            <p:ph type="body" idx="1"/>
          </p:nvPr>
        </p:nvSpPr>
        <p:spPr>
          <a:noFill/>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155003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A4EC77-5B5D-41E3-94E8-F27F7D918AAA}" type="slidenum">
              <a:rPr lang="ja-JP" altLang="en-US" smtClean="0"/>
              <a:pPr/>
              <a:t>2</a:t>
            </a:fld>
            <a:endParaRPr lang="ja-JP" altLang="en-US"/>
          </a:p>
        </p:txBody>
      </p:sp>
    </p:spTree>
    <p:extLst>
      <p:ext uri="{BB962C8B-B14F-4D97-AF65-F5344CB8AC3E}">
        <p14:creationId xmlns:p14="http://schemas.microsoft.com/office/powerpoint/2010/main" val="2943436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A4EC77-5B5D-41E3-94E8-F27F7D918AAA}"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943436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latin typeface="HGPｺﾞｼｯｸM" panose="020B0600000000000000" pitchFamily="50" charset="-128"/>
                <a:ea typeface="HGPｺﾞｼｯｸM" panose="020B0600000000000000" pitchFamily="50" charset="-128"/>
              </a:rPr>
              <a:t>※</a:t>
            </a:r>
            <a:r>
              <a:rPr lang="ja-JP" altLang="en-US" sz="1200" dirty="0" smtClean="0">
                <a:solidFill>
                  <a:schemeClr val="tx1"/>
                </a:solidFill>
                <a:latin typeface="HGPｺﾞｼｯｸM" panose="020B0600000000000000" pitchFamily="50" charset="-128"/>
                <a:ea typeface="HGPｺﾞｼｯｸM" panose="020B0600000000000000" pitchFamily="50" charset="-128"/>
              </a:rPr>
              <a:t>　平成</a:t>
            </a:r>
            <a:r>
              <a:rPr lang="en-US" altLang="ja-JP" sz="1200" dirty="0" smtClean="0">
                <a:solidFill>
                  <a:schemeClr val="tx1"/>
                </a:solidFill>
                <a:latin typeface="HGPｺﾞｼｯｸM" panose="020B0600000000000000" pitchFamily="50" charset="-128"/>
                <a:ea typeface="HGPｺﾞｼｯｸM" panose="020B0600000000000000" pitchFamily="50" charset="-128"/>
              </a:rPr>
              <a:t>27</a:t>
            </a:r>
            <a:r>
              <a:rPr lang="ja-JP" altLang="en-US" sz="1200" dirty="0" smtClean="0">
                <a:solidFill>
                  <a:schemeClr val="tx1"/>
                </a:solidFill>
                <a:latin typeface="HGPｺﾞｼｯｸM" panose="020B0600000000000000" pitchFamily="50" charset="-128"/>
                <a:ea typeface="HGPｺﾞｼｯｸM" panose="020B0600000000000000" pitchFamily="50" charset="-128"/>
              </a:rPr>
              <a:t>年度において労働局に通報・届出が寄せられた</a:t>
            </a:r>
            <a:r>
              <a:rPr lang="en-US" altLang="ja-JP" sz="1200" dirty="0" smtClean="0">
                <a:solidFill>
                  <a:schemeClr val="tx1"/>
                </a:solidFill>
                <a:latin typeface="HGPｺﾞｼｯｸM" panose="020B0600000000000000" pitchFamily="50" charset="-128"/>
                <a:ea typeface="HGPｺﾞｼｯｸM" panose="020B0600000000000000" pitchFamily="50" charset="-128"/>
              </a:rPr>
              <a:t>1,325</a:t>
            </a:r>
            <a:r>
              <a:rPr lang="ja-JP" altLang="en-US" sz="1200" dirty="0" smtClean="0">
                <a:solidFill>
                  <a:schemeClr val="tx1"/>
                </a:solidFill>
                <a:latin typeface="HGPｺﾞｼｯｸM" panose="020B0600000000000000" pitchFamily="50" charset="-128"/>
                <a:ea typeface="HGPｺﾞｼｯｸM" panose="020B0600000000000000" pitchFamily="50" charset="-128"/>
              </a:rPr>
              <a:t>事業所のうち、平成</a:t>
            </a:r>
            <a:r>
              <a:rPr lang="en-US" altLang="ja-JP" sz="1200" dirty="0" smtClean="0">
                <a:solidFill>
                  <a:schemeClr val="tx1"/>
                </a:solidFill>
                <a:latin typeface="HGPｺﾞｼｯｸM" panose="020B0600000000000000" pitchFamily="50" charset="-128"/>
                <a:ea typeface="HGPｺﾞｼｯｸM" panose="020B0600000000000000" pitchFamily="50" charset="-128"/>
              </a:rPr>
              <a:t>27</a:t>
            </a:r>
            <a:r>
              <a:rPr lang="ja-JP" altLang="en-US" sz="1200" dirty="0" smtClean="0">
                <a:solidFill>
                  <a:schemeClr val="tx1"/>
                </a:solidFill>
                <a:latin typeface="HGPｺﾞｼｯｸM" panose="020B0600000000000000" pitchFamily="50" charset="-128"/>
                <a:ea typeface="HGPｺﾞｼｯｸM" panose="020B0600000000000000" pitchFamily="50" charset="-128"/>
              </a:rPr>
              <a:t>年度中に処理を終了した事業所数は</a:t>
            </a:r>
            <a:r>
              <a:rPr lang="en-US" altLang="ja-JP" sz="1200" dirty="0" smtClean="0">
                <a:solidFill>
                  <a:schemeClr val="tx1"/>
                </a:solidFill>
                <a:latin typeface="HGPｺﾞｼｯｸM" panose="020B0600000000000000" pitchFamily="50" charset="-128"/>
                <a:ea typeface="HGPｺﾞｼｯｸM" panose="020B0600000000000000" pitchFamily="50" charset="-128"/>
              </a:rPr>
              <a:t>1,106</a:t>
            </a:r>
            <a:r>
              <a:rPr lang="ja-JP" altLang="en-US" sz="1200" dirty="0" smtClean="0">
                <a:solidFill>
                  <a:schemeClr val="tx1"/>
                </a:solidFill>
                <a:latin typeface="HGPｺﾞｼｯｸM" panose="020B0600000000000000" pitchFamily="50" charset="-128"/>
                <a:ea typeface="HGPｺﾞｼｯｸM" panose="020B0600000000000000" pitchFamily="50" charset="-128"/>
              </a:rPr>
              <a:t>事業所であり、平成</a:t>
            </a:r>
            <a:r>
              <a:rPr lang="en-US" altLang="ja-JP" sz="1200" dirty="0" smtClean="0">
                <a:solidFill>
                  <a:schemeClr val="tx1"/>
                </a:solidFill>
                <a:latin typeface="HGPｺﾞｼｯｸM" panose="020B0600000000000000" pitchFamily="50" charset="-128"/>
                <a:ea typeface="HGPｺﾞｼｯｸM" panose="020B0600000000000000" pitchFamily="50" charset="-128"/>
              </a:rPr>
              <a:t>27</a:t>
            </a:r>
            <a:r>
              <a:rPr lang="ja-JP" altLang="en-US" sz="1200" dirty="0" smtClean="0">
                <a:solidFill>
                  <a:schemeClr val="tx1"/>
                </a:solidFill>
                <a:latin typeface="HGPｺﾞｼｯｸM" panose="020B0600000000000000" pitchFamily="50" charset="-128"/>
                <a:ea typeface="HGPｺﾞｼｯｸM" panose="020B0600000000000000" pitchFamily="50" charset="-128"/>
              </a:rPr>
              <a:t>年</a:t>
            </a:r>
            <a:r>
              <a:rPr lang="en-US" altLang="ja-JP" sz="1200" dirty="0" smtClean="0">
                <a:solidFill>
                  <a:schemeClr val="tx1"/>
                </a:solidFill>
                <a:latin typeface="HGPｺﾞｼｯｸM" panose="020B0600000000000000" pitchFamily="50" charset="-128"/>
                <a:ea typeface="HGPｺﾞｼｯｸM" panose="020B0600000000000000" pitchFamily="50" charset="-128"/>
              </a:rPr>
              <a:t>3</a:t>
            </a:r>
            <a:r>
              <a:rPr lang="ja-JP" altLang="en-US" sz="1200" dirty="0" smtClean="0">
                <a:solidFill>
                  <a:schemeClr val="tx1"/>
                </a:solidFill>
                <a:latin typeface="HGPｺﾞｼｯｸM" panose="020B0600000000000000" pitchFamily="50" charset="-128"/>
                <a:ea typeface="HGPｺﾞｼｯｸM" panose="020B0600000000000000" pitchFamily="50" charset="-128"/>
              </a:rPr>
              <a:t>月末日時点において対応中の事業所数は</a:t>
            </a:r>
            <a:r>
              <a:rPr lang="en-US" altLang="ja-JP" sz="1200" dirty="0" smtClean="0">
                <a:solidFill>
                  <a:schemeClr val="tx1"/>
                </a:solidFill>
                <a:latin typeface="HGPｺﾞｼｯｸM" panose="020B0600000000000000" pitchFamily="50" charset="-128"/>
                <a:ea typeface="HGPｺﾞｼｯｸM" panose="020B0600000000000000" pitchFamily="50" charset="-128"/>
              </a:rPr>
              <a:t>219</a:t>
            </a:r>
            <a:r>
              <a:rPr lang="ja-JP" altLang="en-US" sz="1200" dirty="0" smtClean="0">
                <a:solidFill>
                  <a:schemeClr val="tx1"/>
                </a:solidFill>
                <a:latin typeface="HGPｺﾞｼｯｸM" panose="020B0600000000000000" pitchFamily="50" charset="-128"/>
                <a:ea typeface="HGPｺﾞｼｯｸM" panose="020B0600000000000000" pitchFamily="50" charset="-128"/>
              </a:rPr>
              <a:t>事業所である。</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AA89A2F-B0E0-44A7-ADF3-8A54478804C9}"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608095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644CD895-3DD9-49E6-A2F3-A0DEBB527DF7}" type="slidenum">
              <a:rPr lang="en-US" altLang="ja-JP" smtClean="0">
                <a:ea typeface="ＭＳ Ｐゴシック" charset="-128"/>
              </a:rPr>
              <a:pPr eaLnBrk="1" hangingPunct="1">
                <a:spcBef>
                  <a:spcPct val="0"/>
                </a:spcBef>
              </a:pPr>
              <a:t>10</a:t>
            </a:fld>
            <a:endParaRPr lang="en-US" altLang="ja-JP" smtClean="0">
              <a:ea typeface="ＭＳ Ｐゴシック" charset="-128"/>
            </a:endParaRPr>
          </a:p>
        </p:txBody>
      </p:sp>
      <p:sp>
        <p:nvSpPr>
          <p:cNvPr id="125955" name="Rectangle 2"/>
          <p:cNvSpPr>
            <a:spLocks noGrp="1" noRot="1" noChangeAspect="1" noChangeArrowheads="1" noTextEdit="1"/>
          </p:cNvSpPr>
          <p:nvPr>
            <p:ph type="sldImg"/>
          </p:nvPr>
        </p:nvSpPr>
        <p:spPr>
          <a:xfrm>
            <a:off x="714375" y="746125"/>
            <a:ext cx="5381625" cy="3725863"/>
          </a:xfrm>
          <a:ln/>
        </p:spPr>
      </p:sp>
      <p:sp>
        <p:nvSpPr>
          <p:cNvPr id="125956" name="Rectangle 3"/>
          <p:cNvSpPr>
            <a:spLocks noGrp="1" noChangeArrowheads="1"/>
          </p:cNvSpPr>
          <p:nvPr>
            <p:ph type="body" idx="1"/>
          </p:nvPr>
        </p:nvSpPr>
        <p:spPr>
          <a:noFill/>
        </p:spPr>
        <p:txBody>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1287905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11BD03FA-AF69-48CA-A6AA-60DE7EC304A9}" type="slidenum">
              <a:rPr lang="en-US" altLang="ja-JP" smtClean="0">
                <a:ea typeface="ＭＳ Ｐゴシック" charset="-128"/>
              </a:rPr>
              <a:pPr eaLnBrk="1" hangingPunct="1">
                <a:spcBef>
                  <a:spcPct val="0"/>
                </a:spcBef>
              </a:pPr>
              <a:t>11</a:t>
            </a:fld>
            <a:endParaRPr lang="en-US" altLang="ja-JP" smtClean="0">
              <a:ea typeface="ＭＳ Ｐゴシック" charset="-128"/>
            </a:endParaRPr>
          </a:p>
        </p:txBody>
      </p:sp>
      <p:sp>
        <p:nvSpPr>
          <p:cNvPr id="126979" name="Rectangle 2"/>
          <p:cNvSpPr>
            <a:spLocks noGrp="1" noRot="1" noChangeAspect="1" noChangeArrowheads="1" noTextEdit="1"/>
          </p:cNvSpPr>
          <p:nvPr>
            <p:ph type="sldImg"/>
          </p:nvPr>
        </p:nvSpPr>
        <p:spPr>
          <a:xfrm>
            <a:off x="714375" y="746125"/>
            <a:ext cx="5381625" cy="3725863"/>
          </a:xfrm>
          <a:ln/>
        </p:spPr>
      </p:sp>
      <p:sp>
        <p:nvSpPr>
          <p:cNvPr id="126980" name="Rectangle 3"/>
          <p:cNvSpPr>
            <a:spLocks noGrp="1" noChangeArrowheads="1"/>
          </p:cNvSpPr>
          <p:nvPr>
            <p:ph type="body" idx="1"/>
          </p:nvPr>
        </p:nvSpPr>
        <p:spPr>
          <a:noFill/>
        </p:spPr>
        <p:txBody>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3450535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711200" y="744538"/>
            <a:ext cx="5384800" cy="3729037"/>
          </a:xfrm>
          <a:ln/>
        </p:spPr>
      </p:sp>
      <p:sp>
        <p:nvSpPr>
          <p:cNvPr id="128003" name="Rectangle 3"/>
          <p:cNvSpPr>
            <a:spLocks noGrp="1" noChangeArrowheads="1"/>
          </p:cNvSpPr>
          <p:nvPr>
            <p:ph type="body" idx="1"/>
          </p:nvPr>
        </p:nvSpPr>
        <p:spPr>
          <a:noFill/>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943466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711200" y="744538"/>
            <a:ext cx="5384800" cy="3729037"/>
          </a:xfrm>
          <a:ln/>
        </p:spPr>
      </p:sp>
      <p:sp>
        <p:nvSpPr>
          <p:cNvPr id="130051" name="Rectangle 3"/>
          <p:cNvSpPr>
            <a:spLocks noGrp="1" noChangeArrowheads="1"/>
          </p:cNvSpPr>
          <p:nvPr>
            <p:ph type="body" idx="1"/>
          </p:nvPr>
        </p:nvSpPr>
        <p:spPr>
          <a:noFill/>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3383939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xfrm>
            <a:off x="711200" y="744538"/>
            <a:ext cx="5384800" cy="3729037"/>
          </a:xfrm>
          <a:ln/>
        </p:spPr>
      </p:sp>
      <p:sp>
        <p:nvSpPr>
          <p:cNvPr id="133123" name="Rectangle 3"/>
          <p:cNvSpPr>
            <a:spLocks noGrp="1" noChangeArrowheads="1"/>
          </p:cNvSpPr>
          <p:nvPr>
            <p:ph type="body" idx="1"/>
          </p:nvPr>
        </p:nvSpPr>
        <p:spPr>
          <a:noFill/>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2732091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0" y="2130513"/>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1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38831F40-0EAE-4BE4-BD00-C7F076EA23D4}" type="datetime1">
              <a:rPr lang="ja-JP" altLang="en-US" smtClean="0"/>
              <a:t>2020/6/17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F18583-1FC1-401A-8BB5-6758F78E82B1}" type="slidenum">
              <a:rPr lang="en-US" altLang="ja-JP"/>
              <a:pPr>
                <a:defRPr/>
              </a:pPr>
              <a:t>‹#›</a:t>
            </a:fld>
            <a:endParaRPr lang="en-US" altLang="ja-JP"/>
          </a:p>
        </p:txBody>
      </p:sp>
    </p:spTree>
    <p:extLst>
      <p:ext uri="{BB962C8B-B14F-4D97-AF65-F5344CB8AC3E}">
        <p14:creationId xmlns:p14="http://schemas.microsoft.com/office/powerpoint/2010/main" val="28228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7DE16C8A-6ED9-4CD6-99A1-277BA01E18B0}" type="datetime1">
              <a:rPr lang="ja-JP" altLang="en-US" smtClean="0"/>
              <a:t>2020/6/17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A354DDF-3AE7-46B6-9414-7767079815FC}" type="slidenum">
              <a:rPr lang="en-US" altLang="ja-JP"/>
              <a:pPr>
                <a:defRPr/>
              </a:pPr>
              <a:t>‹#›</a:t>
            </a:fld>
            <a:endParaRPr lang="en-US" altLang="ja-JP"/>
          </a:p>
        </p:txBody>
      </p:sp>
    </p:spTree>
    <p:extLst>
      <p:ext uri="{BB962C8B-B14F-4D97-AF65-F5344CB8AC3E}">
        <p14:creationId xmlns:p14="http://schemas.microsoft.com/office/powerpoint/2010/main" val="148892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76"/>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21" y="274676"/>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30F64AA8-76E9-4B1F-ACEA-317F92E7C290}" type="datetime1">
              <a:rPr lang="ja-JP" altLang="en-US" smtClean="0"/>
              <a:t>2020/6/17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DD00DE-5770-4B5D-A9A5-3DDCD2817E4F}" type="slidenum">
              <a:rPr lang="en-US" altLang="ja-JP"/>
              <a:pPr>
                <a:defRPr/>
              </a:pPr>
              <a:t>‹#›</a:t>
            </a:fld>
            <a:endParaRPr lang="en-US" altLang="ja-JP"/>
          </a:p>
        </p:txBody>
      </p:sp>
    </p:spTree>
    <p:extLst>
      <p:ext uri="{BB962C8B-B14F-4D97-AF65-F5344CB8AC3E}">
        <p14:creationId xmlns:p14="http://schemas.microsoft.com/office/powerpoint/2010/main" val="3948887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676"/>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1EEAEADC-6E6A-4F30-885F-E2A321022E3C}" type="datetime1">
              <a:rPr lang="ja-JP" altLang="en-US" smtClean="0"/>
              <a:t>2020/6/17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2B7A310-A4CC-49C1-8878-2453072F39C4}" type="slidenum">
              <a:rPr lang="en-US" altLang="ja-JP"/>
              <a:pPr>
                <a:defRPr/>
              </a:pPr>
              <a:t>‹#›</a:t>
            </a:fld>
            <a:endParaRPr lang="en-US" altLang="ja-JP"/>
          </a:p>
        </p:txBody>
      </p:sp>
    </p:spTree>
    <p:extLst>
      <p:ext uri="{BB962C8B-B14F-4D97-AF65-F5344CB8AC3E}">
        <p14:creationId xmlns:p14="http://schemas.microsoft.com/office/powerpoint/2010/main" val="2267776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01" y="1600206"/>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639746D4-8D57-40B4-A650-D682D36262BE}" type="datetime1">
              <a:rPr lang="ja-JP" altLang="en-US" smtClean="0"/>
              <a:t>2020/6/17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CFECF9A-FC8D-40A5-BEE2-F5F559BF7E51}" type="slidenum">
              <a:rPr lang="en-US" altLang="ja-JP"/>
              <a:pPr>
                <a:defRPr/>
              </a:pPr>
              <a:t>‹#›</a:t>
            </a:fld>
            <a:endParaRPr lang="en-US" altLang="ja-JP"/>
          </a:p>
        </p:txBody>
      </p:sp>
    </p:spTree>
    <p:extLst>
      <p:ext uri="{BB962C8B-B14F-4D97-AF65-F5344CB8AC3E}">
        <p14:creationId xmlns:p14="http://schemas.microsoft.com/office/powerpoint/2010/main" val="3842998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3" y="2130519"/>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13"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p:txBody>
          <a:bodyPr/>
          <a:lstStyle>
            <a:lvl1pPr>
              <a:defRPr>
                <a:ea typeface="ＭＳ Ｐゴシック" pitchFamily="50" charset="-128"/>
              </a:defRPr>
            </a:lvl1pPr>
          </a:lstStyle>
          <a:p>
            <a:pPr>
              <a:defRPr/>
            </a:pPr>
            <a:fld id="{D7F44EF0-E950-4CC6-9C6D-3F1C5BC2A13C}"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65FA566F-C17F-4FAD-AB68-3B05E161F756}" type="slidenum">
              <a:rPr lang="en-US" altLang="ja-JP"/>
              <a:pPr>
                <a:defRPr/>
              </a:pPr>
              <a:t>‹#›</a:t>
            </a:fld>
            <a:endParaRPr lang="en-US" altLang="ja-JP"/>
          </a:p>
        </p:txBody>
      </p:sp>
    </p:spTree>
    <p:extLst>
      <p:ext uri="{BB962C8B-B14F-4D97-AF65-F5344CB8AC3E}">
        <p14:creationId xmlns:p14="http://schemas.microsoft.com/office/powerpoint/2010/main" val="4102450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ea typeface="ＭＳ Ｐゴシック" pitchFamily="50" charset="-128"/>
              </a:defRPr>
            </a:lvl1pPr>
          </a:lstStyle>
          <a:p>
            <a:pPr>
              <a:defRPr/>
            </a:pPr>
            <a:fld id="{17432580-B544-4657-B438-C700DF924237}"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9F5176EA-B732-4716-85A6-FE5F61CDD4FC}" type="slidenum">
              <a:rPr lang="en-US" altLang="ja-JP"/>
              <a:pPr>
                <a:defRPr/>
              </a:pPr>
              <a:t>‹#›</a:t>
            </a:fld>
            <a:endParaRPr lang="en-US" altLang="ja-JP"/>
          </a:p>
        </p:txBody>
      </p:sp>
    </p:spTree>
    <p:extLst>
      <p:ext uri="{BB962C8B-B14F-4D97-AF65-F5344CB8AC3E}">
        <p14:creationId xmlns:p14="http://schemas.microsoft.com/office/powerpoint/2010/main" val="241828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6994"/>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a:ea typeface="ＭＳ Ｐゴシック" pitchFamily="50" charset="-128"/>
              </a:defRPr>
            </a:lvl1pPr>
          </a:lstStyle>
          <a:p>
            <a:pPr>
              <a:defRPr/>
            </a:pPr>
            <a:fld id="{7DA198E6-75D1-4396-8D86-60F8E3BBF524}"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A9E1350E-8EB3-4135-BA84-82C0580AC9EC}" type="slidenum">
              <a:rPr lang="en-US" altLang="ja-JP"/>
              <a:pPr>
                <a:defRPr/>
              </a:pPr>
              <a:t>‹#›</a:t>
            </a:fld>
            <a:endParaRPr lang="en-US" altLang="ja-JP"/>
          </a:p>
        </p:txBody>
      </p:sp>
    </p:spTree>
    <p:extLst>
      <p:ext uri="{BB962C8B-B14F-4D97-AF65-F5344CB8AC3E}">
        <p14:creationId xmlns:p14="http://schemas.microsoft.com/office/powerpoint/2010/main" val="3146023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16"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a:ea typeface="ＭＳ Ｐゴシック" pitchFamily="50" charset="-128"/>
              </a:defRPr>
            </a:lvl1pPr>
          </a:lstStyle>
          <a:p>
            <a:pPr>
              <a:defRPr/>
            </a:pPr>
            <a:fld id="{F72A265D-3C84-4489-9090-448BF64ED2EC}" type="datetime1">
              <a:rPr lang="ja-JP" altLang="en-US" smtClean="0"/>
              <a:t>2020/6/17</a:t>
            </a:fld>
            <a:endParaRPr lang="en-US" altLang="ja-JP"/>
          </a:p>
        </p:txBody>
      </p:sp>
      <p:sp>
        <p:nvSpPr>
          <p:cNvPr id="6"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18F4C52E-1BFF-44CD-A36B-813924FE8506}" type="slidenum">
              <a:rPr lang="en-US" altLang="ja-JP"/>
              <a:pPr>
                <a:defRPr/>
              </a:pPr>
              <a:t>‹#›</a:t>
            </a:fld>
            <a:endParaRPr lang="en-US" altLang="ja-JP"/>
          </a:p>
        </p:txBody>
      </p:sp>
    </p:spTree>
    <p:extLst>
      <p:ext uri="{BB962C8B-B14F-4D97-AF65-F5344CB8AC3E}">
        <p14:creationId xmlns:p14="http://schemas.microsoft.com/office/powerpoint/2010/main" val="1114372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13"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13"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2"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2"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a:ea typeface="ＭＳ Ｐゴシック" pitchFamily="50" charset="-128"/>
              </a:defRPr>
            </a:lvl1pPr>
          </a:lstStyle>
          <a:p>
            <a:pPr>
              <a:defRPr/>
            </a:pPr>
            <a:fld id="{1C2B892A-07CB-438A-B206-E78BBF7FA497}" type="datetime1">
              <a:rPr lang="ja-JP" altLang="en-US" smtClean="0"/>
              <a:t>2020/6/17</a:t>
            </a:fld>
            <a:endParaRPr lang="en-US" altLang="ja-JP"/>
          </a:p>
        </p:txBody>
      </p:sp>
      <p:sp>
        <p:nvSpPr>
          <p:cNvPr id="8"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894AE5D1-1A1E-453F-B231-A82D0C10B632}" type="slidenum">
              <a:rPr lang="en-US" altLang="ja-JP"/>
              <a:pPr>
                <a:defRPr/>
              </a:pPr>
              <a:t>‹#›</a:t>
            </a:fld>
            <a:endParaRPr lang="en-US" altLang="ja-JP"/>
          </a:p>
        </p:txBody>
      </p:sp>
    </p:spTree>
    <p:extLst>
      <p:ext uri="{BB962C8B-B14F-4D97-AF65-F5344CB8AC3E}">
        <p14:creationId xmlns:p14="http://schemas.microsoft.com/office/powerpoint/2010/main" val="4131835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a:ea typeface="ＭＳ Ｐゴシック" pitchFamily="50" charset="-128"/>
              </a:defRPr>
            </a:lvl1pPr>
          </a:lstStyle>
          <a:p>
            <a:pPr>
              <a:defRPr/>
            </a:pPr>
            <a:fld id="{F4111429-A85A-452C-9101-11860A52AD57}" type="datetime1">
              <a:rPr lang="ja-JP" altLang="en-US" smtClean="0"/>
              <a:t>2020/6/17</a:t>
            </a:fld>
            <a:endParaRPr lang="en-US" altLang="ja-JP"/>
          </a:p>
        </p:txBody>
      </p:sp>
      <p:sp>
        <p:nvSpPr>
          <p:cNvPr id="4"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A72543D6-0AF8-4B8C-9D0D-BD1B47078B28}" type="slidenum">
              <a:rPr lang="en-US" altLang="ja-JP"/>
              <a:pPr>
                <a:defRPr/>
              </a:pPr>
              <a:t>‹#›</a:t>
            </a:fld>
            <a:endParaRPr lang="en-US" altLang="ja-JP"/>
          </a:p>
        </p:txBody>
      </p:sp>
    </p:spTree>
    <p:extLst>
      <p:ext uri="{BB962C8B-B14F-4D97-AF65-F5344CB8AC3E}">
        <p14:creationId xmlns:p14="http://schemas.microsoft.com/office/powerpoint/2010/main" val="315750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0FB3F4C1-C259-4E85-AE0D-A00D4F173EB7}" type="datetime1">
              <a:rPr lang="ja-JP" altLang="en-US" smtClean="0"/>
              <a:t>2020/6/17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54B20E8-3430-4ABA-A08D-ACE1A133DE80}" type="slidenum">
              <a:rPr lang="en-US" altLang="ja-JP"/>
              <a:pPr>
                <a:defRPr/>
              </a:pPr>
              <a:t>‹#›</a:t>
            </a:fld>
            <a:endParaRPr lang="en-US" altLang="ja-JP"/>
          </a:p>
        </p:txBody>
      </p:sp>
    </p:spTree>
    <p:extLst>
      <p:ext uri="{BB962C8B-B14F-4D97-AF65-F5344CB8AC3E}">
        <p14:creationId xmlns:p14="http://schemas.microsoft.com/office/powerpoint/2010/main" val="3085745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ea typeface="ＭＳ Ｐゴシック" pitchFamily="50" charset="-128"/>
              </a:defRPr>
            </a:lvl1pPr>
          </a:lstStyle>
          <a:p>
            <a:pPr>
              <a:defRPr/>
            </a:pPr>
            <a:fld id="{184EFDDA-E6ED-4197-AF17-4A61B631D7D9}" type="datetime1">
              <a:rPr lang="ja-JP" altLang="en-US" smtClean="0"/>
              <a:t>2020/6/17</a:t>
            </a:fld>
            <a:endParaRPr lang="en-US" altLang="ja-JP"/>
          </a:p>
        </p:txBody>
      </p:sp>
      <p:sp>
        <p:nvSpPr>
          <p:cNvPr id="3"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CF74072F-7058-4815-BB6E-B844184E7B40}" type="slidenum">
              <a:rPr lang="en-US" altLang="ja-JP"/>
              <a:pPr>
                <a:defRPr/>
              </a:pPr>
              <a:t>‹#›</a:t>
            </a:fld>
            <a:endParaRPr lang="en-US" altLang="ja-JP"/>
          </a:p>
        </p:txBody>
      </p:sp>
    </p:spTree>
    <p:extLst>
      <p:ext uri="{BB962C8B-B14F-4D97-AF65-F5344CB8AC3E}">
        <p14:creationId xmlns:p14="http://schemas.microsoft.com/office/powerpoint/2010/main" val="34853807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9" y="27309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ea typeface="ＭＳ Ｐゴシック" pitchFamily="50" charset="-128"/>
              </a:defRPr>
            </a:lvl1pPr>
          </a:lstStyle>
          <a:p>
            <a:pPr>
              <a:defRPr/>
            </a:pPr>
            <a:fld id="{011140AA-EE38-4B6A-81AC-26B07DB39BB8}" type="datetime1">
              <a:rPr lang="ja-JP" altLang="en-US" smtClean="0"/>
              <a:t>2020/6/17</a:t>
            </a:fld>
            <a:endParaRPr lang="en-US" altLang="ja-JP"/>
          </a:p>
        </p:txBody>
      </p:sp>
      <p:sp>
        <p:nvSpPr>
          <p:cNvPr id="6"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29CE19E4-0A12-4438-BEEB-77DD87204CE5}" type="slidenum">
              <a:rPr lang="en-US" altLang="ja-JP"/>
              <a:pPr>
                <a:defRPr/>
              </a:pPr>
              <a:t>‹#›</a:t>
            </a:fld>
            <a:endParaRPr lang="en-US" altLang="ja-JP"/>
          </a:p>
        </p:txBody>
      </p:sp>
    </p:spTree>
    <p:extLst>
      <p:ext uri="{BB962C8B-B14F-4D97-AF65-F5344CB8AC3E}">
        <p14:creationId xmlns:p14="http://schemas.microsoft.com/office/powerpoint/2010/main" val="1511139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ea typeface="ＭＳ Ｐゴシック" pitchFamily="50" charset="-128"/>
              </a:defRPr>
            </a:lvl1pPr>
          </a:lstStyle>
          <a:p>
            <a:pPr>
              <a:defRPr/>
            </a:pPr>
            <a:fld id="{929D9267-F8FF-493B-926F-BDA4A19E1982}" type="datetime1">
              <a:rPr lang="ja-JP" altLang="en-US" smtClean="0"/>
              <a:t>2020/6/17</a:t>
            </a:fld>
            <a:endParaRPr lang="en-US" altLang="ja-JP"/>
          </a:p>
        </p:txBody>
      </p:sp>
      <p:sp>
        <p:nvSpPr>
          <p:cNvPr id="6"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972DC29F-A7EA-4CB8-96F2-E727F686711A}" type="slidenum">
              <a:rPr lang="en-US" altLang="ja-JP"/>
              <a:pPr>
                <a:defRPr/>
              </a:pPr>
              <a:t>‹#›</a:t>
            </a:fld>
            <a:endParaRPr lang="en-US" altLang="ja-JP"/>
          </a:p>
        </p:txBody>
      </p:sp>
    </p:spTree>
    <p:extLst>
      <p:ext uri="{BB962C8B-B14F-4D97-AF65-F5344CB8AC3E}">
        <p14:creationId xmlns:p14="http://schemas.microsoft.com/office/powerpoint/2010/main" val="3447598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ea typeface="ＭＳ Ｐゴシック" pitchFamily="50" charset="-128"/>
              </a:defRPr>
            </a:lvl1pPr>
          </a:lstStyle>
          <a:p>
            <a:pPr>
              <a:defRPr/>
            </a:pPr>
            <a:fld id="{CDC7B5AD-28DB-471E-A14C-1774468F5CA5}"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F2DC2AE8-8AF5-4787-8206-EA93BA2F8748}" type="slidenum">
              <a:rPr lang="en-US" altLang="ja-JP"/>
              <a:pPr>
                <a:defRPr/>
              </a:pPr>
              <a:t>‹#›</a:t>
            </a:fld>
            <a:endParaRPr lang="en-US" altLang="ja-JP"/>
          </a:p>
        </p:txBody>
      </p:sp>
    </p:spTree>
    <p:extLst>
      <p:ext uri="{BB962C8B-B14F-4D97-AF65-F5344CB8AC3E}">
        <p14:creationId xmlns:p14="http://schemas.microsoft.com/office/powerpoint/2010/main" val="8833452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76"/>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21" y="274676"/>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ea typeface="ＭＳ Ｐゴシック" pitchFamily="50" charset="-128"/>
              </a:defRPr>
            </a:lvl1pPr>
          </a:lstStyle>
          <a:p>
            <a:pPr>
              <a:defRPr/>
            </a:pPr>
            <a:fld id="{6D85111C-90BE-474A-A9CF-49022EAD8A4C}"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52874269-EC69-46EE-BF8C-7927FEB3329C}" type="slidenum">
              <a:rPr lang="en-US" altLang="ja-JP"/>
              <a:pPr>
                <a:defRPr/>
              </a:pPr>
              <a:t>‹#›</a:t>
            </a:fld>
            <a:endParaRPr lang="en-US" altLang="ja-JP"/>
          </a:p>
        </p:txBody>
      </p:sp>
    </p:spTree>
    <p:extLst>
      <p:ext uri="{BB962C8B-B14F-4D97-AF65-F5344CB8AC3E}">
        <p14:creationId xmlns:p14="http://schemas.microsoft.com/office/powerpoint/2010/main" val="2761157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676"/>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ea typeface="ＭＳ Ｐゴシック" pitchFamily="50" charset="-128"/>
              </a:defRPr>
            </a:lvl1pPr>
          </a:lstStyle>
          <a:p>
            <a:pPr>
              <a:defRPr/>
            </a:pPr>
            <a:fld id="{49F0E357-5042-4C4A-A1BE-22E62F950E71}" type="datetime1">
              <a:rPr lang="ja-JP" altLang="en-US" smtClean="0"/>
              <a:t>2020/6/17</a:t>
            </a:fld>
            <a:endParaRPr lang="en-US" altLang="ja-JP"/>
          </a:p>
        </p:txBody>
      </p:sp>
      <p:sp>
        <p:nvSpPr>
          <p:cNvPr id="4"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4A9F94EB-3D39-4F27-BE97-323DEE8FF697}" type="slidenum">
              <a:rPr lang="en-US" altLang="ja-JP"/>
              <a:pPr>
                <a:defRPr/>
              </a:pPr>
              <a:t>‹#›</a:t>
            </a:fld>
            <a:endParaRPr lang="en-US" altLang="ja-JP"/>
          </a:p>
        </p:txBody>
      </p:sp>
    </p:spTree>
    <p:extLst>
      <p:ext uri="{BB962C8B-B14F-4D97-AF65-F5344CB8AC3E}">
        <p14:creationId xmlns:p14="http://schemas.microsoft.com/office/powerpoint/2010/main" val="30444346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01" y="1600206"/>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a:ea typeface="ＭＳ Ｐゴシック" pitchFamily="50" charset="-128"/>
              </a:defRPr>
            </a:lvl1pPr>
          </a:lstStyle>
          <a:p>
            <a:pPr>
              <a:defRPr/>
            </a:pPr>
            <a:fld id="{3D8723DA-16CE-4A95-9F94-5F7F4A4C859A}"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pitchFamily="50"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pitchFamily="50" charset="-128"/>
              </a:defRPr>
            </a:lvl1pPr>
          </a:lstStyle>
          <a:p>
            <a:pPr>
              <a:defRPr/>
            </a:pPr>
            <a:fld id="{96D2AB6A-BE90-493D-A85D-D622AEA3358A}" type="slidenum">
              <a:rPr lang="en-US" altLang="ja-JP"/>
              <a:pPr>
                <a:defRPr/>
              </a:pPr>
              <a:t>‹#›</a:t>
            </a:fld>
            <a:endParaRPr lang="en-US" altLang="ja-JP"/>
          </a:p>
        </p:txBody>
      </p:sp>
    </p:spTree>
    <p:extLst>
      <p:ext uri="{BB962C8B-B14F-4D97-AF65-F5344CB8AC3E}">
        <p14:creationId xmlns:p14="http://schemas.microsoft.com/office/powerpoint/2010/main" val="35179478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96" y="2130581"/>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46"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p:txBody>
          <a:bodyPr/>
          <a:lstStyle>
            <a:lvl1pPr>
              <a:defRPr>
                <a:ea typeface="ＭＳ Ｐゴシック" charset="-128"/>
              </a:defRPr>
            </a:lvl1pPr>
          </a:lstStyle>
          <a:p>
            <a:pPr>
              <a:defRPr/>
            </a:pPr>
            <a:fld id="{6ABC4BB5-ED0E-4119-B13B-DD54709D5FAB}"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charset="-128"/>
              </a:defRPr>
            </a:lvl1pPr>
          </a:lstStyle>
          <a:p>
            <a:pPr>
              <a:defRPr/>
            </a:pPr>
            <a:fld id="{D31DD4C9-4CAF-4A05-A25E-26AF24EE6A1F}" type="slidenum">
              <a:rPr lang="en-US" altLang="ja-JP"/>
              <a:pPr>
                <a:defRPr/>
              </a:pPr>
              <a:t>‹#›</a:t>
            </a:fld>
            <a:endParaRPr lang="en-US" altLang="ja-JP"/>
          </a:p>
        </p:txBody>
      </p:sp>
    </p:spTree>
    <p:extLst>
      <p:ext uri="{BB962C8B-B14F-4D97-AF65-F5344CB8AC3E}">
        <p14:creationId xmlns:p14="http://schemas.microsoft.com/office/powerpoint/2010/main" val="22430079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ea typeface="ＭＳ Ｐゴシック" charset="-128"/>
              </a:defRPr>
            </a:lvl1pPr>
          </a:lstStyle>
          <a:p>
            <a:pPr>
              <a:defRPr/>
            </a:pPr>
            <a:fld id="{2E5BEE51-A09E-4524-B89A-64C3AE1317B6}"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charset="-128"/>
              </a:defRPr>
            </a:lvl1pPr>
          </a:lstStyle>
          <a:p>
            <a:pPr>
              <a:defRPr/>
            </a:pPr>
            <a:fld id="{C1009B66-4584-43E6-8B3C-13DB2D43B48A}" type="slidenum">
              <a:rPr lang="en-US" altLang="ja-JP"/>
              <a:pPr>
                <a:defRPr/>
              </a:pPr>
              <a:t>‹#›</a:t>
            </a:fld>
            <a:endParaRPr lang="en-US" altLang="ja-JP"/>
          </a:p>
        </p:txBody>
      </p:sp>
    </p:spTree>
    <p:extLst>
      <p:ext uri="{BB962C8B-B14F-4D97-AF65-F5344CB8AC3E}">
        <p14:creationId xmlns:p14="http://schemas.microsoft.com/office/powerpoint/2010/main" val="19257109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85" y="4407056"/>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85"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a:ea typeface="ＭＳ Ｐゴシック" charset="-128"/>
              </a:defRPr>
            </a:lvl1pPr>
          </a:lstStyle>
          <a:p>
            <a:pPr>
              <a:defRPr/>
            </a:pPr>
            <a:fld id="{8E26156B-5FD0-4157-8E15-0EC21D4A31C1}"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charset="-128"/>
              </a:defRPr>
            </a:lvl1pPr>
          </a:lstStyle>
          <a:p>
            <a:pPr>
              <a:defRPr/>
            </a:pPr>
            <a:fld id="{70301FEE-4271-4CDD-B3FE-1F2971B3322D}" type="slidenum">
              <a:rPr lang="en-US" altLang="ja-JP"/>
              <a:pPr>
                <a:defRPr/>
              </a:pPr>
              <a:t>‹#›</a:t>
            </a:fld>
            <a:endParaRPr lang="en-US" altLang="ja-JP"/>
          </a:p>
        </p:txBody>
      </p:sp>
    </p:spTree>
    <p:extLst>
      <p:ext uri="{BB962C8B-B14F-4D97-AF65-F5344CB8AC3E}">
        <p14:creationId xmlns:p14="http://schemas.microsoft.com/office/powerpoint/2010/main" val="230388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8" y="4406988"/>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4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B4A2B176-D552-4A00-8792-3B32EEDECF00}" type="datetime1">
              <a:rPr lang="ja-JP" altLang="en-US" smtClean="0"/>
              <a:t>2020/6/17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50831FF-BDFE-4126-8790-CDAAB5E61BAD}" type="slidenum">
              <a:rPr lang="en-US" altLang="ja-JP"/>
              <a:pPr>
                <a:defRPr/>
              </a:pPr>
              <a:t>‹#›</a:t>
            </a:fld>
            <a:endParaRPr lang="en-US" altLang="ja-JP"/>
          </a:p>
        </p:txBody>
      </p:sp>
    </p:spTree>
    <p:extLst>
      <p:ext uri="{BB962C8B-B14F-4D97-AF65-F5344CB8AC3E}">
        <p14:creationId xmlns:p14="http://schemas.microsoft.com/office/powerpoint/2010/main" val="25743369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16"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a:ea typeface="ＭＳ Ｐゴシック" charset="-128"/>
              </a:defRPr>
            </a:lvl1pPr>
          </a:lstStyle>
          <a:p>
            <a:pPr>
              <a:defRPr/>
            </a:pPr>
            <a:fld id="{4CC078F8-9BB3-4FD5-93A9-6AB97FB75C61}" type="datetime1">
              <a:rPr lang="ja-JP" altLang="en-US" smtClean="0"/>
              <a:t>2020/6/17</a:t>
            </a:fld>
            <a:endParaRPr lang="en-US" altLang="ja-JP"/>
          </a:p>
        </p:txBody>
      </p:sp>
      <p:sp>
        <p:nvSpPr>
          <p:cNvPr id="6"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ea typeface="ＭＳ Ｐゴシック" charset="-128"/>
              </a:defRPr>
            </a:lvl1pPr>
          </a:lstStyle>
          <a:p>
            <a:pPr>
              <a:defRPr/>
            </a:pPr>
            <a:fld id="{E38A3C99-5147-473A-8709-670E9FD2E0D4}" type="slidenum">
              <a:rPr lang="en-US" altLang="ja-JP"/>
              <a:pPr>
                <a:defRPr/>
              </a:pPr>
              <a:t>‹#›</a:t>
            </a:fld>
            <a:endParaRPr lang="en-US" altLang="ja-JP"/>
          </a:p>
        </p:txBody>
      </p:sp>
    </p:spTree>
    <p:extLst>
      <p:ext uri="{BB962C8B-B14F-4D97-AF65-F5344CB8AC3E}">
        <p14:creationId xmlns:p14="http://schemas.microsoft.com/office/powerpoint/2010/main" val="24183524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46"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46"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a:ea typeface="ＭＳ Ｐゴシック" charset="-128"/>
              </a:defRPr>
            </a:lvl1pPr>
          </a:lstStyle>
          <a:p>
            <a:pPr>
              <a:defRPr/>
            </a:pPr>
            <a:fld id="{A8576142-E26D-4C28-A9EC-49B1A7132566}" type="datetime1">
              <a:rPr lang="ja-JP" altLang="en-US" smtClean="0"/>
              <a:t>2020/6/17</a:t>
            </a:fld>
            <a:endParaRPr lang="en-US" altLang="ja-JP"/>
          </a:p>
        </p:txBody>
      </p:sp>
      <p:sp>
        <p:nvSpPr>
          <p:cNvPr id="8"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ea typeface="ＭＳ Ｐゴシック" charset="-128"/>
              </a:defRPr>
            </a:lvl1pPr>
          </a:lstStyle>
          <a:p>
            <a:pPr>
              <a:defRPr/>
            </a:pPr>
            <a:fld id="{6AB989CE-B02D-4883-A788-3A5E26F44BB7}" type="slidenum">
              <a:rPr lang="en-US" altLang="ja-JP"/>
              <a:pPr>
                <a:defRPr/>
              </a:pPr>
              <a:t>‹#›</a:t>
            </a:fld>
            <a:endParaRPr lang="en-US" altLang="ja-JP"/>
          </a:p>
        </p:txBody>
      </p:sp>
    </p:spTree>
    <p:extLst>
      <p:ext uri="{BB962C8B-B14F-4D97-AF65-F5344CB8AC3E}">
        <p14:creationId xmlns:p14="http://schemas.microsoft.com/office/powerpoint/2010/main" val="11104475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a:ea typeface="ＭＳ Ｐゴシック" charset="-128"/>
              </a:defRPr>
            </a:lvl1pPr>
          </a:lstStyle>
          <a:p>
            <a:pPr>
              <a:defRPr/>
            </a:pPr>
            <a:fld id="{F6101A70-53BD-4DDC-AC15-91E2B2B93E6D}" type="datetime1">
              <a:rPr lang="ja-JP" altLang="en-US" smtClean="0"/>
              <a:t>2020/6/17</a:t>
            </a:fld>
            <a:endParaRPr lang="en-US" altLang="ja-JP"/>
          </a:p>
        </p:txBody>
      </p:sp>
      <p:sp>
        <p:nvSpPr>
          <p:cNvPr id="4"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ea typeface="ＭＳ Ｐゴシック" charset="-128"/>
              </a:defRPr>
            </a:lvl1pPr>
          </a:lstStyle>
          <a:p>
            <a:pPr>
              <a:defRPr/>
            </a:pPr>
            <a:fld id="{ED1C8B7D-CF79-4A95-B759-D939B1A6E59C}" type="slidenum">
              <a:rPr lang="en-US" altLang="ja-JP"/>
              <a:pPr>
                <a:defRPr/>
              </a:pPr>
              <a:t>‹#›</a:t>
            </a:fld>
            <a:endParaRPr lang="en-US" altLang="ja-JP"/>
          </a:p>
        </p:txBody>
      </p:sp>
    </p:spTree>
    <p:extLst>
      <p:ext uri="{BB962C8B-B14F-4D97-AF65-F5344CB8AC3E}">
        <p14:creationId xmlns:p14="http://schemas.microsoft.com/office/powerpoint/2010/main" val="3598762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ea typeface="ＭＳ Ｐゴシック" charset="-128"/>
              </a:defRPr>
            </a:lvl1pPr>
          </a:lstStyle>
          <a:p>
            <a:pPr>
              <a:defRPr/>
            </a:pPr>
            <a:fld id="{A9AFC1B9-6DA6-4A2F-84BA-6CFA963A17DD}" type="datetime1">
              <a:rPr lang="ja-JP" altLang="en-US" smtClean="0"/>
              <a:t>2020/6/17</a:t>
            </a:fld>
            <a:endParaRPr lang="en-US" altLang="ja-JP"/>
          </a:p>
        </p:txBody>
      </p:sp>
      <p:sp>
        <p:nvSpPr>
          <p:cNvPr id="3"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ea typeface="ＭＳ Ｐゴシック" charset="-128"/>
              </a:defRPr>
            </a:lvl1pPr>
          </a:lstStyle>
          <a:p>
            <a:pPr>
              <a:defRPr/>
            </a:pPr>
            <a:fld id="{DCCD9847-C1AD-4F9B-9B1A-894D48CA2BB0}" type="slidenum">
              <a:rPr lang="en-US" altLang="ja-JP"/>
              <a:pPr>
                <a:defRPr/>
              </a:pPr>
              <a:t>‹#›</a:t>
            </a:fld>
            <a:endParaRPr lang="en-US" altLang="ja-JP"/>
          </a:p>
        </p:txBody>
      </p:sp>
    </p:spTree>
    <p:extLst>
      <p:ext uri="{BB962C8B-B14F-4D97-AF65-F5344CB8AC3E}">
        <p14:creationId xmlns:p14="http://schemas.microsoft.com/office/powerpoint/2010/main" val="7671591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9" y="273085"/>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ea typeface="ＭＳ Ｐゴシック" charset="-128"/>
              </a:defRPr>
            </a:lvl1pPr>
          </a:lstStyle>
          <a:p>
            <a:pPr>
              <a:defRPr/>
            </a:pPr>
            <a:fld id="{1B0298D1-5EFD-40C4-82BB-C418D211CA71}" type="datetime1">
              <a:rPr lang="ja-JP" altLang="en-US" smtClean="0"/>
              <a:t>2020/6/17</a:t>
            </a:fld>
            <a:endParaRPr lang="en-US" altLang="ja-JP"/>
          </a:p>
        </p:txBody>
      </p:sp>
      <p:sp>
        <p:nvSpPr>
          <p:cNvPr id="6"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ea typeface="ＭＳ Ｐゴシック" charset="-128"/>
              </a:defRPr>
            </a:lvl1pPr>
          </a:lstStyle>
          <a:p>
            <a:pPr>
              <a:defRPr/>
            </a:pPr>
            <a:fld id="{5FA37D26-7882-4C8B-A963-53B113A9E276}" type="slidenum">
              <a:rPr lang="en-US" altLang="ja-JP"/>
              <a:pPr>
                <a:defRPr/>
              </a:pPr>
              <a:t>‹#›</a:t>
            </a:fld>
            <a:endParaRPr lang="en-US" altLang="ja-JP"/>
          </a:p>
        </p:txBody>
      </p:sp>
    </p:spTree>
    <p:extLst>
      <p:ext uri="{BB962C8B-B14F-4D97-AF65-F5344CB8AC3E}">
        <p14:creationId xmlns:p14="http://schemas.microsoft.com/office/powerpoint/2010/main" val="13590282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ea typeface="ＭＳ Ｐゴシック" charset="-128"/>
              </a:defRPr>
            </a:lvl1pPr>
          </a:lstStyle>
          <a:p>
            <a:pPr>
              <a:defRPr/>
            </a:pPr>
            <a:fld id="{2273B68B-E592-46CE-8946-A752D476416A}" type="datetime1">
              <a:rPr lang="ja-JP" altLang="en-US" smtClean="0"/>
              <a:t>2020/6/17</a:t>
            </a:fld>
            <a:endParaRPr lang="en-US" altLang="ja-JP"/>
          </a:p>
        </p:txBody>
      </p:sp>
      <p:sp>
        <p:nvSpPr>
          <p:cNvPr id="6"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ea typeface="ＭＳ Ｐゴシック" charset="-128"/>
              </a:defRPr>
            </a:lvl1pPr>
          </a:lstStyle>
          <a:p>
            <a:pPr>
              <a:defRPr/>
            </a:pPr>
            <a:fld id="{5CB29547-92F8-41CD-BE85-1633E8821686}" type="slidenum">
              <a:rPr lang="en-US" altLang="ja-JP"/>
              <a:pPr>
                <a:defRPr/>
              </a:pPr>
              <a:t>‹#›</a:t>
            </a:fld>
            <a:endParaRPr lang="en-US" altLang="ja-JP"/>
          </a:p>
        </p:txBody>
      </p:sp>
    </p:spTree>
    <p:extLst>
      <p:ext uri="{BB962C8B-B14F-4D97-AF65-F5344CB8AC3E}">
        <p14:creationId xmlns:p14="http://schemas.microsoft.com/office/powerpoint/2010/main" val="22203689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ea typeface="ＭＳ Ｐゴシック" charset="-128"/>
              </a:defRPr>
            </a:lvl1pPr>
          </a:lstStyle>
          <a:p>
            <a:pPr>
              <a:defRPr/>
            </a:pPr>
            <a:fld id="{BA22BD6C-469E-44B3-9209-50DA65A5B2C7}"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charset="-128"/>
              </a:defRPr>
            </a:lvl1pPr>
          </a:lstStyle>
          <a:p>
            <a:pPr>
              <a:defRPr/>
            </a:pPr>
            <a:fld id="{73F4F4C1-6A1E-4C02-A7E3-0FA8C2B7FB1F}" type="slidenum">
              <a:rPr lang="en-US" altLang="ja-JP"/>
              <a:pPr>
                <a:defRPr/>
              </a:pPr>
              <a:t>‹#›</a:t>
            </a:fld>
            <a:endParaRPr lang="en-US" altLang="ja-JP"/>
          </a:p>
        </p:txBody>
      </p:sp>
    </p:spTree>
    <p:extLst>
      <p:ext uri="{BB962C8B-B14F-4D97-AF65-F5344CB8AC3E}">
        <p14:creationId xmlns:p14="http://schemas.microsoft.com/office/powerpoint/2010/main" val="2265878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7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47" y="274671"/>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ea typeface="ＭＳ Ｐゴシック" charset="-128"/>
              </a:defRPr>
            </a:lvl1pPr>
          </a:lstStyle>
          <a:p>
            <a:pPr>
              <a:defRPr/>
            </a:pPr>
            <a:fld id="{BFEF46BA-AF53-4AB3-9B4C-C6E166172C85}"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charset="-128"/>
              </a:defRPr>
            </a:lvl1pPr>
          </a:lstStyle>
          <a:p>
            <a:pPr>
              <a:defRPr/>
            </a:pPr>
            <a:fld id="{2BA4917F-330E-42B8-8FDA-5DB6DE0C35C2}" type="slidenum">
              <a:rPr lang="en-US" altLang="ja-JP"/>
              <a:pPr>
                <a:defRPr/>
              </a:pPr>
              <a:t>‹#›</a:t>
            </a:fld>
            <a:endParaRPr lang="en-US" altLang="ja-JP"/>
          </a:p>
        </p:txBody>
      </p:sp>
    </p:spTree>
    <p:extLst>
      <p:ext uri="{BB962C8B-B14F-4D97-AF65-F5344CB8AC3E}">
        <p14:creationId xmlns:p14="http://schemas.microsoft.com/office/powerpoint/2010/main" val="28405829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671"/>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ea typeface="ＭＳ Ｐゴシック" charset="-128"/>
              </a:defRPr>
            </a:lvl1pPr>
          </a:lstStyle>
          <a:p>
            <a:pPr>
              <a:defRPr/>
            </a:pPr>
            <a:fld id="{0CD82DA4-440A-4D92-8808-8F0E0D71E049}" type="datetime1">
              <a:rPr lang="ja-JP" altLang="en-US" smtClean="0"/>
              <a:t>2020/6/17</a:t>
            </a:fld>
            <a:endParaRPr lang="en-US" altLang="ja-JP"/>
          </a:p>
        </p:txBody>
      </p:sp>
      <p:sp>
        <p:nvSpPr>
          <p:cNvPr id="4"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ea typeface="ＭＳ Ｐゴシック" charset="-128"/>
              </a:defRPr>
            </a:lvl1pPr>
          </a:lstStyle>
          <a:p>
            <a:pPr>
              <a:defRPr/>
            </a:pPr>
            <a:fld id="{ACD542E4-E76C-4994-8FB8-F12D8A1E3B05}" type="slidenum">
              <a:rPr lang="en-US" altLang="ja-JP"/>
              <a:pPr>
                <a:defRPr/>
              </a:pPr>
              <a:t>‹#›</a:t>
            </a:fld>
            <a:endParaRPr lang="en-US" altLang="ja-JP"/>
          </a:p>
        </p:txBody>
      </p:sp>
    </p:spTree>
    <p:extLst>
      <p:ext uri="{BB962C8B-B14F-4D97-AF65-F5344CB8AC3E}">
        <p14:creationId xmlns:p14="http://schemas.microsoft.com/office/powerpoint/2010/main" val="31149187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01" y="1600206"/>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a:ea typeface="ＭＳ Ｐゴシック" charset="-128"/>
              </a:defRPr>
            </a:lvl1pPr>
          </a:lstStyle>
          <a:p>
            <a:pPr>
              <a:defRPr/>
            </a:pPr>
            <a:fld id="{DDEDCCE5-0030-45AE-B8F3-FBE30915FAFA}" type="datetime1">
              <a:rPr lang="ja-JP" altLang="en-US" smtClean="0"/>
              <a:t>2020/6/17</a:t>
            </a:fld>
            <a:endParaRPr lang="en-US" altLang="ja-JP"/>
          </a:p>
        </p:txBody>
      </p:sp>
      <p:sp>
        <p:nvSpPr>
          <p:cNvPr id="5" name="Rectangle 5"/>
          <p:cNvSpPr>
            <a:spLocks noGrp="1" noChangeArrowheads="1"/>
          </p:cNvSpPr>
          <p:nvPr>
            <p:ph type="ftr" sz="quarter" idx="11"/>
          </p:nvPr>
        </p:nvSpPr>
        <p:spPr/>
        <p:txBody>
          <a:bodyPr/>
          <a:lstStyle>
            <a:lvl1pPr>
              <a:defRPr>
                <a:ea typeface="ＭＳ Ｐゴシック" charset="-128"/>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ea typeface="ＭＳ Ｐゴシック" charset="-128"/>
              </a:defRPr>
            </a:lvl1pPr>
          </a:lstStyle>
          <a:p>
            <a:pPr>
              <a:defRPr/>
            </a:pPr>
            <a:fld id="{14BDD336-7D6D-4304-B56A-EC6D48FEFC21}" type="slidenum">
              <a:rPr lang="en-US" altLang="ja-JP"/>
              <a:pPr>
                <a:defRPr/>
              </a:pPr>
              <a:t>‹#›</a:t>
            </a:fld>
            <a:endParaRPr lang="en-US" altLang="ja-JP"/>
          </a:p>
        </p:txBody>
      </p:sp>
    </p:spTree>
    <p:extLst>
      <p:ext uri="{BB962C8B-B14F-4D97-AF65-F5344CB8AC3E}">
        <p14:creationId xmlns:p14="http://schemas.microsoft.com/office/powerpoint/2010/main" val="3267005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16"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539AB882-CB3C-4D5A-B425-1F399DE8FA04}" type="datetime1">
              <a:rPr lang="ja-JP" altLang="en-US" smtClean="0"/>
              <a:t>2020/6/17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CF5741F-BB17-4F52-8A6C-5FA19D4EF14E}" type="slidenum">
              <a:rPr lang="en-US" altLang="ja-JP"/>
              <a:pPr>
                <a:defRPr/>
              </a:pPr>
              <a:t>‹#›</a:t>
            </a:fld>
            <a:endParaRPr lang="en-US" altLang="ja-JP"/>
          </a:p>
        </p:txBody>
      </p:sp>
    </p:spTree>
    <p:extLst>
      <p:ext uri="{BB962C8B-B14F-4D97-AF65-F5344CB8AC3E}">
        <p14:creationId xmlns:p14="http://schemas.microsoft.com/office/powerpoint/2010/main" val="19609791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0" y="213057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1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0C83771-CDCE-460E-85FB-E4B98C62F6BE}"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666270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AED9500-EB93-44A3-AC9A-AB93E77E8758}"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85638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6" y="440704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1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12EC386-7B8D-4B62-B297-F32AA6316D1E}"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13986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1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80336B7-762F-4179-847C-4E1ACF67A064}"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35460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1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1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28"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28"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39E4ED7-1A6A-4E10-AEE4-E05804056C95}"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83100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C8D127-432E-46B5-95BE-5E83DA04B7B9}"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86138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3447851-B435-487C-818E-57136BDAEEF5}"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52893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85" y="27313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3EA26D2-7347-43BA-BAF4-6AF60606BCDB}"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501087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53BC54-80D4-4BA6-AA5F-3213B8A0A13D}"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52604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3B40269-F0A3-4646-A9CC-833ED43DB4CA}"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418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1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1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2"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2"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D0455543-AC20-4D94-8BE5-1D77D06B02D6}" type="datetime1">
              <a:rPr lang="ja-JP" altLang="en-US" smtClean="0"/>
              <a:t>2020/6/17</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815FC06-6231-49C5-ACC0-9D146239F920}" type="slidenum">
              <a:rPr lang="en-US" altLang="ja-JP"/>
              <a:pPr>
                <a:defRPr/>
              </a:pPr>
              <a:t>‹#›</a:t>
            </a:fld>
            <a:endParaRPr lang="en-US" altLang="ja-JP"/>
          </a:p>
        </p:txBody>
      </p:sp>
    </p:spTree>
    <p:extLst>
      <p:ext uri="{BB962C8B-B14F-4D97-AF65-F5344CB8AC3E}">
        <p14:creationId xmlns:p14="http://schemas.microsoft.com/office/powerpoint/2010/main" val="8028338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30"/>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10" y="274730"/>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C36B069-B2C8-472C-A5B1-D068F0FBCDD7}"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0293E28-7FBB-4948-AB75-A42B12F500C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03200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4"/>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2A8AEB-ACD4-46B6-AED4-DDB7AFCC13AF}"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43562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FE43D5-872B-4F52-A26C-9A04E0BE70CD}"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95720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9"/>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8278A82-5C01-4AC4-94AF-7E3F81B7F13F}"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841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2883211-2B04-45C8-A07C-3A9C47620B6E}"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20682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1B771D-2A1F-4312-BD44-50C7FEEF8E60}"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83371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CDB624D-E4B2-4A81-BA44-4E427095E511}"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4473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B72C94-4FD9-4052-9437-1AD9254F00BD}"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05252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30F8ED-9A6A-4D57-80BF-379249371B04}"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454236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E13B13-1922-4494-912B-4604DF9AF573}"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61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F4D15827-1C18-43B7-9EA2-A0CE85A568F7}" type="datetime1">
              <a:rPr lang="ja-JP" altLang="en-US" smtClean="0"/>
              <a:t>2020/6/17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DE45E57-C24B-4EAC-9752-841D4EEDA342}" type="slidenum">
              <a:rPr lang="en-US" altLang="ja-JP"/>
              <a:pPr>
                <a:defRPr/>
              </a:pPr>
              <a:t>‹#›</a:t>
            </a:fld>
            <a:endParaRPr lang="en-US" altLang="ja-JP"/>
          </a:p>
        </p:txBody>
      </p:sp>
    </p:spTree>
    <p:extLst>
      <p:ext uri="{BB962C8B-B14F-4D97-AF65-F5344CB8AC3E}">
        <p14:creationId xmlns:p14="http://schemas.microsoft.com/office/powerpoint/2010/main" val="386069475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0988D1-50BA-41C6-A370-6939E3439B9E}"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3432517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1"/>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51"/>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77B5F1-F336-4487-B2AB-7EA6C79C8CE5}"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78AC72-25FA-409C-A911-086C75A002B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49685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073"/>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9733" indent="0" algn="ctr">
              <a:buNone/>
              <a:defRPr>
                <a:solidFill>
                  <a:schemeClr val="tx1">
                    <a:tint val="75000"/>
                  </a:schemeClr>
                </a:solidFill>
              </a:defRPr>
            </a:lvl2pPr>
            <a:lvl3pPr marL="919465" indent="0" algn="ctr">
              <a:buNone/>
              <a:defRPr>
                <a:solidFill>
                  <a:schemeClr val="tx1">
                    <a:tint val="75000"/>
                  </a:schemeClr>
                </a:solidFill>
              </a:defRPr>
            </a:lvl3pPr>
            <a:lvl4pPr marL="1379197" indent="0" algn="ctr">
              <a:buNone/>
              <a:defRPr>
                <a:solidFill>
                  <a:schemeClr val="tx1">
                    <a:tint val="75000"/>
                  </a:schemeClr>
                </a:solidFill>
              </a:defRPr>
            </a:lvl4pPr>
            <a:lvl5pPr marL="1838929" indent="0" algn="ctr">
              <a:buNone/>
              <a:defRPr>
                <a:solidFill>
                  <a:schemeClr val="tx1">
                    <a:tint val="75000"/>
                  </a:schemeClr>
                </a:solidFill>
              </a:defRPr>
            </a:lvl5pPr>
            <a:lvl6pPr marL="2298661" indent="0" algn="ctr">
              <a:buNone/>
              <a:defRPr>
                <a:solidFill>
                  <a:schemeClr val="tx1">
                    <a:tint val="75000"/>
                  </a:schemeClr>
                </a:solidFill>
              </a:defRPr>
            </a:lvl6pPr>
            <a:lvl7pPr marL="2758394" indent="0" algn="ctr">
              <a:buNone/>
              <a:defRPr>
                <a:solidFill>
                  <a:schemeClr val="tx1">
                    <a:tint val="75000"/>
                  </a:schemeClr>
                </a:solidFill>
              </a:defRPr>
            </a:lvl7pPr>
            <a:lvl8pPr marL="3218126" indent="0" algn="ctr">
              <a:buNone/>
              <a:defRPr>
                <a:solidFill>
                  <a:schemeClr val="tx1">
                    <a:tint val="75000"/>
                  </a:schemeClr>
                </a:solidFill>
              </a:defRPr>
            </a:lvl8pPr>
            <a:lvl9pPr marL="367785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8E4852-AA32-433B-AEB4-26258D6FDE2F}"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25282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B2FC15-0FC0-45A4-A29B-1F5035BF55C3}"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179501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754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7" y="2906722"/>
            <a:ext cx="8420100" cy="1500187"/>
          </a:xfrm>
        </p:spPr>
        <p:txBody>
          <a:bodyPr anchor="b"/>
          <a:lstStyle>
            <a:lvl1pPr marL="0" indent="0">
              <a:buNone/>
              <a:defRPr sz="2000">
                <a:solidFill>
                  <a:schemeClr val="tx1">
                    <a:tint val="75000"/>
                  </a:schemeClr>
                </a:solidFill>
              </a:defRPr>
            </a:lvl1pPr>
            <a:lvl2pPr marL="459733" indent="0">
              <a:buNone/>
              <a:defRPr sz="1800">
                <a:solidFill>
                  <a:schemeClr val="tx1">
                    <a:tint val="75000"/>
                  </a:schemeClr>
                </a:solidFill>
              </a:defRPr>
            </a:lvl2pPr>
            <a:lvl3pPr marL="919465" indent="0">
              <a:buNone/>
              <a:defRPr sz="1600">
                <a:solidFill>
                  <a:schemeClr val="tx1">
                    <a:tint val="75000"/>
                  </a:schemeClr>
                </a:solidFill>
              </a:defRPr>
            </a:lvl3pPr>
            <a:lvl4pPr marL="1379197" indent="0">
              <a:buNone/>
              <a:defRPr sz="1500">
                <a:solidFill>
                  <a:schemeClr val="tx1">
                    <a:tint val="75000"/>
                  </a:schemeClr>
                </a:solidFill>
              </a:defRPr>
            </a:lvl4pPr>
            <a:lvl5pPr marL="1838929" indent="0">
              <a:buNone/>
              <a:defRPr sz="1500">
                <a:solidFill>
                  <a:schemeClr val="tx1">
                    <a:tint val="75000"/>
                  </a:schemeClr>
                </a:solidFill>
              </a:defRPr>
            </a:lvl5pPr>
            <a:lvl6pPr marL="2298661" indent="0">
              <a:buNone/>
              <a:defRPr sz="1500">
                <a:solidFill>
                  <a:schemeClr val="tx1">
                    <a:tint val="75000"/>
                  </a:schemeClr>
                </a:solidFill>
              </a:defRPr>
            </a:lvl6pPr>
            <a:lvl7pPr marL="2758394" indent="0">
              <a:buNone/>
              <a:defRPr sz="1500">
                <a:solidFill>
                  <a:schemeClr val="tx1">
                    <a:tint val="75000"/>
                  </a:schemeClr>
                </a:solidFill>
              </a:defRPr>
            </a:lvl7pPr>
            <a:lvl8pPr marL="3218126" indent="0">
              <a:buNone/>
              <a:defRPr sz="1500">
                <a:solidFill>
                  <a:schemeClr val="tx1">
                    <a:tint val="75000"/>
                  </a:schemeClr>
                </a:solidFill>
              </a:defRPr>
            </a:lvl8pPr>
            <a:lvl9pPr marL="3677859"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4B33A8-EDBF-40E0-A2A0-B72ADBF05A86}"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753875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93109" y="2239963"/>
            <a:ext cx="6158573"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016778" y="2239963"/>
            <a:ext cx="6158573"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4B1A00-C0AB-4353-AB02-A690A2DDE3DA}"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538499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7"/>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459" y="1535117"/>
            <a:ext cx="4376870" cy="639763"/>
          </a:xfrm>
        </p:spPr>
        <p:txBody>
          <a:bodyPr anchor="b"/>
          <a:lstStyle>
            <a:lvl1pPr marL="0" indent="0">
              <a:buNone/>
              <a:defRPr sz="2400" b="1"/>
            </a:lvl1pPr>
            <a:lvl2pPr marL="459733" indent="0">
              <a:buNone/>
              <a:defRPr sz="2000" b="1"/>
            </a:lvl2pPr>
            <a:lvl3pPr marL="919465" indent="0">
              <a:buNone/>
              <a:defRPr sz="1800" b="1"/>
            </a:lvl3pPr>
            <a:lvl4pPr marL="1379197" indent="0">
              <a:buNone/>
              <a:defRPr sz="1600" b="1"/>
            </a:lvl4pPr>
            <a:lvl5pPr marL="1838929" indent="0">
              <a:buNone/>
              <a:defRPr sz="1600" b="1"/>
            </a:lvl5pPr>
            <a:lvl6pPr marL="2298661" indent="0">
              <a:buNone/>
              <a:defRPr sz="1600" b="1"/>
            </a:lvl6pPr>
            <a:lvl7pPr marL="2758394" indent="0">
              <a:buNone/>
              <a:defRPr sz="1600" b="1"/>
            </a:lvl7pPr>
            <a:lvl8pPr marL="3218126" indent="0">
              <a:buNone/>
              <a:defRPr sz="1600" b="1"/>
            </a:lvl8pPr>
            <a:lvl9pPr marL="367785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459"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44" y="1535117"/>
            <a:ext cx="4378590" cy="639763"/>
          </a:xfrm>
        </p:spPr>
        <p:txBody>
          <a:bodyPr anchor="b"/>
          <a:lstStyle>
            <a:lvl1pPr marL="0" indent="0">
              <a:buNone/>
              <a:defRPr sz="2400" b="1"/>
            </a:lvl1pPr>
            <a:lvl2pPr marL="459733" indent="0">
              <a:buNone/>
              <a:defRPr sz="2000" b="1"/>
            </a:lvl2pPr>
            <a:lvl3pPr marL="919465" indent="0">
              <a:buNone/>
              <a:defRPr sz="1800" b="1"/>
            </a:lvl3pPr>
            <a:lvl4pPr marL="1379197" indent="0">
              <a:buNone/>
              <a:defRPr sz="1600" b="1"/>
            </a:lvl4pPr>
            <a:lvl5pPr marL="1838929" indent="0">
              <a:buNone/>
              <a:defRPr sz="1600" b="1"/>
            </a:lvl5pPr>
            <a:lvl6pPr marL="2298661" indent="0">
              <a:buNone/>
              <a:defRPr sz="1600" b="1"/>
            </a:lvl6pPr>
            <a:lvl7pPr marL="2758394" indent="0">
              <a:buNone/>
              <a:defRPr sz="1600" b="1"/>
            </a:lvl7pPr>
            <a:lvl8pPr marL="3218126" indent="0">
              <a:buNone/>
              <a:defRPr sz="1600" b="1"/>
            </a:lvl8pPr>
            <a:lvl9pPr marL="367785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44" y="2174876"/>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D29B8B3-38B1-4E32-BC0D-7D56D03352A9}"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23796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2AAE41-93F7-44A5-9C8E-6327D28FCAF4}"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81988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B79E56A-94BB-4B83-BE78-C6A002EC2748}"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690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63"/>
            <a:ext cx="3259006"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141" y="273062"/>
            <a:ext cx="5537729" cy="5853113"/>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12" y="1435103"/>
            <a:ext cx="3259006" cy="4691063"/>
          </a:xfrm>
        </p:spPr>
        <p:txBody>
          <a:bodyPr/>
          <a:lstStyle>
            <a:lvl1pPr marL="0" indent="0">
              <a:buNone/>
              <a:defRPr sz="1500"/>
            </a:lvl1pPr>
            <a:lvl2pPr marL="459733" indent="0">
              <a:buNone/>
              <a:defRPr sz="1200"/>
            </a:lvl2pPr>
            <a:lvl3pPr marL="919465" indent="0">
              <a:buNone/>
              <a:defRPr sz="1000"/>
            </a:lvl3pPr>
            <a:lvl4pPr marL="1379197" indent="0">
              <a:buNone/>
              <a:defRPr sz="900"/>
            </a:lvl4pPr>
            <a:lvl5pPr marL="1838929" indent="0">
              <a:buNone/>
              <a:defRPr sz="900"/>
            </a:lvl5pPr>
            <a:lvl6pPr marL="2298661" indent="0">
              <a:buNone/>
              <a:defRPr sz="900"/>
            </a:lvl6pPr>
            <a:lvl7pPr marL="2758394" indent="0">
              <a:buNone/>
              <a:defRPr sz="900"/>
            </a:lvl7pPr>
            <a:lvl8pPr marL="3218126" indent="0">
              <a:buNone/>
              <a:defRPr sz="900"/>
            </a:lvl8pPr>
            <a:lvl9pPr marL="367785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5061B7-1301-4E1B-9997-484008A679AA}"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872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548DED0-6B6A-41B1-A0FA-45EF24008B6D}" type="datetime1">
              <a:rPr lang="ja-JP" altLang="en-US" smtClean="0"/>
              <a:t>2020/6/17</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CEF7F3D-03A7-4874-A710-C8168CDBB4FF}" type="slidenum">
              <a:rPr lang="en-US" altLang="ja-JP"/>
              <a:pPr>
                <a:defRPr/>
              </a:pPr>
              <a:t>‹#›</a:t>
            </a:fld>
            <a:endParaRPr lang="en-US" altLang="ja-JP"/>
          </a:p>
        </p:txBody>
      </p:sp>
    </p:spTree>
    <p:extLst>
      <p:ext uri="{BB962C8B-B14F-4D97-AF65-F5344CB8AC3E}">
        <p14:creationId xmlns:p14="http://schemas.microsoft.com/office/powerpoint/2010/main" val="317263271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6" y="4801245"/>
            <a:ext cx="59436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66" y="612775"/>
            <a:ext cx="5943600" cy="4114800"/>
          </a:xfrm>
        </p:spPr>
        <p:txBody>
          <a:bodyPr/>
          <a:lstStyle>
            <a:lvl1pPr marL="0" indent="0">
              <a:buNone/>
              <a:defRPr sz="3300"/>
            </a:lvl1pPr>
            <a:lvl2pPr marL="459733" indent="0">
              <a:buNone/>
              <a:defRPr sz="2800"/>
            </a:lvl2pPr>
            <a:lvl3pPr marL="919465" indent="0">
              <a:buNone/>
              <a:defRPr sz="2400"/>
            </a:lvl3pPr>
            <a:lvl4pPr marL="1379197" indent="0">
              <a:buNone/>
              <a:defRPr sz="2000"/>
            </a:lvl4pPr>
            <a:lvl5pPr marL="1838929" indent="0">
              <a:buNone/>
              <a:defRPr sz="2000"/>
            </a:lvl5pPr>
            <a:lvl6pPr marL="2298661" indent="0">
              <a:buNone/>
              <a:defRPr sz="2000"/>
            </a:lvl6pPr>
            <a:lvl7pPr marL="2758394" indent="0">
              <a:buNone/>
              <a:defRPr sz="2000"/>
            </a:lvl7pPr>
            <a:lvl8pPr marL="3218126" indent="0">
              <a:buNone/>
              <a:defRPr sz="2000"/>
            </a:lvl8pPr>
            <a:lvl9pPr marL="367785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66" y="5367984"/>
            <a:ext cx="5943600" cy="804863"/>
          </a:xfrm>
        </p:spPr>
        <p:txBody>
          <a:bodyPr/>
          <a:lstStyle>
            <a:lvl1pPr marL="0" indent="0">
              <a:buNone/>
              <a:defRPr sz="1500"/>
            </a:lvl1pPr>
            <a:lvl2pPr marL="459733" indent="0">
              <a:buNone/>
              <a:defRPr sz="1200"/>
            </a:lvl2pPr>
            <a:lvl3pPr marL="919465" indent="0">
              <a:buNone/>
              <a:defRPr sz="1000"/>
            </a:lvl3pPr>
            <a:lvl4pPr marL="1379197" indent="0">
              <a:buNone/>
              <a:defRPr sz="900"/>
            </a:lvl4pPr>
            <a:lvl5pPr marL="1838929" indent="0">
              <a:buNone/>
              <a:defRPr sz="900"/>
            </a:lvl5pPr>
            <a:lvl6pPr marL="2298661" indent="0">
              <a:buNone/>
              <a:defRPr sz="900"/>
            </a:lvl6pPr>
            <a:lvl7pPr marL="2758394" indent="0">
              <a:buNone/>
              <a:defRPr sz="900"/>
            </a:lvl7pPr>
            <a:lvl8pPr marL="3218126" indent="0">
              <a:buNone/>
              <a:defRPr sz="900"/>
            </a:lvl8pPr>
            <a:lvl9pPr marL="367785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104BB1-B544-4E28-B383-CC596B66ECA7}"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3490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A8EAC1-4084-4A9B-94CE-EEF5DCB01018}"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39397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793" y="384177"/>
            <a:ext cx="3119702" cy="81930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93412" y="384177"/>
            <a:ext cx="9197447" cy="81930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3D7A21-7096-4A92-ABC4-5C8FCBDA1F69}"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1591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05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9733" indent="0" algn="ctr">
              <a:buNone/>
              <a:defRPr>
                <a:solidFill>
                  <a:schemeClr val="tx1">
                    <a:tint val="75000"/>
                  </a:schemeClr>
                </a:solidFill>
              </a:defRPr>
            </a:lvl2pPr>
            <a:lvl3pPr marL="919465" indent="0" algn="ctr">
              <a:buNone/>
              <a:defRPr>
                <a:solidFill>
                  <a:schemeClr val="tx1">
                    <a:tint val="75000"/>
                  </a:schemeClr>
                </a:solidFill>
              </a:defRPr>
            </a:lvl3pPr>
            <a:lvl4pPr marL="1379197" indent="0" algn="ctr">
              <a:buNone/>
              <a:defRPr>
                <a:solidFill>
                  <a:schemeClr val="tx1">
                    <a:tint val="75000"/>
                  </a:schemeClr>
                </a:solidFill>
              </a:defRPr>
            </a:lvl4pPr>
            <a:lvl5pPr marL="1838929" indent="0" algn="ctr">
              <a:buNone/>
              <a:defRPr>
                <a:solidFill>
                  <a:schemeClr val="tx1">
                    <a:tint val="75000"/>
                  </a:schemeClr>
                </a:solidFill>
              </a:defRPr>
            </a:lvl5pPr>
            <a:lvl6pPr marL="2298661" indent="0" algn="ctr">
              <a:buNone/>
              <a:defRPr>
                <a:solidFill>
                  <a:schemeClr val="tx1">
                    <a:tint val="75000"/>
                  </a:schemeClr>
                </a:solidFill>
              </a:defRPr>
            </a:lvl6pPr>
            <a:lvl7pPr marL="2758394" indent="0" algn="ctr">
              <a:buNone/>
              <a:defRPr>
                <a:solidFill>
                  <a:schemeClr val="tx1">
                    <a:tint val="75000"/>
                  </a:schemeClr>
                </a:solidFill>
              </a:defRPr>
            </a:lvl7pPr>
            <a:lvl8pPr marL="3218126" indent="0" algn="ctr">
              <a:buNone/>
              <a:defRPr>
                <a:solidFill>
                  <a:schemeClr val="tx1">
                    <a:tint val="75000"/>
                  </a:schemeClr>
                </a:solidFill>
              </a:defRPr>
            </a:lvl8pPr>
            <a:lvl9pPr marL="367785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FBB29DB-19EA-4D9F-A4D2-08FC7F7E420B}"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64414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BC3D63-547C-4C22-8C38-F14B05FFE090}"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09430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753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7" y="2906722"/>
            <a:ext cx="8420100" cy="1500187"/>
          </a:xfrm>
        </p:spPr>
        <p:txBody>
          <a:bodyPr anchor="b"/>
          <a:lstStyle>
            <a:lvl1pPr marL="0" indent="0">
              <a:buNone/>
              <a:defRPr sz="2000">
                <a:solidFill>
                  <a:schemeClr val="tx1">
                    <a:tint val="75000"/>
                  </a:schemeClr>
                </a:solidFill>
              </a:defRPr>
            </a:lvl1pPr>
            <a:lvl2pPr marL="459733" indent="0">
              <a:buNone/>
              <a:defRPr sz="1800">
                <a:solidFill>
                  <a:schemeClr val="tx1">
                    <a:tint val="75000"/>
                  </a:schemeClr>
                </a:solidFill>
              </a:defRPr>
            </a:lvl2pPr>
            <a:lvl3pPr marL="919465" indent="0">
              <a:buNone/>
              <a:defRPr sz="1600">
                <a:solidFill>
                  <a:schemeClr val="tx1">
                    <a:tint val="75000"/>
                  </a:schemeClr>
                </a:solidFill>
              </a:defRPr>
            </a:lvl3pPr>
            <a:lvl4pPr marL="1379197" indent="0">
              <a:buNone/>
              <a:defRPr sz="1500">
                <a:solidFill>
                  <a:schemeClr val="tx1">
                    <a:tint val="75000"/>
                  </a:schemeClr>
                </a:solidFill>
              </a:defRPr>
            </a:lvl4pPr>
            <a:lvl5pPr marL="1838929" indent="0">
              <a:buNone/>
              <a:defRPr sz="1500">
                <a:solidFill>
                  <a:schemeClr val="tx1">
                    <a:tint val="75000"/>
                  </a:schemeClr>
                </a:solidFill>
              </a:defRPr>
            </a:lvl5pPr>
            <a:lvl6pPr marL="2298661" indent="0">
              <a:buNone/>
              <a:defRPr sz="1500">
                <a:solidFill>
                  <a:schemeClr val="tx1">
                    <a:tint val="75000"/>
                  </a:schemeClr>
                </a:solidFill>
              </a:defRPr>
            </a:lvl6pPr>
            <a:lvl7pPr marL="2758394" indent="0">
              <a:buNone/>
              <a:defRPr sz="1500">
                <a:solidFill>
                  <a:schemeClr val="tx1">
                    <a:tint val="75000"/>
                  </a:schemeClr>
                </a:solidFill>
              </a:defRPr>
            </a:lvl7pPr>
            <a:lvl8pPr marL="3218126" indent="0">
              <a:buNone/>
              <a:defRPr sz="1500">
                <a:solidFill>
                  <a:schemeClr val="tx1">
                    <a:tint val="75000"/>
                  </a:schemeClr>
                </a:solidFill>
              </a:defRPr>
            </a:lvl8pPr>
            <a:lvl9pPr marL="3677859"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904874B-AFEB-4B25-973B-9630AD5234BD}"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221670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93100" y="2239963"/>
            <a:ext cx="6158573"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016771" y="2239963"/>
            <a:ext cx="6158573"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56098D-5547-4222-881F-DA6313D707B3}"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05632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7"/>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459" y="1535117"/>
            <a:ext cx="4376870" cy="639763"/>
          </a:xfrm>
        </p:spPr>
        <p:txBody>
          <a:bodyPr anchor="b"/>
          <a:lstStyle>
            <a:lvl1pPr marL="0" indent="0">
              <a:buNone/>
              <a:defRPr sz="2400" b="1"/>
            </a:lvl1pPr>
            <a:lvl2pPr marL="459733" indent="0">
              <a:buNone/>
              <a:defRPr sz="2000" b="1"/>
            </a:lvl2pPr>
            <a:lvl3pPr marL="919465" indent="0">
              <a:buNone/>
              <a:defRPr sz="1800" b="1"/>
            </a:lvl3pPr>
            <a:lvl4pPr marL="1379197" indent="0">
              <a:buNone/>
              <a:defRPr sz="1600" b="1"/>
            </a:lvl4pPr>
            <a:lvl5pPr marL="1838929" indent="0">
              <a:buNone/>
              <a:defRPr sz="1600" b="1"/>
            </a:lvl5pPr>
            <a:lvl6pPr marL="2298661" indent="0">
              <a:buNone/>
              <a:defRPr sz="1600" b="1"/>
            </a:lvl6pPr>
            <a:lvl7pPr marL="2758394" indent="0">
              <a:buNone/>
              <a:defRPr sz="1600" b="1"/>
            </a:lvl7pPr>
            <a:lvl8pPr marL="3218126" indent="0">
              <a:buNone/>
              <a:defRPr sz="1600" b="1"/>
            </a:lvl8pPr>
            <a:lvl9pPr marL="367785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459" y="2174876"/>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44" y="1535117"/>
            <a:ext cx="4378590" cy="639763"/>
          </a:xfrm>
        </p:spPr>
        <p:txBody>
          <a:bodyPr anchor="b"/>
          <a:lstStyle>
            <a:lvl1pPr marL="0" indent="0">
              <a:buNone/>
              <a:defRPr sz="2400" b="1"/>
            </a:lvl1pPr>
            <a:lvl2pPr marL="459733" indent="0">
              <a:buNone/>
              <a:defRPr sz="2000" b="1"/>
            </a:lvl2pPr>
            <a:lvl3pPr marL="919465" indent="0">
              <a:buNone/>
              <a:defRPr sz="1800" b="1"/>
            </a:lvl3pPr>
            <a:lvl4pPr marL="1379197" indent="0">
              <a:buNone/>
              <a:defRPr sz="1600" b="1"/>
            </a:lvl4pPr>
            <a:lvl5pPr marL="1838929" indent="0">
              <a:buNone/>
              <a:defRPr sz="1600" b="1"/>
            </a:lvl5pPr>
            <a:lvl6pPr marL="2298661" indent="0">
              <a:buNone/>
              <a:defRPr sz="1600" b="1"/>
            </a:lvl6pPr>
            <a:lvl7pPr marL="2758394" indent="0">
              <a:buNone/>
              <a:defRPr sz="1600" b="1"/>
            </a:lvl7pPr>
            <a:lvl8pPr marL="3218126" indent="0">
              <a:buNone/>
              <a:defRPr sz="1600" b="1"/>
            </a:lvl8pPr>
            <a:lvl9pPr marL="367785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44" y="2174876"/>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419AB50-51BA-41D6-97B4-840C22E1059D}"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466967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CEF737-ABC4-469A-BEA3-C0FD151F5BAF}"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41348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E10A14-688B-44D4-A213-63119BE388A1}"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8203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9" y="273085"/>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2BBF1D3-D6CB-4FC6-A464-CA647C4E712D}" type="datetime1">
              <a:rPr lang="ja-JP" altLang="en-US" smtClean="0"/>
              <a:t>2020/6/17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E645372-540F-45B5-850A-D1728B4E6B0D}" type="slidenum">
              <a:rPr lang="en-US" altLang="ja-JP"/>
              <a:pPr>
                <a:defRPr/>
              </a:pPr>
              <a:t>‹#›</a:t>
            </a:fld>
            <a:endParaRPr lang="en-US" altLang="ja-JP"/>
          </a:p>
        </p:txBody>
      </p:sp>
    </p:spTree>
    <p:extLst>
      <p:ext uri="{BB962C8B-B14F-4D97-AF65-F5344CB8AC3E}">
        <p14:creationId xmlns:p14="http://schemas.microsoft.com/office/powerpoint/2010/main" val="174139392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63"/>
            <a:ext cx="3259006"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141" y="273062"/>
            <a:ext cx="5537729" cy="5853113"/>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12" y="1435103"/>
            <a:ext cx="3259006" cy="4691063"/>
          </a:xfrm>
        </p:spPr>
        <p:txBody>
          <a:bodyPr/>
          <a:lstStyle>
            <a:lvl1pPr marL="0" indent="0">
              <a:buNone/>
              <a:defRPr sz="1500"/>
            </a:lvl1pPr>
            <a:lvl2pPr marL="459733" indent="0">
              <a:buNone/>
              <a:defRPr sz="1200"/>
            </a:lvl2pPr>
            <a:lvl3pPr marL="919465" indent="0">
              <a:buNone/>
              <a:defRPr sz="1000"/>
            </a:lvl3pPr>
            <a:lvl4pPr marL="1379197" indent="0">
              <a:buNone/>
              <a:defRPr sz="900"/>
            </a:lvl4pPr>
            <a:lvl5pPr marL="1838929" indent="0">
              <a:buNone/>
              <a:defRPr sz="900"/>
            </a:lvl5pPr>
            <a:lvl6pPr marL="2298661" indent="0">
              <a:buNone/>
              <a:defRPr sz="900"/>
            </a:lvl6pPr>
            <a:lvl7pPr marL="2758394" indent="0">
              <a:buNone/>
              <a:defRPr sz="900"/>
            </a:lvl7pPr>
            <a:lvl8pPr marL="3218126" indent="0">
              <a:buNone/>
              <a:defRPr sz="900"/>
            </a:lvl8pPr>
            <a:lvl9pPr marL="367785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B7958F-1F99-47E1-B308-DA1DBE5DAD8C}"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501179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66" y="4801229"/>
            <a:ext cx="59436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66" y="612775"/>
            <a:ext cx="5943600" cy="4114800"/>
          </a:xfrm>
        </p:spPr>
        <p:txBody>
          <a:bodyPr/>
          <a:lstStyle>
            <a:lvl1pPr marL="0" indent="0">
              <a:buNone/>
              <a:defRPr sz="3300"/>
            </a:lvl1pPr>
            <a:lvl2pPr marL="459733" indent="0">
              <a:buNone/>
              <a:defRPr sz="2800"/>
            </a:lvl2pPr>
            <a:lvl3pPr marL="919465" indent="0">
              <a:buNone/>
              <a:defRPr sz="2400"/>
            </a:lvl3pPr>
            <a:lvl4pPr marL="1379197" indent="0">
              <a:buNone/>
              <a:defRPr sz="2000"/>
            </a:lvl4pPr>
            <a:lvl5pPr marL="1838929" indent="0">
              <a:buNone/>
              <a:defRPr sz="2000"/>
            </a:lvl5pPr>
            <a:lvl6pPr marL="2298661" indent="0">
              <a:buNone/>
              <a:defRPr sz="2000"/>
            </a:lvl6pPr>
            <a:lvl7pPr marL="2758394" indent="0">
              <a:buNone/>
              <a:defRPr sz="2000"/>
            </a:lvl7pPr>
            <a:lvl8pPr marL="3218126" indent="0">
              <a:buNone/>
              <a:defRPr sz="2000"/>
            </a:lvl8pPr>
            <a:lvl9pPr marL="367785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66" y="5367968"/>
            <a:ext cx="5943600" cy="804863"/>
          </a:xfrm>
        </p:spPr>
        <p:txBody>
          <a:bodyPr/>
          <a:lstStyle>
            <a:lvl1pPr marL="0" indent="0">
              <a:buNone/>
              <a:defRPr sz="1500"/>
            </a:lvl1pPr>
            <a:lvl2pPr marL="459733" indent="0">
              <a:buNone/>
              <a:defRPr sz="1200"/>
            </a:lvl2pPr>
            <a:lvl3pPr marL="919465" indent="0">
              <a:buNone/>
              <a:defRPr sz="1000"/>
            </a:lvl3pPr>
            <a:lvl4pPr marL="1379197" indent="0">
              <a:buNone/>
              <a:defRPr sz="900"/>
            </a:lvl4pPr>
            <a:lvl5pPr marL="1838929" indent="0">
              <a:buNone/>
              <a:defRPr sz="900"/>
            </a:lvl5pPr>
            <a:lvl6pPr marL="2298661" indent="0">
              <a:buNone/>
              <a:defRPr sz="900"/>
            </a:lvl6pPr>
            <a:lvl7pPr marL="2758394" indent="0">
              <a:buNone/>
              <a:defRPr sz="900"/>
            </a:lvl7pPr>
            <a:lvl8pPr marL="3218126" indent="0">
              <a:buNone/>
              <a:defRPr sz="900"/>
            </a:lvl8pPr>
            <a:lvl9pPr marL="367785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966BF69-7BB0-4680-9718-640F637AC801}"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11174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77CD18-1DEB-42E3-B8DF-5AC689FA54DC}"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337734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793" y="384177"/>
            <a:ext cx="3119702" cy="81930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93405" y="384177"/>
            <a:ext cx="9197447" cy="81930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6E2BAC-9736-4106-A9D6-B4DC9BDF635D}" type="datetime1">
              <a:rPr lang="ja-JP" altLang="en-US" smtClean="0">
                <a:solidFill>
                  <a:prstClr val="black">
                    <a:tint val="75000"/>
                  </a:prstClr>
                </a:solidFill>
              </a:rPr>
              <a:t>2020/6/17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D33AB96-90A7-431A-9750-F22D7219185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983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CFFE8C2F-F707-4C89-B711-3145324CF4FA}" type="datetime1">
              <a:rPr lang="ja-JP" altLang="en-US" smtClean="0"/>
              <a:t>2020/6/17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4AFD6C1-9E56-4557-9311-B15A262B363A}" type="slidenum">
              <a:rPr lang="en-US" altLang="ja-JP"/>
              <a:pPr>
                <a:defRPr/>
              </a:pPr>
              <a:t>‹#›</a:t>
            </a:fld>
            <a:endParaRPr lang="en-US" altLang="ja-JP"/>
          </a:p>
        </p:txBody>
      </p:sp>
    </p:spTree>
    <p:extLst>
      <p:ext uri="{BB962C8B-B14F-4D97-AF65-F5344CB8AC3E}">
        <p14:creationId xmlns:p14="http://schemas.microsoft.com/office/powerpoint/2010/main" val="397602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1"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1"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131888" y="4653045"/>
            <a:ext cx="2309812" cy="477837"/>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defRPr sz="1300">
                <a:solidFill>
                  <a:schemeClr val="tx1"/>
                </a:solidFill>
                <a:ea typeface="ＭＳ Ｐゴシック" pitchFamily="50" charset="-128"/>
              </a:defRPr>
            </a:lvl1pPr>
          </a:lstStyle>
          <a:p>
            <a:pPr>
              <a:defRPr/>
            </a:pPr>
            <a:fld id="{41855075-8775-481B-AB9D-BAAFD0815269}" type="datetime1">
              <a:rPr lang="ja-JP" altLang="en-US" smtClean="0"/>
              <a:t>2020/6/17</a:t>
            </a:fld>
            <a:endParaRPr lang="en-US" altLang="ja-JP"/>
          </a:p>
        </p:txBody>
      </p:sp>
      <p:sp>
        <p:nvSpPr>
          <p:cNvPr id="1029" name="Rectangle 5"/>
          <p:cNvSpPr>
            <a:spLocks noGrp="1" noChangeArrowheads="1"/>
          </p:cNvSpPr>
          <p:nvPr>
            <p:ph type="ftr" sz="quarter" idx="3"/>
          </p:nvPr>
        </p:nvSpPr>
        <p:spPr bwMode="auto">
          <a:xfrm>
            <a:off x="3386181" y="6248400"/>
            <a:ext cx="3133725" cy="471488"/>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lgn="ctr">
              <a:defRPr sz="1300">
                <a:solidFill>
                  <a:schemeClr val="tx1"/>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lgn="r">
              <a:defRPr sz="1300">
                <a:solidFill>
                  <a:schemeClr val="tx1"/>
                </a:solidFill>
                <a:ea typeface="ＭＳ Ｐゴシック" pitchFamily="50" charset="-128"/>
              </a:defRPr>
            </a:lvl1pPr>
          </a:lstStyle>
          <a:p>
            <a:pPr>
              <a:defRPr/>
            </a:pPr>
            <a:fld id="{0F1B9FDE-2FD3-482A-91DB-3C0248269DC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271"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 id="2147484282" r:id="rId12"/>
    <p:sldLayoutId id="2147484283" r:id="rId13"/>
  </p:sldLayoutIdLst>
  <p:hf hdr="0" ftr="0" dt="0"/>
  <p:txStyles>
    <p:titleStyle>
      <a:lvl1pPr algn="ctr" defTabSz="860425" rtl="0" eaLnBrk="0" fontAlgn="base" hangingPunct="0">
        <a:spcBef>
          <a:spcPct val="0"/>
        </a:spcBef>
        <a:spcAft>
          <a:spcPct val="0"/>
        </a:spcAft>
        <a:defRPr kumimoji="1" sz="4100">
          <a:solidFill>
            <a:schemeClr val="tx2"/>
          </a:solidFill>
          <a:latin typeface="+mj-lt"/>
          <a:ea typeface="+mj-ea"/>
          <a:cs typeface="+mj-cs"/>
        </a:defRPr>
      </a:lvl1pPr>
      <a:lvl2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2pPr>
      <a:lvl3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3pPr>
      <a:lvl4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4pPr>
      <a:lvl5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5pPr>
      <a:lvl6pPr marL="457200" algn="ctr" defTabSz="860425" rtl="0" fontAlgn="base">
        <a:spcBef>
          <a:spcPct val="0"/>
        </a:spcBef>
        <a:spcAft>
          <a:spcPct val="0"/>
        </a:spcAft>
        <a:defRPr kumimoji="1" sz="4100">
          <a:solidFill>
            <a:schemeClr val="tx2"/>
          </a:solidFill>
          <a:latin typeface="Arial" charset="0"/>
          <a:ea typeface="ＭＳ Ｐゴシック" pitchFamily="50" charset="-128"/>
        </a:defRPr>
      </a:lvl6pPr>
      <a:lvl7pPr marL="914400" algn="ctr" defTabSz="860425" rtl="0" fontAlgn="base">
        <a:spcBef>
          <a:spcPct val="0"/>
        </a:spcBef>
        <a:spcAft>
          <a:spcPct val="0"/>
        </a:spcAft>
        <a:defRPr kumimoji="1" sz="4100">
          <a:solidFill>
            <a:schemeClr val="tx2"/>
          </a:solidFill>
          <a:latin typeface="Arial" charset="0"/>
          <a:ea typeface="ＭＳ Ｐゴシック" pitchFamily="50" charset="-128"/>
        </a:defRPr>
      </a:lvl7pPr>
      <a:lvl8pPr marL="1371600" algn="ctr" defTabSz="860425" rtl="0" fontAlgn="base">
        <a:spcBef>
          <a:spcPct val="0"/>
        </a:spcBef>
        <a:spcAft>
          <a:spcPct val="0"/>
        </a:spcAft>
        <a:defRPr kumimoji="1" sz="4100">
          <a:solidFill>
            <a:schemeClr val="tx2"/>
          </a:solidFill>
          <a:latin typeface="Arial" charset="0"/>
          <a:ea typeface="ＭＳ Ｐゴシック" pitchFamily="50" charset="-128"/>
        </a:defRPr>
      </a:lvl8pPr>
      <a:lvl9pPr marL="1828800" algn="ctr" defTabSz="860425" rtl="0" fontAlgn="base">
        <a:spcBef>
          <a:spcPct val="0"/>
        </a:spcBef>
        <a:spcAft>
          <a:spcPct val="0"/>
        </a:spcAft>
        <a:defRPr kumimoji="1" sz="4100">
          <a:solidFill>
            <a:schemeClr val="tx2"/>
          </a:solidFill>
          <a:latin typeface="Arial" charset="0"/>
          <a:ea typeface="ＭＳ Ｐゴシック" pitchFamily="50" charset="-128"/>
        </a:defRPr>
      </a:lvl9pPr>
    </p:titleStyle>
    <p:body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1"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95301"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131888" y="4653045"/>
            <a:ext cx="2309812" cy="477837"/>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defRPr sz="1300">
                <a:solidFill>
                  <a:srgbClr val="000000"/>
                </a:solidFill>
                <a:latin typeface="Arial" charset="0"/>
                <a:ea typeface="ＭＳ Ｐゴシック"/>
              </a:defRPr>
            </a:lvl1pPr>
          </a:lstStyle>
          <a:p>
            <a:pPr>
              <a:defRPr/>
            </a:pPr>
            <a:fld id="{02E90329-0C30-45AD-B342-464DFEAD90B5}" type="datetime1">
              <a:rPr lang="ja-JP" altLang="en-US" smtClean="0"/>
              <a:t>2020/6/17</a:t>
            </a:fld>
            <a:endParaRPr lang="en-US" altLang="ja-JP"/>
          </a:p>
        </p:txBody>
      </p:sp>
      <p:sp>
        <p:nvSpPr>
          <p:cNvPr id="1029" name="Rectangle 5"/>
          <p:cNvSpPr>
            <a:spLocks noGrp="1" noChangeArrowheads="1"/>
          </p:cNvSpPr>
          <p:nvPr>
            <p:ph type="ftr" sz="quarter" idx="3"/>
          </p:nvPr>
        </p:nvSpPr>
        <p:spPr bwMode="auto">
          <a:xfrm>
            <a:off x="3386181" y="6248400"/>
            <a:ext cx="3133725" cy="471488"/>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lgn="ctr">
              <a:defRPr sz="1300">
                <a:solidFill>
                  <a:srgbClr val="000000"/>
                </a:solidFill>
                <a:latin typeface="Arial" charset="0"/>
                <a:ea typeface="ＭＳ Ｐゴシック"/>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lgn="r">
              <a:defRPr sz="1300">
                <a:solidFill>
                  <a:srgbClr val="000000"/>
                </a:solidFill>
                <a:latin typeface="Arial" charset="0"/>
                <a:ea typeface="ＭＳ Ｐゴシック"/>
              </a:defRPr>
            </a:lvl1pPr>
          </a:lstStyle>
          <a:p>
            <a:pPr>
              <a:defRPr/>
            </a:pPr>
            <a:fld id="{C4793287-B4E9-47D6-A67C-623017C523D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295"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 id="2147484306" r:id="rId12"/>
    <p:sldLayoutId id="2147484307" r:id="rId13"/>
  </p:sldLayoutIdLst>
  <p:hf hdr="0" ftr="0" dt="0"/>
  <p:txStyles>
    <p:titleStyle>
      <a:lvl1pPr algn="ctr" defTabSz="860425" rtl="0" eaLnBrk="0" fontAlgn="base" hangingPunct="0">
        <a:spcBef>
          <a:spcPct val="0"/>
        </a:spcBef>
        <a:spcAft>
          <a:spcPct val="0"/>
        </a:spcAft>
        <a:defRPr kumimoji="1" sz="4100">
          <a:solidFill>
            <a:schemeClr val="tx2"/>
          </a:solidFill>
          <a:latin typeface="+mj-lt"/>
          <a:ea typeface="+mj-ea"/>
          <a:cs typeface="+mj-cs"/>
        </a:defRPr>
      </a:lvl1pPr>
      <a:lvl2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2pPr>
      <a:lvl3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3pPr>
      <a:lvl4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4pPr>
      <a:lvl5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5pPr>
      <a:lvl6pPr marL="457200" algn="ctr" defTabSz="860425" rtl="0" fontAlgn="base">
        <a:spcBef>
          <a:spcPct val="0"/>
        </a:spcBef>
        <a:spcAft>
          <a:spcPct val="0"/>
        </a:spcAft>
        <a:defRPr kumimoji="1" sz="4100">
          <a:solidFill>
            <a:schemeClr val="tx2"/>
          </a:solidFill>
          <a:latin typeface="Arial" charset="0"/>
          <a:ea typeface="ＭＳ Ｐゴシック" pitchFamily="50" charset="-128"/>
        </a:defRPr>
      </a:lvl6pPr>
      <a:lvl7pPr marL="914400" algn="ctr" defTabSz="860425" rtl="0" fontAlgn="base">
        <a:spcBef>
          <a:spcPct val="0"/>
        </a:spcBef>
        <a:spcAft>
          <a:spcPct val="0"/>
        </a:spcAft>
        <a:defRPr kumimoji="1" sz="4100">
          <a:solidFill>
            <a:schemeClr val="tx2"/>
          </a:solidFill>
          <a:latin typeface="Arial" charset="0"/>
          <a:ea typeface="ＭＳ Ｐゴシック" pitchFamily="50" charset="-128"/>
        </a:defRPr>
      </a:lvl7pPr>
      <a:lvl8pPr marL="1371600" algn="ctr" defTabSz="860425" rtl="0" fontAlgn="base">
        <a:spcBef>
          <a:spcPct val="0"/>
        </a:spcBef>
        <a:spcAft>
          <a:spcPct val="0"/>
        </a:spcAft>
        <a:defRPr kumimoji="1" sz="4100">
          <a:solidFill>
            <a:schemeClr val="tx2"/>
          </a:solidFill>
          <a:latin typeface="Arial" charset="0"/>
          <a:ea typeface="ＭＳ Ｐゴシック" pitchFamily="50" charset="-128"/>
        </a:defRPr>
      </a:lvl8pPr>
      <a:lvl9pPr marL="1828800" algn="ctr" defTabSz="860425" rtl="0" fontAlgn="base">
        <a:spcBef>
          <a:spcPct val="0"/>
        </a:spcBef>
        <a:spcAft>
          <a:spcPct val="0"/>
        </a:spcAft>
        <a:defRPr kumimoji="1" sz="4100">
          <a:solidFill>
            <a:schemeClr val="tx2"/>
          </a:solidFill>
          <a:latin typeface="Arial" charset="0"/>
          <a:ea typeface="ＭＳ Ｐゴシック" pitchFamily="50" charset="-128"/>
        </a:defRPr>
      </a:lvl9pPr>
    </p:titleStyle>
    <p:body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95301"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ctr" anchorCtr="0" compatLnSpc="1">
            <a:prstTxWarp prst="textNoShape">
              <a:avLst/>
            </a:prstTxWarp>
          </a:bodyPr>
          <a:lstStyle/>
          <a:p>
            <a:pPr lvl="0"/>
            <a:r>
              <a:rPr lang="ja-JP" altLang="en-US" smtClean="0"/>
              <a:t>マスタ タイトルの書式設定</a:t>
            </a:r>
          </a:p>
        </p:txBody>
      </p:sp>
      <p:sp>
        <p:nvSpPr>
          <p:cNvPr id="6147" name="Rectangle 3"/>
          <p:cNvSpPr>
            <a:spLocks noGrp="1" noChangeArrowheads="1"/>
          </p:cNvSpPr>
          <p:nvPr>
            <p:ph type="body" idx="1"/>
          </p:nvPr>
        </p:nvSpPr>
        <p:spPr bwMode="auto">
          <a:xfrm>
            <a:off x="495301"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131888" y="4653045"/>
            <a:ext cx="2309812" cy="477837"/>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defRPr sz="1300">
                <a:solidFill>
                  <a:srgbClr val="000000"/>
                </a:solidFill>
                <a:latin typeface="Arial" charset="0"/>
                <a:ea typeface="ＭＳ Ｐゴシック"/>
              </a:defRPr>
            </a:lvl1pPr>
          </a:lstStyle>
          <a:p>
            <a:pPr>
              <a:defRPr/>
            </a:pPr>
            <a:fld id="{E7AC7F78-540D-4394-96C4-3A3B08850AAB}" type="datetime1">
              <a:rPr lang="ja-JP" altLang="en-US" smtClean="0"/>
              <a:t>2020/6/17</a:t>
            </a:fld>
            <a:endParaRPr lang="en-US" altLang="ja-JP"/>
          </a:p>
        </p:txBody>
      </p:sp>
      <p:sp>
        <p:nvSpPr>
          <p:cNvPr id="1029" name="Rectangle 5"/>
          <p:cNvSpPr>
            <a:spLocks noGrp="1" noChangeArrowheads="1"/>
          </p:cNvSpPr>
          <p:nvPr>
            <p:ph type="ftr" sz="quarter" idx="3"/>
          </p:nvPr>
        </p:nvSpPr>
        <p:spPr bwMode="auto">
          <a:xfrm>
            <a:off x="3386181" y="6248400"/>
            <a:ext cx="3133725" cy="471488"/>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lgn="ctr">
              <a:defRPr sz="1300">
                <a:solidFill>
                  <a:srgbClr val="000000"/>
                </a:solidFill>
                <a:latin typeface="Arial" charset="0"/>
                <a:ea typeface="ＭＳ Ｐゴシック"/>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85896" tIns="42959" rIns="85896" bIns="42959" numCol="1" anchor="t" anchorCtr="0" compatLnSpc="1">
            <a:prstTxWarp prst="textNoShape">
              <a:avLst/>
            </a:prstTxWarp>
          </a:bodyPr>
          <a:lstStyle>
            <a:lvl1pPr algn="r">
              <a:defRPr sz="1300">
                <a:solidFill>
                  <a:srgbClr val="000000"/>
                </a:solidFill>
                <a:latin typeface="Arial" charset="0"/>
                <a:ea typeface="ＭＳ Ｐゴシック"/>
              </a:defRPr>
            </a:lvl1pPr>
          </a:lstStyle>
          <a:p>
            <a:pPr>
              <a:defRPr/>
            </a:pPr>
            <a:fld id="{0701F380-3C2D-472C-879A-26446B11D80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330"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 id="2147484339" r:id="rId10"/>
    <p:sldLayoutId id="2147484340" r:id="rId11"/>
    <p:sldLayoutId id="2147484341" r:id="rId12"/>
    <p:sldLayoutId id="2147484342" r:id="rId13"/>
  </p:sldLayoutIdLst>
  <p:hf hdr="0" ftr="0" dt="0"/>
  <p:txStyles>
    <p:titleStyle>
      <a:lvl1pPr algn="ctr" defTabSz="860425" rtl="0" eaLnBrk="0" fontAlgn="base" hangingPunct="0">
        <a:spcBef>
          <a:spcPct val="0"/>
        </a:spcBef>
        <a:spcAft>
          <a:spcPct val="0"/>
        </a:spcAft>
        <a:defRPr kumimoji="1" sz="4100">
          <a:solidFill>
            <a:schemeClr val="tx2"/>
          </a:solidFill>
          <a:latin typeface="+mj-lt"/>
          <a:ea typeface="+mj-ea"/>
          <a:cs typeface="+mj-cs"/>
        </a:defRPr>
      </a:lvl1pPr>
      <a:lvl2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2pPr>
      <a:lvl3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3pPr>
      <a:lvl4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4pPr>
      <a:lvl5pPr algn="ctr" defTabSz="860425" rtl="0" eaLnBrk="0" fontAlgn="base" hangingPunct="0">
        <a:spcBef>
          <a:spcPct val="0"/>
        </a:spcBef>
        <a:spcAft>
          <a:spcPct val="0"/>
        </a:spcAft>
        <a:defRPr kumimoji="1" sz="4100">
          <a:solidFill>
            <a:schemeClr val="tx2"/>
          </a:solidFill>
          <a:latin typeface="Arial" charset="0"/>
          <a:ea typeface="ＭＳ Ｐゴシック" pitchFamily="50" charset="-128"/>
        </a:defRPr>
      </a:lvl5pPr>
      <a:lvl6pPr marL="457200" algn="ctr" defTabSz="860425" rtl="0" fontAlgn="base">
        <a:spcBef>
          <a:spcPct val="0"/>
        </a:spcBef>
        <a:spcAft>
          <a:spcPct val="0"/>
        </a:spcAft>
        <a:defRPr kumimoji="1" sz="4100">
          <a:solidFill>
            <a:schemeClr val="tx2"/>
          </a:solidFill>
          <a:latin typeface="Arial" charset="0"/>
          <a:ea typeface="ＭＳ Ｐゴシック" pitchFamily="50" charset="-128"/>
        </a:defRPr>
      </a:lvl6pPr>
      <a:lvl7pPr marL="914400" algn="ctr" defTabSz="860425" rtl="0" fontAlgn="base">
        <a:spcBef>
          <a:spcPct val="0"/>
        </a:spcBef>
        <a:spcAft>
          <a:spcPct val="0"/>
        </a:spcAft>
        <a:defRPr kumimoji="1" sz="4100">
          <a:solidFill>
            <a:schemeClr val="tx2"/>
          </a:solidFill>
          <a:latin typeface="Arial" charset="0"/>
          <a:ea typeface="ＭＳ Ｐゴシック" pitchFamily="50" charset="-128"/>
        </a:defRPr>
      </a:lvl7pPr>
      <a:lvl8pPr marL="1371600" algn="ctr" defTabSz="860425" rtl="0" fontAlgn="base">
        <a:spcBef>
          <a:spcPct val="0"/>
        </a:spcBef>
        <a:spcAft>
          <a:spcPct val="0"/>
        </a:spcAft>
        <a:defRPr kumimoji="1" sz="4100">
          <a:solidFill>
            <a:schemeClr val="tx2"/>
          </a:solidFill>
          <a:latin typeface="Arial" charset="0"/>
          <a:ea typeface="ＭＳ Ｐゴシック" pitchFamily="50" charset="-128"/>
        </a:defRPr>
      </a:lvl8pPr>
      <a:lvl9pPr marL="1828800" algn="ctr" defTabSz="860425" rtl="0" fontAlgn="base">
        <a:spcBef>
          <a:spcPct val="0"/>
        </a:spcBef>
        <a:spcAft>
          <a:spcPct val="0"/>
        </a:spcAft>
        <a:defRPr kumimoji="1" sz="4100">
          <a:solidFill>
            <a:schemeClr val="tx2"/>
          </a:solidFill>
          <a:latin typeface="Arial" charset="0"/>
          <a:ea typeface="ＭＳ Ｐゴシック" pitchFamily="50" charset="-128"/>
        </a:defRPr>
      </a:lvl9pPr>
    </p:titleStyle>
    <p:body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49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97579FD-64E2-480F-A8CB-09D3229E916D}" type="datetime1">
              <a:rPr lang="ja-JP" altLang="en-US" smtClean="0">
                <a:solidFill>
                  <a:prstClr val="black">
                    <a:tint val="75000"/>
                  </a:prstClr>
                </a:solidFill>
                <a:latin typeface="Calibri"/>
                <a:ea typeface="ＭＳ Ｐゴシック"/>
              </a:rPr>
              <a:t>2020/6/17</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60" y="635649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099301" y="635649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0293E28-7FBB-4948-AB75-A42B12F500CE}"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995973123"/>
      </p:ext>
    </p:extLst>
  </p:cSld>
  <p:clrMap bg1="lt1" tx1="dk1" bg2="lt2" tx2="dk2" accent1="accent1" accent2="accent2" accent3="accent3" accent4="accent4" accent5="accent5" accent6="accent6" hlink="hlink" folHlink="folHlink"/>
  <p:sldLayoutIdLst>
    <p:sldLayoutId id="2147484391" r:id="rId1"/>
    <p:sldLayoutId id="2147484392" r:id="rId2"/>
    <p:sldLayoutId id="2147484393" r:id="rId3"/>
    <p:sldLayoutId id="2147484394" r:id="rId4"/>
    <p:sldLayoutId id="2147484395" r:id="rId5"/>
    <p:sldLayoutId id="2147484396" r:id="rId6"/>
    <p:sldLayoutId id="2147484397" r:id="rId7"/>
    <p:sldLayoutId id="2147484398" r:id="rId8"/>
    <p:sldLayoutId id="2147484399" r:id="rId9"/>
    <p:sldLayoutId id="2147484400" r:id="rId10"/>
    <p:sldLayoutId id="214748440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9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D81B202-29AD-41E8-924F-579D842D1F07}" type="datetime1">
              <a:rPr lang="ja-JP" altLang="en-US" smtClean="0">
                <a:solidFill>
                  <a:prstClr val="black">
                    <a:tint val="75000"/>
                  </a:prstClr>
                </a:solidFill>
                <a:latin typeface="Calibri"/>
                <a:ea typeface="ＭＳ Ｐゴシック"/>
              </a:rPr>
              <a:t>2020/6/17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639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639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978AC72-25FA-409C-A911-086C75A002B2}"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729704611"/>
      </p:ext>
    </p:extLst>
  </p:cSld>
  <p:clrMap bg1="lt1" tx1="dk1" bg2="lt2" tx2="dk2" accent1="accent1" accent2="accent2" accent3="accent3" accent4="accent4" accent5="accent5" accent6="accent6" hlink="hlink" folHlink="folHlink"/>
  <p:sldLayoutIdLst>
    <p:sldLayoutId id="2147484503" r:id="rId1"/>
    <p:sldLayoutId id="2147484504" r:id="rId2"/>
    <p:sldLayoutId id="2147484505" r:id="rId3"/>
    <p:sldLayoutId id="2147484506" r:id="rId4"/>
    <p:sldLayoutId id="2147484507" r:id="rId5"/>
    <p:sldLayoutId id="2147484508" r:id="rId6"/>
    <p:sldLayoutId id="2147484509" r:id="rId7"/>
    <p:sldLayoutId id="2147484510" r:id="rId8"/>
    <p:sldLayoutId id="2147484511" r:id="rId9"/>
    <p:sldLayoutId id="2147484512" r:id="rId10"/>
    <p:sldLayoutId id="214748451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7"/>
            <a:ext cx="8915400" cy="1143000"/>
          </a:xfrm>
          <a:prstGeom prst="rect">
            <a:avLst/>
          </a:prstGeom>
        </p:spPr>
        <p:txBody>
          <a:bodyPr vert="horz" lIns="91946" tIns="45974" rIns="91946" bIns="4597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946" tIns="45974" rIns="91946" bIns="4597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1" y="6356996"/>
            <a:ext cx="2311400" cy="365125"/>
          </a:xfrm>
          <a:prstGeom prst="rect">
            <a:avLst/>
          </a:prstGeom>
        </p:spPr>
        <p:txBody>
          <a:bodyPr vert="horz" lIns="91946" tIns="45974" rIns="91946" bIns="45974" rtlCol="0" anchor="ctr"/>
          <a:lstStyle>
            <a:lvl1pPr algn="l">
              <a:defRPr sz="1200">
                <a:solidFill>
                  <a:schemeClr val="tx1">
                    <a:tint val="75000"/>
                  </a:schemeClr>
                </a:solidFill>
              </a:defRPr>
            </a:lvl1pPr>
          </a:lstStyle>
          <a:p>
            <a:pPr defTabSz="919465" fontAlgn="auto">
              <a:spcBef>
                <a:spcPts val="0"/>
              </a:spcBef>
              <a:spcAft>
                <a:spcPts val="0"/>
              </a:spcAft>
            </a:pPr>
            <a:fld id="{7D8484E4-C606-48E9-9644-7E5D7AEE94FE}" type="datetime1">
              <a:rPr lang="ja-JP" altLang="en-US" smtClean="0">
                <a:solidFill>
                  <a:prstClr val="black">
                    <a:tint val="75000"/>
                  </a:prstClr>
                </a:solidFill>
                <a:latin typeface="Calibri"/>
                <a:ea typeface="ＭＳ Ｐゴシック"/>
              </a:rPr>
              <a:t>2020/6/17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6996"/>
            <a:ext cx="3136900" cy="365125"/>
          </a:xfrm>
          <a:prstGeom prst="rect">
            <a:avLst/>
          </a:prstGeom>
        </p:spPr>
        <p:txBody>
          <a:bodyPr vert="horz" lIns="91946" tIns="45974" rIns="91946" bIns="45974" rtlCol="0" anchor="ctr"/>
          <a:lstStyle>
            <a:lvl1pPr algn="ctr">
              <a:defRPr sz="1200">
                <a:solidFill>
                  <a:schemeClr val="tx1">
                    <a:tint val="75000"/>
                  </a:schemeClr>
                </a:solidFill>
              </a:defRPr>
            </a:lvl1pPr>
          </a:lstStyle>
          <a:p>
            <a:pPr defTabSz="919465"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6996"/>
            <a:ext cx="2311400" cy="365125"/>
          </a:xfrm>
          <a:prstGeom prst="rect">
            <a:avLst/>
          </a:prstGeom>
        </p:spPr>
        <p:txBody>
          <a:bodyPr vert="horz" lIns="91946" tIns="45974" rIns="91946" bIns="45974" rtlCol="0" anchor="ctr"/>
          <a:lstStyle>
            <a:lvl1pPr algn="r">
              <a:defRPr sz="1200">
                <a:solidFill>
                  <a:schemeClr val="tx1">
                    <a:tint val="75000"/>
                  </a:schemeClr>
                </a:solidFill>
              </a:defRPr>
            </a:lvl1pPr>
          </a:lstStyle>
          <a:p>
            <a:pPr defTabSz="919465" fontAlgn="auto">
              <a:spcBef>
                <a:spcPts val="0"/>
              </a:spcBef>
              <a:spcAft>
                <a:spcPts val="0"/>
              </a:spcAft>
            </a:pPr>
            <a:fld id="{AD33AB96-90A7-431A-9750-F22D72191854}" type="slidenum">
              <a:rPr lang="ja-JP" altLang="en-US" smtClean="0">
                <a:solidFill>
                  <a:prstClr val="black">
                    <a:tint val="75000"/>
                  </a:prstClr>
                </a:solidFill>
                <a:latin typeface="Calibri"/>
                <a:ea typeface="ＭＳ Ｐゴシック"/>
              </a:rPr>
              <a:pPr defTabSz="919465"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171907159"/>
      </p:ext>
    </p:extLst>
  </p:cSld>
  <p:clrMap bg1="lt1" tx1="dk1" bg2="lt2" tx2="dk2" accent1="accent1" accent2="accent2" accent3="accent3" accent4="accent4" accent5="accent5" accent6="accent6" hlink="hlink" folHlink="folHlink"/>
  <p:sldLayoutIdLst>
    <p:sldLayoutId id="2147484515" r:id="rId1"/>
    <p:sldLayoutId id="2147484516" r:id="rId2"/>
    <p:sldLayoutId id="2147484517" r:id="rId3"/>
    <p:sldLayoutId id="2147484518" r:id="rId4"/>
    <p:sldLayoutId id="2147484519" r:id="rId5"/>
    <p:sldLayoutId id="2147484520" r:id="rId6"/>
    <p:sldLayoutId id="2147484521" r:id="rId7"/>
    <p:sldLayoutId id="2147484522" r:id="rId8"/>
    <p:sldLayoutId id="2147484523" r:id="rId9"/>
    <p:sldLayoutId id="2147484524" r:id="rId10"/>
    <p:sldLayoutId id="2147484525" r:id="rId11"/>
  </p:sldLayoutIdLst>
  <p:hf hdr="0" ftr="0" dt="0"/>
  <p:txStyles>
    <p:titleStyle>
      <a:lvl1pPr algn="ctr" defTabSz="919465" rtl="0" eaLnBrk="1" latinLnBrk="0" hangingPunct="1">
        <a:spcBef>
          <a:spcPct val="0"/>
        </a:spcBef>
        <a:buNone/>
        <a:defRPr kumimoji="1" sz="4400" kern="1200">
          <a:solidFill>
            <a:schemeClr val="tx1"/>
          </a:solidFill>
          <a:latin typeface="+mj-lt"/>
          <a:ea typeface="+mj-ea"/>
          <a:cs typeface="+mj-cs"/>
        </a:defRPr>
      </a:lvl1pPr>
    </p:titleStyle>
    <p:bodyStyle>
      <a:lvl1pPr marL="344799" indent="-344799" algn="l" defTabSz="919465"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47065" indent="-287333" algn="l" defTabSz="91946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9331" indent="-229865" algn="l" defTabSz="91946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9063"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68796"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28527"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88261"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47992"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07725"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9465" rtl="0" eaLnBrk="1" latinLnBrk="0" hangingPunct="1">
        <a:defRPr kumimoji="1" sz="1800" kern="1200">
          <a:solidFill>
            <a:schemeClr val="tx1"/>
          </a:solidFill>
          <a:latin typeface="+mn-lt"/>
          <a:ea typeface="+mn-ea"/>
          <a:cs typeface="+mn-cs"/>
        </a:defRPr>
      </a:lvl1pPr>
      <a:lvl2pPr marL="459733" algn="l" defTabSz="919465" rtl="0" eaLnBrk="1" latinLnBrk="0" hangingPunct="1">
        <a:defRPr kumimoji="1" sz="1800" kern="1200">
          <a:solidFill>
            <a:schemeClr val="tx1"/>
          </a:solidFill>
          <a:latin typeface="+mn-lt"/>
          <a:ea typeface="+mn-ea"/>
          <a:cs typeface="+mn-cs"/>
        </a:defRPr>
      </a:lvl2pPr>
      <a:lvl3pPr marL="919465" algn="l" defTabSz="919465" rtl="0" eaLnBrk="1" latinLnBrk="0" hangingPunct="1">
        <a:defRPr kumimoji="1" sz="1800" kern="1200">
          <a:solidFill>
            <a:schemeClr val="tx1"/>
          </a:solidFill>
          <a:latin typeface="+mn-lt"/>
          <a:ea typeface="+mn-ea"/>
          <a:cs typeface="+mn-cs"/>
        </a:defRPr>
      </a:lvl3pPr>
      <a:lvl4pPr marL="1379197" algn="l" defTabSz="919465" rtl="0" eaLnBrk="1" latinLnBrk="0" hangingPunct="1">
        <a:defRPr kumimoji="1" sz="1800" kern="1200">
          <a:solidFill>
            <a:schemeClr val="tx1"/>
          </a:solidFill>
          <a:latin typeface="+mn-lt"/>
          <a:ea typeface="+mn-ea"/>
          <a:cs typeface="+mn-cs"/>
        </a:defRPr>
      </a:lvl4pPr>
      <a:lvl5pPr marL="1838929" algn="l" defTabSz="919465" rtl="0" eaLnBrk="1" latinLnBrk="0" hangingPunct="1">
        <a:defRPr kumimoji="1" sz="1800" kern="1200">
          <a:solidFill>
            <a:schemeClr val="tx1"/>
          </a:solidFill>
          <a:latin typeface="+mn-lt"/>
          <a:ea typeface="+mn-ea"/>
          <a:cs typeface="+mn-cs"/>
        </a:defRPr>
      </a:lvl5pPr>
      <a:lvl6pPr marL="2298661" algn="l" defTabSz="919465" rtl="0" eaLnBrk="1" latinLnBrk="0" hangingPunct="1">
        <a:defRPr kumimoji="1" sz="1800" kern="1200">
          <a:solidFill>
            <a:schemeClr val="tx1"/>
          </a:solidFill>
          <a:latin typeface="+mn-lt"/>
          <a:ea typeface="+mn-ea"/>
          <a:cs typeface="+mn-cs"/>
        </a:defRPr>
      </a:lvl6pPr>
      <a:lvl7pPr marL="2758394" algn="l" defTabSz="919465" rtl="0" eaLnBrk="1" latinLnBrk="0" hangingPunct="1">
        <a:defRPr kumimoji="1" sz="1800" kern="1200">
          <a:solidFill>
            <a:schemeClr val="tx1"/>
          </a:solidFill>
          <a:latin typeface="+mn-lt"/>
          <a:ea typeface="+mn-ea"/>
          <a:cs typeface="+mn-cs"/>
        </a:defRPr>
      </a:lvl7pPr>
      <a:lvl8pPr marL="3218126" algn="l" defTabSz="919465" rtl="0" eaLnBrk="1" latinLnBrk="0" hangingPunct="1">
        <a:defRPr kumimoji="1" sz="1800" kern="1200">
          <a:solidFill>
            <a:schemeClr val="tx1"/>
          </a:solidFill>
          <a:latin typeface="+mn-lt"/>
          <a:ea typeface="+mn-ea"/>
          <a:cs typeface="+mn-cs"/>
        </a:defRPr>
      </a:lvl8pPr>
      <a:lvl9pPr marL="3677859" algn="l" defTabSz="919465"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7"/>
            <a:ext cx="8915400" cy="1143000"/>
          </a:xfrm>
          <a:prstGeom prst="rect">
            <a:avLst/>
          </a:prstGeom>
        </p:spPr>
        <p:txBody>
          <a:bodyPr vert="horz" lIns="91946" tIns="45974" rIns="91946" bIns="4597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946" tIns="45974" rIns="91946" bIns="4597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1" y="6356980"/>
            <a:ext cx="2311400" cy="365125"/>
          </a:xfrm>
          <a:prstGeom prst="rect">
            <a:avLst/>
          </a:prstGeom>
        </p:spPr>
        <p:txBody>
          <a:bodyPr vert="horz" lIns="91946" tIns="45974" rIns="91946" bIns="45974" rtlCol="0" anchor="ctr"/>
          <a:lstStyle>
            <a:lvl1pPr algn="l">
              <a:defRPr sz="1200">
                <a:solidFill>
                  <a:schemeClr val="tx1">
                    <a:tint val="75000"/>
                  </a:schemeClr>
                </a:solidFill>
              </a:defRPr>
            </a:lvl1pPr>
          </a:lstStyle>
          <a:p>
            <a:pPr defTabSz="919465" fontAlgn="auto">
              <a:spcBef>
                <a:spcPts val="0"/>
              </a:spcBef>
              <a:spcAft>
                <a:spcPts val="0"/>
              </a:spcAft>
            </a:pPr>
            <a:fld id="{B8ADF0B0-CE69-409B-AD4E-B7E51ACC6182}" type="datetime1">
              <a:rPr lang="ja-JP" altLang="en-US" smtClean="0">
                <a:solidFill>
                  <a:prstClr val="black">
                    <a:tint val="75000"/>
                  </a:prstClr>
                </a:solidFill>
                <a:latin typeface="Calibri"/>
                <a:ea typeface="ＭＳ Ｐゴシック"/>
              </a:rPr>
              <a:t>2020/6/17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6980"/>
            <a:ext cx="3136900" cy="365125"/>
          </a:xfrm>
          <a:prstGeom prst="rect">
            <a:avLst/>
          </a:prstGeom>
        </p:spPr>
        <p:txBody>
          <a:bodyPr vert="horz" lIns="91946" tIns="45974" rIns="91946" bIns="45974" rtlCol="0" anchor="ctr"/>
          <a:lstStyle>
            <a:lvl1pPr algn="ctr">
              <a:defRPr sz="1200">
                <a:solidFill>
                  <a:schemeClr val="tx1">
                    <a:tint val="75000"/>
                  </a:schemeClr>
                </a:solidFill>
              </a:defRPr>
            </a:lvl1pPr>
          </a:lstStyle>
          <a:p>
            <a:pPr defTabSz="919465"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6980"/>
            <a:ext cx="2311400" cy="365125"/>
          </a:xfrm>
          <a:prstGeom prst="rect">
            <a:avLst/>
          </a:prstGeom>
        </p:spPr>
        <p:txBody>
          <a:bodyPr vert="horz" lIns="91946" tIns="45974" rIns="91946" bIns="45974" rtlCol="0" anchor="ctr"/>
          <a:lstStyle>
            <a:lvl1pPr algn="r">
              <a:defRPr sz="1200">
                <a:solidFill>
                  <a:schemeClr val="tx1">
                    <a:tint val="75000"/>
                  </a:schemeClr>
                </a:solidFill>
              </a:defRPr>
            </a:lvl1pPr>
          </a:lstStyle>
          <a:p>
            <a:pPr defTabSz="919465" fontAlgn="auto">
              <a:spcBef>
                <a:spcPts val="0"/>
              </a:spcBef>
              <a:spcAft>
                <a:spcPts val="0"/>
              </a:spcAft>
            </a:pPr>
            <a:fld id="{AD33AB96-90A7-431A-9750-F22D72191854}" type="slidenum">
              <a:rPr lang="ja-JP" altLang="en-US" smtClean="0">
                <a:solidFill>
                  <a:prstClr val="black">
                    <a:tint val="75000"/>
                  </a:prstClr>
                </a:solidFill>
                <a:latin typeface="Calibri"/>
                <a:ea typeface="ＭＳ Ｐゴシック"/>
              </a:rPr>
              <a:pPr defTabSz="919465"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127318605"/>
      </p:ext>
    </p:extLst>
  </p:cSld>
  <p:clrMap bg1="lt1" tx1="dk1" bg2="lt2" tx2="dk2" accent1="accent1" accent2="accent2" accent3="accent3" accent4="accent4" accent5="accent5" accent6="accent6" hlink="hlink" folHlink="folHlink"/>
  <p:sldLayoutIdLst>
    <p:sldLayoutId id="2147484527" r:id="rId1"/>
    <p:sldLayoutId id="2147484528" r:id="rId2"/>
    <p:sldLayoutId id="2147484529" r:id="rId3"/>
    <p:sldLayoutId id="2147484530" r:id="rId4"/>
    <p:sldLayoutId id="2147484531" r:id="rId5"/>
    <p:sldLayoutId id="2147484532" r:id="rId6"/>
    <p:sldLayoutId id="2147484533" r:id="rId7"/>
    <p:sldLayoutId id="2147484534" r:id="rId8"/>
    <p:sldLayoutId id="2147484535" r:id="rId9"/>
    <p:sldLayoutId id="2147484536" r:id="rId10"/>
    <p:sldLayoutId id="2147484537" r:id="rId11"/>
  </p:sldLayoutIdLst>
  <p:hf hdr="0" ftr="0" dt="0"/>
  <p:txStyles>
    <p:titleStyle>
      <a:lvl1pPr algn="ctr" defTabSz="919465" rtl="0" eaLnBrk="1" latinLnBrk="0" hangingPunct="1">
        <a:spcBef>
          <a:spcPct val="0"/>
        </a:spcBef>
        <a:buNone/>
        <a:defRPr kumimoji="1" sz="4400" kern="1200">
          <a:solidFill>
            <a:schemeClr val="tx1"/>
          </a:solidFill>
          <a:latin typeface="+mj-lt"/>
          <a:ea typeface="+mj-ea"/>
          <a:cs typeface="+mj-cs"/>
        </a:defRPr>
      </a:lvl1pPr>
    </p:titleStyle>
    <p:bodyStyle>
      <a:lvl1pPr marL="344799" indent="-344799" algn="l" defTabSz="919465"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47065" indent="-287333" algn="l" defTabSz="91946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9331" indent="-229865" algn="l" defTabSz="91946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9063"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68796"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28527"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88261"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47992"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07725" indent="-229865" algn="l" defTabSz="91946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9465" rtl="0" eaLnBrk="1" latinLnBrk="0" hangingPunct="1">
        <a:defRPr kumimoji="1" sz="1800" kern="1200">
          <a:solidFill>
            <a:schemeClr val="tx1"/>
          </a:solidFill>
          <a:latin typeface="+mn-lt"/>
          <a:ea typeface="+mn-ea"/>
          <a:cs typeface="+mn-cs"/>
        </a:defRPr>
      </a:lvl1pPr>
      <a:lvl2pPr marL="459733" algn="l" defTabSz="919465" rtl="0" eaLnBrk="1" latinLnBrk="0" hangingPunct="1">
        <a:defRPr kumimoji="1" sz="1800" kern="1200">
          <a:solidFill>
            <a:schemeClr val="tx1"/>
          </a:solidFill>
          <a:latin typeface="+mn-lt"/>
          <a:ea typeface="+mn-ea"/>
          <a:cs typeface="+mn-cs"/>
        </a:defRPr>
      </a:lvl2pPr>
      <a:lvl3pPr marL="919465" algn="l" defTabSz="919465" rtl="0" eaLnBrk="1" latinLnBrk="0" hangingPunct="1">
        <a:defRPr kumimoji="1" sz="1800" kern="1200">
          <a:solidFill>
            <a:schemeClr val="tx1"/>
          </a:solidFill>
          <a:latin typeface="+mn-lt"/>
          <a:ea typeface="+mn-ea"/>
          <a:cs typeface="+mn-cs"/>
        </a:defRPr>
      </a:lvl3pPr>
      <a:lvl4pPr marL="1379197" algn="l" defTabSz="919465" rtl="0" eaLnBrk="1" latinLnBrk="0" hangingPunct="1">
        <a:defRPr kumimoji="1" sz="1800" kern="1200">
          <a:solidFill>
            <a:schemeClr val="tx1"/>
          </a:solidFill>
          <a:latin typeface="+mn-lt"/>
          <a:ea typeface="+mn-ea"/>
          <a:cs typeface="+mn-cs"/>
        </a:defRPr>
      </a:lvl4pPr>
      <a:lvl5pPr marL="1838929" algn="l" defTabSz="919465" rtl="0" eaLnBrk="1" latinLnBrk="0" hangingPunct="1">
        <a:defRPr kumimoji="1" sz="1800" kern="1200">
          <a:solidFill>
            <a:schemeClr val="tx1"/>
          </a:solidFill>
          <a:latin typeface="+mn-lt"/>
          <a:ea typeface="+mn-ea"/>
          <a:cs typeface="+mn-cs"/>
        </a:defRPr>
      </a:lvl5pPr>
      <a:lvl6pPr marL="2298661" algn="l" defTabSz="919465" rtl="0" eaLnBrk="1" latinLnBrk="0" hangingPunct="1">
        <a:defRPr kumimoji="1" sz="1800" kern="1200">
          <a:solidFill>
            <a:schemeClr val="tx1"/>
          </a:solidFill>
          <a:latin typeface="+mn-lt"/>
          <a:ea typeface="+mn-ea"/>
          <a:cs typeface="+mn-cs"/>
        </a:defRPr>
      </a:lvl6pPr>
      <a:lvl7pPr marL="2758394" algn="l" defTabSz="919465" rtl="0" eaLnBrk="1" latinLnBrk="0" hangingPunct="1">
        <a:defRPr kumimoji="1" sz="1800" kern="1200">
          <a:solidFill>
            <a:schemeClr val="tx1"/>
          </a:solidFill>
          <a:latin typeface="+mn-lt"/>
          <a:ea typeface="+mn-ea"/>
          <a:cs typeface="+mn-cs"/>
        </a:defRPr>
      </a:lvl7pPr>
      <a:lvl8pPr marL="3218126" algn="l" defTabSz="919465" rtl="0" eaLnBrk="1" latinLnBrk="0" hangingPunct="1">
        <a:defRPr kumimoji="1" sz="1800" kern="1200">
          <a:solidFill>
            <a:schemeClr val="tx1"/>
          </a:solidFill>
          <a:latin typeface="+mn-lt"/>
          <a:ea typeface="+mn-ea"/>
          <a:cs typeface="+mn-cs"/>
        </a:defRPr>
      </a:lvl8pPr>
      <a:lvl9pPr marL="3677859" algn="l" defTabSz="91946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ChangeArrowheads="1"/>
          </p:cNvSpPr>
          <p:nvPr>
            <p:ph type="ctrTitle" idx="4294967295"/>
          </p:nvPr>
        </p:nvSpPr>
        <p:spPr>
          <a:xfrm>
            <a:off x="742960" y="1844860"/>
            <a:ext cx="8420100" cy="1470025"/>
          </a:xfrm>
        </p:spPr>
        <p:txBody>
          <a:bodyPr/>
          <a:lstStyle/>
          <a:p>
            <a:pPr eaLnBrk="1" hangingPunct="1">
              <a:defRPr/>
            </a:pPr>
            <a:r>
              <a:rPr lang="ja-JP" altLang="en-US" sz="4000" dirty="0" smtClean="0">
                <a:solidFill>
                  <a:schemeClr val="accent2"/>
                </a:solidFill>
                <a:effectLst>
                  <a:outerShdw blurRad="38100" dist="38100" dir="2700000" algn="tl">
                    <a:srgbClr val="C0C0C0"/>
                  </a:outerShdw>
                </a:effectLst>
                <a:latin typeface="+mn-ea"/>
                <a:ea typeface="+mn-ea"/>
              </a:rPr>
              <a:t>障害者虐待防止法の概要及び</a:t>
            </a:r>
            <a:r>
              <a:rPr lang="en-US" altLang="ja-JP" sz="4000" dirty="0" smtClean="0">
                <a:solidFill>
                  <a:schemeClr val="accent2"/>
                </a:solidFill>
                <a:effectLst>
                  <a:outerShdw blurRad="38100" dist="38100" dir="2700000" algn="tl">
                    <a:srgbClr val="C0C0C0"/>
                  </a:outerShdw>
                </a:effectLst>
                <a:latin typeface="+mn-ea"/>
                <a:ea typeface="+mn-ea"/>
              </a:rPr>
              <a:t/>
            </a:r>
            <a:br>
              <a:rPr lang="en-US" altLang="ja-JP" sz="4000" dirty="0" smtClean="0">
                <a:solidFill>
                  <a:schemeClr val="accent2"/>
                </a:solidFill>
                <a:effectLst>
                  <a:outerShdw blurRad="38100" dist="38100" dir="2700000" algn="tl">
                    <a:srgbClr val="C0C0C0"/>
                  </a:outerShdw>
                </a:effectLst>
                <a:latin typeface="+mn-ea"/>
                <a:ea typeface="+mn-ea"/>
              </a:rPr>
            </a:br>
            <a:r>
              <a:rPr lang="ja-JP" altLang="en-US" sz="4000" dirty="0" smtClean="0">
                <a:solidFill>
                  <a:schemeClr val="accent2"/>
                </a:solidFill>
                <a:effectLst>
                  <a:outerShdw blurRad="38100" dist="38100" dir="2700000" algn="tl">
                    <a:srgbClr val="C0C0C0"/>
                  </a:outerShdw>
                </a:effectLst>
                <a:latin typeface="+mn-ea"/>
                <a:ea typeface="+mn-ea"/>
              </a:rPr>
              <a:t>富山県の現状について</a:t>
            </a:r>
          </a:p>
        </p:txBody>
      </p:sp>
      <p:sp>
        <p:nvSpPr>
          <p:cNvPr id="913412" name="Text Box 4"/>
          <p:cNvSpPr txBox="1">
            <a:spLocks noChangeArrowheads="1"/>
          </p:cNvSpPr>
          <p:nvPr/>
        </p:nvSpPr>
        <p:spPr bwMode="auto">
          <a:xfrm>
            <a:off x="218787" y="5157192"/>
            <a:ext cx="9505950" cy="519112"/>
          </a:xfrm>
          <a:prstGeom prst="rect">
            <a:avLst/>
          </a:prstGeom>
          <a:noFill/>
          <a:ln w="9525">
            <a:noFill/>
            <a:miter lim="800000"/>
            <a:headEnd/>
            <a:tailEnd/>
          </a:ln>
          <a:effectLst/>
        </p:spPr>
        <p:txBody>
          <a:bodyPr>
            <a:spAutoFit/>
          </a:bodyPr>
          <a:lstStyle/>
          <a:p>
            <a:pPr algn="ctr">
              <a:spcBef>
                <a:spcPct val="50000"/>
              </a:spcBef>
              <a:defRPr/>
            </a:pPr>
            <a:r>
              <a:rPr lang="ja-JP" altLang="en-US" sz="2800" dirty="0">
                <a:solidFill>
                  <a:schemeClr val="tx1"/>
                </a:solidFill>
                <a:effectLst>
                  <a:outerShdw blurRad="38100" dist="38100" dir="2700000" algn="tl">
                    <a:srgbClr val="C0C0C0"/>
                  </a:outerShdw>
                </a:effectLst>
                <a:latin typeface="+mn-ea"/>
                <a:ea typeface="+mn-ea"/>
              </a:rPr>
              <a:t>富山県厚生部障害福祉課</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416496" y="727951"/>
            <a:ext cx="8946504" cy="1918746"/>
            <a:chOff x="416496" y="727951"/>
            <a:chExt cx="8946504" cy="1918746"/>
          </a:xfrm>
        </p:grpSpPr>
        <p:sp>
          <p:nvSpPr>
            <p:cNvPr id="338946" name="Text Box 2"/>
            <p:cNvSpPr txBox="1">
              <a:spLocks noChangeArrowheads="1"/>
            </p:cNvSpPr>
            <p:nvPr/>
          </p:nvSpPr>
          <p:spPr bwMode="auto">
            <a:xfrm>
              <a:off x="543000" y="1206697"/>
              <a:ext cx="8820000" cy="1440000"/>
            </a:xfrm>
            <a:prstGeom prst="rect">
              <a:avLst/>
            </a:prstGeom>
            <a:solidFill>
              <a:srgbClr val="CCFFCC"/>
            </a:solidFill>
            <a:ln w="9525">
              <a:solidFill>
                <a:schemeClr val="tx1"/>
              </a:solidFill>
              <a:miter lim="800000"/>
              <a:headEnd/>
              <a:tailEnd/>
            </a:ln>
            <a:effectLst/>
            <a:extLst/>
          </p:spPr>
          <p:txBody>
            <a:bodyPr anchor="ctr">
              <a:spAutoFit/>
            </a:bodyPr>
            <a:lstStyle/>
            <a:p>
              <a:pPr>
                <a:spcBef>
                  <a:spcPct val="50000"/>
                </a:spcBef>
                <a:defRPr/>
              </a:pPr>
              <a:r>
                <a:rPr lang="ja-JP" altLang="en-US" sz="1800" dirty="0" smtClean="0">
                  <a:solidFill>
                    <a:schemeClr val="tx1"/>
                  </a:solidFill>
                  <a:ea typeface="ＭＳ Ｐゴシック" pitchFamily="50" charset="-128"/>
                </a:rPr>
                <a:t>１</a:t>
              </a:r>
              <a:r>
                <a:rPr lang="ja-JP" altLang="en-US" sz="1800" dirty="0">
                  <a:solidFill>
                    <a:schemeClr val="tx1"/>
                  </a:solidFill>
                  <a:ea typeface="ＭＳ Ｐゴシック" pitchFamily="50" charset="-128"/>
                </a:rPr>
                <a:t>　市町村・都道府県の部局又は施設に、障害者虐待対応の窓口となる</a:t>
              </a:r>
              <a:r>
                <a:rPr lang="ja-JP" altLang="en-US" sz="1800" u="sng" dirty="0">
                  <a:solidFill>
                    <a:srgbClr val="FF0000"/>
                  </a:solidFill>
                  <a:ea typeface="ＭＳ Ｐゴシック" pitchFamily="50" charset="-128"/>
                </a:rPr>
                <a:t>「</a:t>
              </a:r>
              <a:r>
                <a:rPr lang="ja-JP" altLang="en-US" sz="1800" u="sng" dirty="0">
                  <a:solidFill>
                    <a:srgbClr val="FF0000"/>
                  </a:solidFill>
                  <a:effectLst>
                    <a:outerShdw blurRad="38100" dist="38100" dir="2700000" algn="tl">
                      <a:srgbClr val="C0C0C0"/>
                    </a:outerShdw>
                  </a:effectLst>
                  <a:ea typeface="ＭＳ Ｐゴシック" pitchFamily="50" charset="-128"/>
                </a:rPr>
                <a:t>市町村障害者虐待防止センター</a:t>
              </a:r>
              <a:r>
                <a:rPr lang="ja-JP" altLang="en-US" sz="1800" u="sng" dirty="0">
                  <a:solidFill>
                    <a:srgbClr val="FF0000"/>
                  </a:solidFill>
                  <a:ea typeface="ＭＳ Ｐゴシック" pitchFamily="50" charset="-128"/>
                </a:rPr>
                <a:t>」・「</a:t>
              </a:r>
              <a:r>
                <a:rPr lang="ja-JP" altLang="en-US" sz="1800" u="sng" dirty="0">
                  <a:solidFill>
                    <a:srgbClr val="FF0000"/>
                  </a:solidFill>
                  <a:effectLst>
                    <a:outerShdw blurRad="38100" dist="38100" dir="2700000" algn="tl">
                      <a:srgbClr val="C0C0C0"/>
                    </a:outerShdw>
                  </a:effectLst>
                  <a:ea typeface="ＭＳ Ｐゴシック" pitchFamily="50" charset="-128"/>
                </a:rPr>
                <a:t>都道府県障害者権利擁護センター</a:t>
              </a:r>
              <a:r>
                <a:rPr lang="ja-JP" altLang="en-US" sz="1800" u="sng" dirty="0">
                  <a:solidFill>
                    <a:srgbClr val="FF0000"/>
                  </a:solidFill>
                  <a:ea typeface="ＭＳ Ｐゴシック" pitchFamily="50" charset="-128"/>
                </a:rPr>
                <a:t>」</a:t>
              </a:r>
              <a:r>
                <a:rPr lang="ja-JP" altLang="en-US" sz="1800" dirty="0">
                  <a:solidFill>
                    <a:schemeClr val="tx1"/>
                  </a:solidFill>
                  <a:ea typeface="ＭＳ Ｐゴシック" pitchFamily="50" charset="-128"/>
                </a:rPr>
                <a:t>としての機能を果たさせる。</a:t>
              </a:r>
            </a:p>
            <a:p>
              <a:pPr>
                <a:spcBef>
                  <a:spcPct val="50000"/>
                </a:spcBef>
                <a:defRPr/>
              </a:pPr>
              <a:r>
                <a:rPr lang="ja-JP" altLang="en-US" sz="1800" dirty="0">
                  <a:solidFill>
                    <a:schemeClr val="tx1"/>
                  </a:solidFill>
                  <a:ea typeface="ＭＳ Ｐゴシック" pitchFamily="50" charset="-128"/>
                </a:rPr>
                <a:t>２　政府は、障害者虐待の防止等に関する制度について、この法律の施行後３年を目途に検討を加え、必要な措置を講ずるものとする。</a:t>
              </a:r>
            </a:p>
          </p:txBody>
        </p:sp>
        <p:sp>
          <p:nvSpPr>
            <p:cNvPr id="338949" name="AutoShape 5"/>
            <p:cNvSpPr>
              <a:spLocks noChangeArrowheads="1"/>
            </p:cNvSpPr>
            <p:nvPr/>
          </p:nvSpPr>
          <p:spPr bwMode="auto">
            <a:xfrm>
              <a:off x="416496" y="727951"/>
              <a:ext cx="1980000" cy="396000"/>
            </a:xfrm>
            <a:prstGeom prst="foldedCorner">
              <a:avLst>
                <a:gd name="adj" fmla="val 12500"/>
              </a:avLst>
            </a:prstGeom>
            <a:solidFill>
              <a:srgbClr val="FFCC99"/>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1800" b="1">
                  <a:solidFill>
                    <a:schemeClr val="tx1"/>
                  </a:solidFill>
                  <a:effectLst>
                    <a:outerShdw blurRad="38100" dist="38100" dir="2700000" algn="tl">
                      <a:srgbClr val="FFFFFF"/>
                    </a:outerShdw>
                  </a:effectLst>
                  <a:ea typeface="ＭＳ Ｐゴシック" pitchFamily="50" charset="-128"/>
                </a:rPr>
                <a:t>④その他</a:t>
              </a:r>
              <a:endParaRPr lang="ja-JP" altLang="en-US" sz="1800">
                <a:solidFill>
                  <a:schemeClr val="tx1"/>
                </a:solidFill>
                <a:ea typeface="ＭＳ Ｐゴシック" pitchFamily="50" charset="-128"/>
              </a:endParaRPr>
            </a:p>
          </p:txBody>
        </p:sp>
      </p:grpSp>
      <p:grpSp>
        <p:nvGrpSpPr>
          <p:cNvPr id="3" name="グループ化 2"/>
          <p:cNvGrpSpPr/>
          <p:nvPr/>
        </p:nvGrpSpPr>
        <p:grpSpPr>
          <a:xfrm>
            <a:off x="416490" y="2852936"/>
            <a:ext cx="4715898" cy="397531"/>
            <a:chOff x="416490" y="2960992"/>
            <a:chExt cx="4715898" cy="397531"/>
          </a:xfrm>
        </p:grpSpPr>
        <p:sp>
          <p:nvSpPr>
            <p:cNvPr id="83975" name="Text Box 8"/>
            <p:cNvSpPr txBox="1">
              <a:spLocks noChangeArrowheads="1"/>
            </p:cNvSpPr>
            <p:nvPr/>
          </p:nvSpPr>
          <p:spPr bwMode="auto">
            <a:xfrm>
              <a:off x="2684463" y="2991810"/>
              <a:ext cx="2447925" cy="36671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800" b="1" dirty="0"/>
                <a:t>平成２４年１０月１日</a:t>
              </a:r>
            </a:p>
          </p:txBody>
        </p:sp>
        <p:sp>
          <p:nvSpPr>
            <p:cNvPr id="338953" name="AutoShape 9"/>
            <p:cNvSpPr>
              <a:spLocks noChangeArrowheads="1"/>
            </p:cNvSpPr>
            <p:nvPr/>
          </p:nvSpPr>
          <p:spPr bwMode="auto">
            <a:xfrm>
              <a:off x="416490" y="2960992"/>
              <a:ext cx="1980000" cy="396000"/>
            </a:xfrm>
            <a:prstGeom prst="foldedCorner">
              <a:avLst>
                <a:gd name="adj" fmla="val 12500"/>
              </a:avLst>
            </a:prstGeom>
            <a:solidFill>
              <a:srgbClr val="FFCC99"/>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1800" b="1">
                  <a:solidFill>
                    <a:schemeClr val="tx1"/>
                  </a:solidFill>
                  <a:effectLst>
                    <a:outerShdw blurRad="38100" dist="38100" dir="2700000" algn="tl">
                      <a:srgbClr val="FFFFFF"/>
                    </a:outerShdw>
                  </a:effectLst>
                  <a:ea typeface="ＭＳ Ｐゴシック" pitchFamily="50" charset="-128"/>
                </a:rPr>
                <a:t>⑤施行日</a:t>
              </a:r>
              <a:endParaRPr lang="ja-JP" altLang="en-US" sz="1800">
                <a:solidFill>
                  <a:schemeClr val="tx1"/>
                </a:solidFill>
                <a:ea typeface="ＭＳ Ｐゴシック" pitchFamily="50" charset="-128"/>
              </a:endParaRPr>
            </a:p>
          </p:txBody>
        </p:sp>
      </p:grpSp>
      <p:cxnSp>
        <p:nvCxnSpPr>
          <p:cNvPr id="15" name="直線コネクタ 1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93000" y="-6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2200" dirty="0" smtClean="0">
                <a:solidFill>
                  <a:prstClr val="black"/>
                </a:solidFill>
                <a:latin typeface="+mn-ea"/>
              </a:rPr>
              <a:t>障害者</a:t>
            </a:r>
            <a:r>
              <a:rPr lang="ja-JP" altLang="en-US" sz="2200" dirty="0">
                <a:solidFill>
                  <a:prstClr val="black"/>
                </a:solidFill>
                <a:latin typeface="+mn-ea"/>
              </a:rPr>
              <a:t>虐待</a:t>
            </a:r>
            <a:r>
              <a:rPr lang="ja-JP" altLang="en-US" sz="2200" dirty="0" smtClean="0">
                <a:solidFill>
                  <a:prstClr val="black"/>
                </a:solidFill>
                <a:latin typeface="+mn-ea"/>
              </a:rPr>
              <a:t>の防止、障害者の養護者に対する支援等に関する法律の概要③</a:t>
            </a:r>
            <a:endParaRPr lang="ja-JP" altLang="en-US" sz="2200" dirty="0">
              <a:solidFill>
                <a:prstClr val="black"/>
              </a:solidFill>
              <a:latin typeface="+mn-ea"/>
            </a:endParaRPr>
          </a:p>
        </p:txBody>
      </p:sp>
      <p:grpSp>
        <p:nvGrpSpPr>
          <p:cNvPr id="4" name="グループ化 3"/>
          <p:cNvGrpSpPr/>
          <p:nvPr/>
        </p:nvGrpSpPr>
        <p:grpSpPr>
          <a:xfrm>
            <a:off x="416490" y="3573016"/>
            <a:ext cx="8946510" cy="2987647"/>
            <a:chOff x="416490" y="3573016"/>
            <a:chExt cx="8946510" cy="2987647"/>
          </a:xfrm>
        </p:grpSpPr>
        <p:sp>
          <p:nvSpPr>
            <p:cNvPr id="83972" name="Text Box 4"/>
            <p:cNvSpPr txBox="1">
              <a:spLocks noChangeArrowheads="1"/>
            </p:cNvSpPr>
            <p:nvPr/>
          </p:nvSpPr>
          <p:spPr bwMode="auto">
            <a:xfrm>
              <a:off x="543000" y="4040663"/>
              <a:ext cx="8820000" cy="2520000"/>
            </a:xfrm>
            <a:prstGeom prst="rect">
              <a:avLst/>
            </a:prstGeom>
            <a:solidFill>
              <a:srgbClr val="CCFFCC"/>
            </a:solidFill>
            <a:ln w="9525">
              <a:solidFill>
                <a:schemeClr val="tx1"/>
              </a:solidFill>
              <a:miter lim="800000"/>
              <a:headEnd/>
              <a:tailEnd/>
            </a:ln>
            <a:effectLst/>
            <a:extLst/>
          </p:spPr>
          <p:txBody>
            <a:bodyPr anchor="ct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lnSpc>
                  <a:spcPct val="80000"/>
                </a:lnSpc>
                <a:spcBef>
                  <a:spcPct val="50000"/>
                </a:spcBef>
                <a:buFontTx/>
                <a:buNone/>
              </a:pPr>
              <a:r>
                <a:rPr lang="ja-JP" altLang="en-US" sz="1800" dirty="0" smtClean="0"/>
                <a:t>◇</a:t>
              </a:r>
              <a:r>
                <a:rPr lang="ja-JP" altLang="en-US" sz="1800" dirty="0"/>
                <a:t>家庭の</a:t>
              </a:r>
              <a:r>
                <a:rPr lang="ja-JP" altLang="en-US" sz="1800" dirty="0" smtClean="0"/>
                <a:t>障害児</a:t>
              </a:r>
              <a:r>
                <a:rPr lang="en-US" altLang="ja-JP" sz="1800" dirty="0" smtClean="0"/>
                <a:t>			</a:t>
              </a:r>
              <a:r>
                <a:rPr lang="ja-JP" altLang="en-US" sz="1800" dirty="0" smtClean="0"/>
                <a:t>　　児童</a:t>
              </a:r>
              <a:r>
                <a:rPr lang="ja-JP" altLang="en-US" sz="1800" dirty="0"/>
                <a:t>虐待防止法</a:t>
              </a:r>
            </a:p>
            <a:p>
              <a:pPr eaLnBrk="1" hangingPunct="1">
                <a:lnSpc>
                  <a:spcPct val="80000"/>
                </a:lnSpc>
                <a:spcBef>
                  <a:spcPct val="50000"/>
                </a:spcBef>
                <a:buFontTx/>
                <a:buNone/>
              </a:pPr>
              <a:r>
                <a:rPr lang="ja-JP" altLang="en-US" sz="1800" dirty="0"/>
                <a:t>◇施設入所等障害者</a:t>
              </a:r>
            </a:p>
            <a:p>
              <a:pPr eaLnBrk="1" hangingPunct="1">
                <a:lnSpc>
                  <a:spcPct val="80000"/>
                </a:lnSpc>
                <a:spcBef>
                  <a:spcPct val="50000"/>
                </a:spcBef>
                <a:buFontTx/>
                <a:buNone/>
              </a:pPr>
              <a:r>
                <a:rPr lang="ja-JP" altLang="en-US" sz="1800" dirty="0"/>
                <a:t>　　　・ 障害者施設</a:t>
              </a:r>
              <a:r>
                <a:rPr lang="ja-JP" altLang="en-US" sz="1800" dirty="0" smtClean="0"/>
                <a:t>等</a:t>
              </a:r>
              <a:r>
                <a:rPr lang="en-US" altLang="ja-JP" sz="1800" dirty="0" smtClean="0"/>
                <a:t>		</a:t>
              </a:r>
              <a:r>
                <a:rPr lang="ja-JP" altLang="en-US" sz="1800" dirty="0" smtClean="0"/>
                <a:t>　　障害者</a:t>
              </a:r>
              <a:r>
                <a:rPr lang="ja-JP" altLang="en-US" sz="1800" dirty="0"/>
                <a:t>虐待防止法</a:t>
              </a:r>
            </a:p>
            <a:p>
              <a:pPr eaLnBrk="1" hangingPunct="1">
                <a:lnSpc>
                  <a:spcPct val="80000"/>
                </a:lnSpc>
                <a:spcBef>
                  <a:spcPct val="50000"/>
                </a:spcBef>
                <a:buFontTx/>
                <a:buNone/>
              </a:pPr>
              <a:r>
                <a:rPr lang="ja-JP" altLang="en-US" sz="1800" dirty="0"/>
                <a:t>　　　・ 児童養護施設</a:t>
              </a:r>
              <a:r>
                <a:rPr lang="ja-JP" altLang="en-US" sz="1800" dirty="0" smtClean="0"/>
                <a:t>等</a:t>
              </a:r>
              <a:r>
                <a:rPr lang="en-US" altLang="ja-JP" sz="1800" dirty="0"/>
                <a:t>	</a:t>
              </a:r>
              <a:r>
                <a:rPr lang="en-US" altLang="ja-JP" sz="1800" dirty="0" smtClean="0"/>
                <a:t>	</a:t>
              </a:r>
              <a:r>
                <a:rPr lang="ja-JP" altLang="en-US" sz="1800" dirty="0" smtClean="0"/>
                <a:t>　　児童</a:t>
              </a:r>
              <a:r>
                <a:rPr lang="ja-JP" altLang="en-US" sz="1800" dirty="0"/>
                <a:t>福祉法　　</a:t>
              </a:r>
            </a:p>
            <a:p>
              <a:pPr eaLnBrk="1" hangingPunct="1">
                <a:lnSpc>
                  <a:spcPct val="80000"/>
                </a:lnSpc>
                <a:spcBef>
                  <a:spcPct val="50000"/>
                </a:spcBef>
                <a:buFontTx/>
                <a:buNone/>
              </a:pPr>
              <a:r>
                <a:rPr lang="ja-JP" altLang="en-US" sz="1800" dirty="0"/>
                <a:t>　　　・ 養介護施設</a:t>
              </a:r>
              <a:r>
                <a:rPr lang="ja-JP" altLang="en-US" sz="1800" dirty="0" smtClean="0"/>
                <a:t>等</a:t>
              </a:r>
              <a:r>
                <a:rPr lang="en-US" altLang="ja-JP" sz="1800" dirty="0"/>
                <a:t>	</a:t>
              </a:r>
              <a:r>
                <a:rPr lang="en-US" altLang="ja-JP" sz="1800" dirty="0" smtClean="0"/>
                <a:t>	</a:t>
              </a:r>
              <a:r>
                <a:rPr lang="ja-JP" altLang="en-US" sz="1800" dirty="0" smtClean="0"/>
                <a:t>　　高齢者</a:t>
              </a:r>
              <a:r>
                <a:rPr lang="ja-JP" altLang="en-US" sz="1800" dirty="0"/>
                <a:t>虐待防止法</a:t>
              </a:r>
            </a:p>
            <a:p>
              <a:pPr eaLnBrk="1" hangingPunct="1">
                <a:lnSpc>
                  <a:spcPct val="80000"/>
                </a:lnSpc>
                <a:spcBef>
                  <a:spcPct val="50000"/>
                </a:spcBef>
                <a:buFontTx/>
                <a:buNone/>
              </a:pPr>
              <a:r>
                <a:rPr lang="ja-JP" altLang="en-US" sz="1800" dirty="0"/>
                <a:t>◇家庭の高齢</a:t>
              </a:r>
              <a:r>
                <a:rPr lang="ja-JP" altLang="en-US" sz="1800" dirty="0" smtClean="0"/>
                <a:t>障害者</a:t>
              </a:r>
              <a:r>
                <a:rPr lang="en-US" altLang="ja-JP" sz="1800" dirty="0"/>
                <a:t>	</a:t>
              </a:r>
              <a:r>
                <a:rPr lang="en-US" altLang="ja-JP" sz="1800" dirty="0" smtClean="0"/>
                <a:t>	</a:t>
              </a:r>
              <a:r>
                <a:rPr lang="ja-JP" altLang="en-US" sz="1800" dirty="0" smtClean="0"/>
                <a:t>　　この</a:t>
              </a:r>
              <a:r>
                <a:rPr lang="ja-JP" altLang="en-US" sz="1800" dirty="0"/>
                <a:t>法律及び高齢者虐待</a:t>
              </a:r>
              <a:r>
                <a:rPr lang="ja-JP" altLang="en-US" sz="1800" dirty="0" smtClean="0"/>
                <a:t>防止法</a:t>
              </a:r>
              <a:endParaRPr lang="ja-JP" altLang="en-US" sz="800" dirty="0"/>
            </a:p>
          </p:txBody>
        </p:sp>
        <p:sp>
          <p:nvSpPr>
            <p:cNvPr id="338950" name="AutoShape 6"/>
            <p:cNvSpPr>
              <a:spLocks noChangeArrowheads="1"/>
            </p:cNvSpPr>
            <p:nvPr/>
          </p:nvSpPr>
          <p:spPr bwMode="auto">
            <a:xfrm>
              <a:off x="416490" y="3573016"/>
              <a:ext cx="1980000" cy="396000"/>
            </a:xfrm>
            <a:prstGeom prst="foldedCorner">
              <a:avLst>
                <a:gd name="adj" fmla="val 12500"/>
              </a:avLst>
            </a:prstGeom>
            <a:solidFill>
              <a:srgbClr val="FFCC99"/>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1800" b="1" dirty="0">
                  <a:solidFill>
                    <a:schemeClr val="tx1"/>
                  </a:solidFill>
                  <a:effectLst>
                    <a:outerShdw blurRad="38100" dist="38100" dir="2700000" algn="tl">
                      <a:srgbClr val="FFFFFF"/>
                    </a:outerShdw>
                  </a:effectLst>
                  <a:ea typeface="ＭＳ Ｐゴシック" pitchFamily="50" charset="-128"/>
                </a:rPr>
                <a:t>⑥法の適用範囲</a:t>
              </a:r>
              <a:endParaRPr lang="ja-JP" altLang="en-US" sz="1800" dirty="0">
                <a:solidFill>
                  <a:schemeClr val="tx1"/>
                </a:solidFill>
                <a:ea typeface="ＭＳ Ｐゴシック" pitchFamily="50" charset="-128"/>
              </a:endParaRPr>
            </a:p>
          </p:txBody>
        </p:sp>
        <p:sp>
          <p:nvSpPr>
            <p:cNvPr id="83977" name="AutoShape 10"/>
            <p:cNvSpPr>
              <a:spLocks noChangeArrowheads="1"/>
            </p:cNvSpPr>
            <p:nvPr/>
          </p:nvSpPr>
          <p:spPr bwMode="auto">
            <a:xfrm>
              <a:off x="3044630" y="4228937"/>
              <a:ext cx="1260000" cy="288000"/>
            </a:xfrm>
            <a:prstGeom prst="rightArrow">
              <a:avLst>
                <a:gd name="adj1" fmla="val 50000"/>
                <a:gd name="adj2" fmla="val 61426"/>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endParaRPr lang="ja-JP" altLang="en-US" sz="1600">
                <a:solidFill>
                  <a:srgbClr val="000000"/>
                </a:solidFill>
              </a:endParaRPr>
            </a:p>
          </p:txBody>
        </p:sp>
        <p:sp>
          <p:nvSpPr>
            <p:cNvPr id="19" name="AutoShape 10"/>
            <p:cNvSpPr>
              <a:spLocks noChangeArrowheads="1"/>
            </p:cNvSpPr>
            <p:nvPr/>
          </p:nvSpPr>
          <p:spPr bwMode="auto">
            <a:xfrm>
              <a:off x="3152920" y="4941200"/>
              <a:ext cx="1080000" cy="252000"/>
            </a:xfrm>
            <a:prstGeom prst="rightArrow">
              <a:avLst>
                <a:gd name="adj1" fmla="val 50000"/>
                <a:gd name="adj2" fmla="val 61426"/>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endParaRPr lang="ja-JP" altLang="en-US" sz="1600">
                <a:solidFill>
                  <a:srgbClr val="000000"/>
                </a:solidFill>
              </a:endParaRPr>
            </a:p>
          </p:txBody>
        </p:sp>
        <p:sp>
          <p:nvSpPr>
            <p:cNvPr id="20" name="AutoShape 10"/>
            <p:cNvSpPr>
              <a:spLocks noChangeArrowheads="1"/>
            </p:cNvSpPr>
            <p:nvPr/>
          </p:nvSpPr>
          <p:spPr bwMode="auto">
            <a:xfrm>
              <a:off x="3152920" y="5301240"/>
              <a:ext cx="1080000" cy="252000"/>
            </a:xfrm>
            <a:prstGeom prst="rightArrow">
              <a:avLst>
                <a:gd name="adj1" fmla="val 50000"/>
                <a:gd name="adj2" fmla="val 61426"/>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endParaRPr lang="ja-JP" altLang="en-US" sz="1600">
                <a:solidFill>
                  <a:srgbClr val="000000"/>
                </a:solidFill>
              </a:endParaRPr>
            </a:p>
          </p:txBody>
        </p:sp>
        <p:sp>
          <p:nvSpPr>
            <p:cNvPr id="21" name="AutoShape 10"/>
            <p:cNvSpPr>
              <a:spLocks noChangeArrowheads="1"/>
            </p:cNvSpPr>
            <p:nvPr/>
          </p:nvSpPr>
          <p:spPr bwMode="auto">
            <a:xfrm>
              <a:off x="3152920" y="5661248"/>
              <a:ext cx="1080000" cy="252000"/>
            </a:xfrm>
            <a:prstGeom prst="rightArrow">
              <a:avLst>
                <a:gd name="adj1" fmla="val 50000"/>
                <a:gd name="adj2" fmla="val 61426"/>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endParaRPr lang="ja-JP" altLang="en-US" sz="1600">
                <a:solidFill>
                  <a:srgbClr val="000000"/>
                </a:solidFill>
              </a:endParaRPr>
            </a:p>
          </p:txBody>
        </p:sp>
        <p:sp>
          <p:nvSpPr>
            <p:cNvPr id="22" name="AutoShape 10"/>
            <p:cNvSpPr>
              <a:spLocks noChangeArrowheads="1"/>
            </p:cNvSpPr>
            <p:nvPr/>
          </p:nvSpPr>
          <p:spPr bwMode="auto">
            <a:xfrm>
              <a:off x="3044928" y="6069264"/>
              <a:ext cx="1260000" cy="288000"/>
            </a:xfrm>
            <a:prstGeom prst="rightArrow">
              <a:avLst>
                <a:gd name="adj1" fmla="val 50000"/>
                <a:gd name="adj2" fmla="val 61426"/>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endParaRPr lang="ja-JP" altLang="en-US" sz="1600">
                <a:solidFill>
                  <a:srgbClr val="000000"/>
                </a:solidFill>
              </a:endParaRPr>
            </a:p>
          </p:txBody>
        </p:sp>
      </p:grpSp>
      <p:sp>
        <p:nvSpPr>
          <p:cNvPr id="23" name="角丸四角形 22"/>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5032F8DE-0204-4ABE-851D-2878BC2630E9}"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9</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453000" y="3933056"/>
            <a:ext cx="9000000" cy="27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896" tIns="42959" rIns="85896" bIns="42959" anchor="ctr"/>
          <a:lstStyle>
            <a:lvl1pPr algn="ctr" defTabSz="860425" eaLnBrk="0" hangingPunct="0">
              <a:defRPr kumimoji="1" sz="4100">
                <a:solidFill>
                  <a:schemeClr val="tx2"/>
                </a:solidFill>
                <a:latin typeface="Arial" charset="0"/>
                <a:ea typeface="ＭＳ Ｐゴシック" pitchFamily="50" charset="-128"/>
              </a:defRPr>
            </a:lvl1pPr>
            <a:lvl2pPr algn="ctr" defTabSz="860425" eaLnBrk="0" hangingPunct="0">
              <a:defRPr kumimoji="1" sz="4100">
                <a:solidFill>
                  <a:schemeClr val="tx2"/>
                </a:solidFill>
                <a:latin typeface="Arial" charset="0"/>
                <a:ea typeface="ＭＳ Ｐゴシック" pitchFamily="50" charset="-128"/>
              </a:defRPr>
            </a:lvl2pPr>
            <a:lvl3pPr algn="ctr" defTabSz="860425" eaLnBrk="0" hangingPunct="0">
              <a:defRPr kumimoji="1" sz="4100">
                <a:solidFill>
                  <a:schemeClr val="tx2"/>
                </a:solidFill>
                <a:latin typeface="Arial" charset="0"/>
                <a:ea typeface="ＭＳ Ｐゴシック" pitchFamily="50" charset="-128"/>
              </a:defRPr>
            </a:lvl3pPr>
            <a:lvl4pPr algn="ctr" defTabSz="860425" eaLnBrk="0" hangingPunct="0">
              <a:defRPr kumimoji="1" sz="4100">
                <a:solidFill>
                  <a:schemeClr val="tx2"/>
                </a:solidFill>
                <a:latin typeface="Arial" charset="0"/>
                <a:ea typeface="ＭＳ Ｐゴシック" pitchFamily="50" charset="-128"/>
              </a:defRPr>
            </a:lvl4pPr>
            <a:lvl5pPr algn="ctr" defTabSz="860425" eaLnBrk="0" hangingPunct="0">
              <a:defRPr kumimoji="1" sz="4100">
                <a:solidFill>
                  <a:schemeClr val="tx2"/>
                </a:solidFill>
                <a:latin typeface="Arial" charset="0"/>
                <a:ea typeface="ＭＳ Ｐゴシック" pitchFamily="50" charset="-128"/>
              </a:defRPr>
            </a:lvl5pPr>
            <a:lvl6pPr marL="4572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6pPr>
            <a:lvl7pPr marL="9144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7pPr>
            <a:lvl8pPr marL="13716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8pPr>
            <a:lvl9pPr marL="18288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9pPr>
          </a:lstStyle>
          <a:p>
            <a:pPr algn="l" eaLnBrk="1" hangingPunct="1">
              <a:defRPr/>
            </a:pPr>
            <a:r>
              <a:rPr lang="ja-JP" altLang="en-US" sz="1800" dirty="0" smtClean="0">
                <a:effectLst>
                  <a:outerShdw blurRad="38100" dist="38100" dir="2700000" algn="tl">
                    <a:srgbClr val="C0C0C0"/>
                  </a:outerShdw>
                </a:effectLst>
                <a:latin typeface="+mn-ea"/>
                <a:ea typeface="+mn-ea"/>
              </a:rPr>
              <a:t>１　養護者による虐待</a:t>
            </a:r>
            <a:br>
              <a:rPr lang="ja-JP" altLang="en-US" sz="1800" dirty="0" smtClean="0">
                <a:effectLst>
                  <a:outerShdw blurRad="38100" dist="38100" dir="2700000" algn="tl">
                    <a:srgbClr val="C0C0C0"/>
                  </a:outerShdw>
                </a:effectLst>
                <a:latin typeface="+mn-ea"/>
                <a:ea typeface="+mn-ea"/>
              </a:rPr>
            </a:br>
            <a:r>
              <a:rPr lang="ja-JP" altLang="en-US" sz="1800" dirty="0" smtClean="0">
                <a:effectLst>
                  <a:outerShdw blurRad="38100" dist="38100" dir="2700000" algn="tl">
                    <a:srgbClr val="C0C0C0"/>
                  </a:outerShdw>
                </a:effectLst>
                <a:latin typeface="+mn-ea"/>
                <a:ea typeface="+mn-ea"/>
              </a:rPr>
              <a:t>　　</a:t>
            </a:r>
            <a:r>
              <a:rPr lang="ja-JP" altLang="en-US" sz="1800" dirty="0" smtClean="0">
                <a:latin typeface="+mn-ea"/>
                <a:ea typeface="+mn-ea"/>
              </a:rPr>
              <a:t>　どこまでがしつけで、どこからが虐待か</a:t>
            </a:r>
            <a:br>
              <a:rPr lang="ja-JP" altLang="en-US" sz="1800" dirty="0" smtClean="0">
                <a:latin typeface="+mn-ea"/>
                <a:ea typeface="+mn-ea"/>
              </a:rPr>
            </a:br>
            <a:r>
              <a:rPr lang="ja-JP" altLang="en-US" sz="1800" dirty="0" smtClean="0">
                <a:latin typeface="+mn-ea"/>
                <a:ea typeface="+mn-ea"/>
              </a:rPr>
              <a:t>　　　周囲も見逃しやすいという構造</a:t>
            </a:r>
            <a:br>
              <a:rPr lang="ja-JP" altLang="en-US" sz="1800" dirty="0" smtClean="0">
                <a:latin typeface="+mn-ea"/>
                <a:ea typeface="+mn-ea"/>
              </a:rPr>
            </a:br>
            <a:r>
              <a:rPr lang="ja-JP" altLang="en-US" sz="1200" dirty="0" smtClean="0">
                <a:latin typeface="+mn-ea"/>
                <a:ea typeface="+mn-ea"/>
              </a:rPr>
              <a:t/>
            </a:r>
            <a:br>
              <a:rPr lang="ja-JP" altLang="en-US" sz="1200" dirty="0" smtClean="0">
                <a:latin typeface="+mn-ea"/>
                <a:ea typeface="+mn-ea"/>
              </a:rPr>
            </a:br>
            <a:r>
              <a:rPr lang="ja-JP" altLang="en-US" sz="1800" dirty="0" smtClean="0">
                <a:effectLst>
                  <a:outerShdw blurRad="38100" dist="38100" dir="2700000" algn="tl">
                    <a:srgbClr val="C0C0C0"/>
                  </a:outerShdw>
                </a:effectLst>
                <a:latin typeface="+mn-ea"/>
                <a:ea typeface="+mn-ea"/>
              </a:rPr>
              <a:t>２　施設従事者等による虐待</a:t>
            </a:r>
            <a:br>
              <a:rPr lang="ja-JP" altLang="en-US" sz="1800" dirty="0" smtClean="0">
                <a:effectLst>
                  <a:outerShdw blurRad="38100" dist="38100" dir="2700000" algn="tl">
                    <a:srgbClr val="C0C0C0"/>
                  </a:outerShdw>
                </a:effectLst>
                <a:latin typeface="+mn-ea"/>
                <a:ea typeface="+mn-ea"/>
              </a:rPr>
            </a:br>
            <a:r>
              <a:rPr lang="ja-JP" altLang="en-US" sz="1800" dirty="0" smtClean="0">
                <a:latin typeface="+mn-ea"/>
                <a:ea typeface="+mn-ea"/>
              </a:rPr>
              <a:t>　　　世話をしているからという感情、慣れ</a:t>
            </a:r>
            <a:br>
              <a:rPr lang="ja-JP" altLang="en-US" sz="1800" dirty="0" smtClean="0">
                <a:latin typeface="+mn-ea"/>
                <a:ea typeface="+mn-ea"/>
              </a:rPr>
            </a:br>
            <a:r>
              <a:rPr lang="ja-JP" altLang="en-US" sz="1200" dirty="0" smtClean="0">
                <a:effectLst>
                  <a:outerShdw blurRad="38100" dist="38100" dir="2700000" algn="tl">
                    <a:srgbClr val="C0C0C0"/>
                  </a:outerShdw>
                </a:effectLst>
                <a:latin typeface="+mn-ea"/>
                <a:ea typeface="+mn-ea"/>
              </a:rPr>
              <a:t/>
            </a:r>
            <a:br>
              <a:rPr lang="ja-JP" altLang="en-US" sz="1200" dirty="0" smtClean="0">
                <a:effectLst>
                  <a:outerShdw blurRad="38100" dist="38100" dir="2700000" algn="tl">
                    <a:srgbClr val="C0C0C0"/>
                  </a:outerShdw>
                </a:effectLst>
                <a:latin typeface="+mn-ea"/>
                <a:ea typeface="+mn-ea"/>
              </a:rPr>
            </a:br>
            <a:r>
              <a:rPr lang="ja-JP" altLang="en-US" sz="1800" dirty="0" smtClean="0">
                <a:effectLst>
                  <a:outerShdw blurRad="38100" dist="38100" dir="2700000" algn="tl">
                    <a:srgbClr val="C0C0C0"/>
                  </a:outerShdw>
                </a:effectLst>
                <a:latin typeface="+mn-ea"/>
                <a:ea typeface="+mn-ea"/>
              </a:rPr>
              <a:t>３　使用者による虐待</a:t>
            </a:r>
            <a:br>
              <a:rPr lang="ja-JP" altLang="en-US" sz="1800" dirty="0" smtClean="0">
                <a:effectLst>
                  <a:outerShdw blurRad="38100" dist="38100" dir="2700000" algn="tl">
                    <a:srgbClr val="C0C0C0"/>
                  </a:outerShdw>
                </a:effectLst>
                <a:latin typeface="+mn-ea"/>
                <a:ea typeface="+mn-ea"/>
              </a:rPr>
            </a:br>
            <a:r>
              <a:rPr lang="ja-JP" altLang="en-US" sz="1800" dirty="0" smtClean="0">
                <a:latin typeface="+mn-ea"/>
                <a:ea typeface="+mn-ea"/>
              </a:rPr>
              <a:t>　　　障害者への理解不足</a:t>
            </a:r>
            <a:br>
              <a:rPr lang="ja-JP" altLang="en-US" sz="1800" dirty="0" smtClean="0">
                <a:latin typeface="+mn-ea"/>
                <a:ea typeface="+mn-ea"/>
              </a:rPr>
            </a:br>
            <a:r>
              <a:rPr lang="ja-JP" altLang="en-US" sz="1800" dirty="0" smtClean="0">
                <a:latin typeface="+mn-ea"/>
                <a:ea typeface="+mn-ea"/>
              </a:rPr>
              <a:t>　　　どこまでが育成・指導か</a:t>
            </a:r>
          </a:p>
        </p:txBody>
      </p:sp>
      <p:sp>
        <p:nvSpPr>
          <p:cNvPr id="87045" name="線吹き出し 2 (枠付き) 2"/>
          <p:cNvSpPr>
            <a:spLocks/>
          </p:cNvSpPr>
          <p:nvPr/>
        </p:nvSpPr>
        <p:spPr bwMode="auto">
          <a:xfrm>
            <a:off x="4969962" y="4221208"/>
            <a:ext cx="4680000" cy="1080000"/>
          </a:xfrm>
          <a:prstGeom prst="borderCallout2">
            <a:avLst>
              <a:gd name="adj1" fmla="val -494"/>
              <a:gd name="adj2" fmla="val -8529"/>
              <a:gd name="adj3" fmla="val -12119"/>
              <a:gd name="adj4" fmla="val -4600"/>
              <a:gd name="adj5" fmla="val -13085"/>
              <a:gd name="adj6" fmla="val -103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860425" eaLnBrk="0" hangingPunct="0">
              <a:spcBef>
                <a:spcPct val="20000"/>
              </a:spcBef>
              <a:buChar char="•"/>
              <a:defRPr kumimoji="1" sz="3000">
                <a:solidFill>
                  <a:schemeClr val="tx1"/>
                </a:solidFill>
                <a:latin typeface="Arial" charset="0"/>
                <a:ea typeface="ＭＳ Ｐゴシック" charset="-128"/>
              </a:defRPr>
            </a:lvl1pPr>
            <a:lvl2pPr marL="742950" indent="-285750" defTabSz="860425" eaLnBrk="0" hangingPunct="0">
              <a:spcBef>
                <a:spcPct val="20000"/>
              </a:spcBef>
              <a:buChar char="–"/>
              <a:defRPr kumimoji="1" sz="2600">
                <a:solidFill>
                  <a:schemeClr val="tx1"/>
                </a:solidFill>
                <a:latin typeface="Arial" charset="0"/>
                <a:ea typeface="ＭＳ Ｐゴシック" charset="-128"/>
              </a:defRPr>
            </a:lvl2pPr>
            <a:lvl3pPr marL="1143000" indent="-228600" defTabSz="860425" eaLnBrk="0" hangingPunct="0">
              <a:spcBef>
                <a:spcPct val="20000"/>
              </a:spcBef>
              <a:buChar char="•"/>
              <a:defRPr kumimoji="1" sz="2300">
                <a:solidFill>
                  <a:schemeClr val="tx1"/>
                </a:solidFill>
                <a:latin typeface="Arial" charset="0"/>
                <a:ea typeface="ＭＳ Ｐゴシック" charset="-128"/>
              </a:defRPr>
            </a:lvl3pPr>
            <a:lvl4pPr marL="1600200" indent="-228600" defTabSz="860425" eaLnBrk="0" hangingPunct="0">
              <a:spcBef>
                <a:spcPct val="20000"/>
              </a:spcBef>
              <a:buChar char="–"/>
              <a:defRPr kumimoji="1" sz="1900">
                <a:solidFill>
                  <a:schemeClr val="tx1"/>
                </a:solidFill>
                <a:latin typeface="Arial" charset="0"/>
                <a:ea typeface="ＭＳ Ｐゴシック" charset="-128"/>
              </a:defRPr>
            </a:lvl4pPr>
            <a:lvl5pPr marL="2057400" indent="-228600" defTabSz="860425" eaLnBrk="0" hangingPunct="0">
              <a:spcBef>
                <a:spcPct val="20000"/>
              </a:spcBef>
              <a:buChar char="»"/>
              <a:defRPr kumimoji="1" sz="1900">
                <a:solidFill>
                  <a:schemeClr val="tx1"/>
                </a:solidFill>
                <a:latin typeface="Arial" charset="0"/>
                <a:ea typeface="ＭＳ Ｐゴシック" charset="-128"/>
              </a:defRPr>
            </a:lvl5pPr>
            <a:lvl6pPr marL="25146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lnSpc>
                <a:spcPts val="1400"/>
              </a:lnSpc>
              <a:spcBef>
                <a:spcPct val="0"/>
              </a:spcBef>
              <a:buFontTx/>
              <a:buNone/>
            </a:pPr>
            <a:r>
              <a:rPr lang="ja-JP" altLang="en-US" sz="1400" dirty="0" smtClean="0">
                <a:latin typeface="+mn-ea"/>
                <a:ea typeface="+mn-ea"/>
              </a:rPr>
              <a:t>⇒食事</a:t>
            </a:r>
            <a:r>
              <a:rPr lang="ja-JP" altLang="en-US" sz="1400" dirty="0">
                <a:latin typeface="+mn-ea"/>
                <a:ea typeface="+mn-ea"/>
              </a:rPr>
              <a:t>・介助などの身の回りの世話をしたり、障害者の金銭</a:t>
            </a:r>
            <a:endParaRPr lang="en-US" altLang="ja-JP" sz="1400" dirty="0">
              <a:latin typeface="+mn-ea"/>
              <a:ea typeface="+mn-ea"/>
            </a:endParaRPr>
          </a:p>
          <a:p>
            <a:pPr eaLnBrk="1" hangingPunct="1">
              <a:lnSpc>
                <a:spcPts val="1400"/>
              </a:lnSpc>
              <a:spcBef>
                <a:spcPct val="0"/>
              </a:spcBef>
              <a:buFontTx/>
              <a:buNone/>
            </a:pPr>
            <a:r>
              <a:rPr lang="ja-JP" altLang="en-US" sz="1400" dirty="0">
                <a:latin typeface="+mn-ea"/>
                <a:ea typeface="+mn-ea"/>
              </a:rPr>
              <a:t>　 </a:t>
            </a:r>
            <a:r>
              <a:rPr lang="ja-JP" altLang="en-US" sz="1400" dirty="0" smtClean="0">
                <a:latin typeface="+mn-ea"/>
                <a:ea typeface="+mn-ea"/>
              </a:rPr>
              <a:t>管理</a:t>
            </a:r>
            <a:r>
              <a:rPr lang="ja-JP" altLang="en-US" sz="1400" dirty="0">
                <a:latin typeface="+mn-ea"/>
                <a:ea typeface="+mn-ea"/>
              </a:rPr>
              <a:t>をするなど、障害者の生活に必要な行為を提供したり</a:t>
            </a:r>
            <a:endParaRPr lang="en-US" altLang="ja-JP" sz="1400" dirty="0">
              <a:latin typeface="+mn-ea"/>
              <a:ea typeface="+mn-ea"/>
            </a:endParaRPr>
          </a:p>
          <a:p>
            <a:pPr eaLnBrk="1" hangingPunct="1">
              <a:lnSpc>
                <a:spcPts val="1400"/>
              </a:lnSpc>
              <a:spcBef>
                <a:spcPct val="0"/>
              </a:spcBef>
              <a:buFontTx/>
              <a:buNone/>
            </a:pPr>
            <a:r>
              <a:rPr lang="ja-JP" altLang="en-US" sz="1400" dirty="0">
                <a:latin typeface="+mn-ea"/>
                <a:ea typeface="+mn-ea"/>
              </a:rPr>
              <a:t>　</a:t>
            </a:r>
            <a:r>
              <a:rPr lang="ja-JP" altLang="en-US" sz="1400" dirty="0" smtClean="0">
                <a:latin typeface="+mn-ea"/>
                <a:ea typeface="+mn-ea"/>
              </a:rPr>
              <a:t>  サポート</a:t>
            </a:r>
            <a:r>
              <a:rPr lang="ja-JP" altLang="en-US" sz="1400" dirty="0">
                <a:latin typeface="+mn-ea"/>
                <a:ea typeface="+mn-ea"/>
              </a:rPr>
              <a:t>したりする者</a:t>
            </a:r>
          </a:p>
          <a:p>
            <a:pPr eaLnBrk="1" hangingPunct="1">
              <a:lnSpc>
                <a:spcPts val="1400"/>
              </a:lnSpc>
              <a:spcBef>
                <a:spcPct val="0"/>
              </a:spcBef>
              <a:buFontTx/>
              <a:buNone/>
            </a:pPr>
            <a:r>
              <a:rPr lang="ja-JP" altLang="en-US" sz="1400" dirty="0">
                <a:latin typeface="+mn-ea"/>
                <a:ea typeface="+mn-ea"/>
              </a:rPr>
              <a:t>＊親族等に限らない</a:t>
            </a:r>
          </a:p>
          <a:p>
            <a:pPr eaLnBrk="1" hangingPunct="1">
              <a:lnSpc>
                <a:spcPts val="1400"/>
              </a:lnSpc>
              <a:spcBef>
                <a:spcPct val="0"/>
              </a:spcBef>
              <a:buFontTx/>
              <a:buNone/>
            </a:pPr>
            <a:r>
              <a:rPr lang="ja-JP" altLang="en-US" sz="1400" dirty="0">
                <a:latin typeface="+mn-ea"/>
                <a:ea typeface="+mn-ea"/>
              </a:rPr>
              <a:t>＊日常生活のすべてをともにする、同居する必要は</a:t>
            </a:r>
            <a:r>
              <a:rPr lang="ja-JP" altLang="en-US" sz="1400" dirty="0" smtClean="0">
                <a:latin typeface="+mn-ea"/>
                <a:ea typeface="+mn-ea"/>
              </a:rPr>
              <a:t>ない</a:t>
            </a:r>
            <a:endParaRPr lang="ja-JP" altLang="en-US" sz="1400" dirty="0">
              <a:latin typeface="+mn-ea"/>
              <a:ea typeface="+mn-ea"/>
            </a:endParaRPr>
          </a:p>
        </p:txBody>
      </p:sp>
      <p:cxnSp>
        <p:nvCxnSpPr>
          <p:cNvPr id="6" name="直線コネクタ 5"/>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障害者・障害者虐待の定義</a:t>
            </a:r>
            <a:endParaRPr lang="ja-JP" altLang="en-US" sz="3200" dirty="0">
              <a:solidFill>
                <a:prstClr val="black"/>
              </a:solidFill>
              <a:latin typeface="+mn-ea"/>
            </a:endParaRPr>
          </a:p>
        </p:txBody>
      </p:sp>
      <p:sp>
        <p:nvSpPr>
          <p:cNvPr id="8" name="Rectangle 2"/>
          <p:cNvSpPr>
            <a:spLocks noChangeArrowheads="1"/>
          </p:cNvSpPr>
          <p:nvPr/>
        </p:nvSpPr>
        <p:spPr bwMode="auto">
          <a:xfrm>
            <a:off x="453000" y="1088187"/>
            <a:ext cx="90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896" tIns="42959" rIns="85896" bIns="42959" anchor="ctr"/>
          <a:lstStyle>
            <a:lvl1pPr defTabSz="860425" eaLnBrk="0" hangingPunct="0">
              <a:spcBef>
                <a:spcPct val="20000"/>
              </a:spcBef>
              <a:buChar char="•"/>
              <a:defRPr kumimoji="1" sz="3000">
                <a:solidFill>
                  <a:schemeClr val="tx1"/>
                </a:solidFill>
                <a:latin typeface="Arial" charset="0"/>
                <a:ea typeface="ＭＳ Ｐゴシック" charset="-128"/>
              </a:defRPr>
            </a:lvl1pPr>
            <a:lvl2pPr marL="700088" indent="-269875" defTabSz="860425" eaLnBrk="0" hangingPunct="0">
              <a:spcBef>
                <a:spcPct val="20000"/>
              </a:spcBef>
              <a:buChar char="–"/>
              <a:defRPr kumimoji="1" sz="2600">
                <a:solidFill>
                  <a:schemeClr val="tx1"/>
                </a:solidFill>
                <a:latin typeface="Arial" charset="0"/>
                <a:ea typeface="ＭＳ Ｐゴシック" charset="-128"/>
              </a:defRPr>
            </a:lvl2pPr>
            <a:lvl3pPr marL="1076325" indent="-215900" defTabSz="860425" eaLnBrk="0" hangingPunct="0">
              <a:spcBef>
                <a:spcPct val="20000"/>
              </a:spcBef>
              <a:buChar char="•"/>
              <a:defRPr kumimoji="1" sz="2300">
                <a:solidFill>
                  <a:schemeClr val="tx1"/>
                </a:solidFill>
                <a:latin typeface="Arial" charset="0"/>
                <a:ea typeface="ＭＳ Ｐゴシック" charset="-128"/>
              </a:defRPr>
            </a:lvl3pPr>
            <a:lvl4pPr marL="1506538" indent="-214313" defTabSz="860425" eaLnBrk="0" hangingPunct="0">
              <a:spcBef>
                <a:spcPct val="20000"/>
              </a:spcBef>
              <a:buChar char="–"/>
              <a:defRPr kumimoji="1" sz="1900">
                <a:solidFill>
                  <a:schemeClr val="tx1"/>
                </a:solidFill>
                <a:latin typeface="Arial" charset="0"/>
                <a:ea typeface="ＭＳ Ｐゴシック" charset="-128"/>
              </a:defRPr>
            </a:lvl4pPr>
            <a:lvl5pPr marL="1936750" indent="-214313" defTabSz="860425" eaLnBrk="0" hangingPunct="0">
              <a:spcBef>
                <a:spcPct val="20000"/>
              </a:spcBef>
              <a:buChar char="»"/>
              <a:defRPr kumimoji="1" sz="1900">
                <a:solidFill>
                  <a:schemeClr val="tx1"/>
                </a:solidFill>
                <a:latin typeface="Arial" charset="0"/>
                <a:ea typeface="ＭＳ Ｐゴシック" charset="-128"/>
              </a:defRPr>
            </a:lvl5pPr>
            <a:lvl6pPr marL="23939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8511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3083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7655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r>
              <a:rPr lang="ja-JP" altLang="en-US" sz="1800" dirty="0">
                <a:solidFill>
                  <a:schemeClr val="tx2"/>
                </a:solidFill>
                <a:latin typeface="+mn-ea"/>
                <a:ea typeface="+mn-ea"/>
              </a:rPr>
              <a:t>　身体障害、知的障害、精神障害（発達障害を含む。）</a:t>
            </a:r>
            <a:r>
              <a:rPr lang="ja-JP" altLang="en-US" sz="1800" u="sng" dirty="0">
                <a:solidFill>
                  <a:srgbClr val="FF0000"/>
                </a:solidFill>
                <a:latin typeface="+mn-ea"/>
                <a:ea typeface="+mn-ea"/>
              </a:rPr>
              <a:t>その他の</a:t>
            </a:r>
            <a:r>
              <a:rPr lang="ja-JP" altLang="en-US" sz="1800" dirty="0">
                <a:solidFill>
                  <a:schemeClr val="tx2"/>
                </a:solidFill>
                <a:latin typeface="+mn-ea"/>
                <a:ea typeface="+mn-ea"/>
              </a:rPr>
              <a:t>心身の機能の障害がある者であって、障害及び社会的障壁により継続的に日常生活又は社会生活に相当な制限を受ける状態にあるものをいう。（障害者基本法第２条第１項）</a:t>
            </a:r>
            <a:br>
              <a:rPr lang="ja-JP" altLang="en-US" sz="1800" dirty="0">
                <a:solidFill>
                  <a:schemeClr val="tx2"/>
                </a:solidFill>
                <a:latin typeface="+mn-ea"/>
                <a:ea typeface="+mn-ea"/>
              </a:rPr>
            </a:br>
            <a:r>
              <a:rPr lang="ja-JP" altLang="en-US" sz="1100" dirty="0">
                <a:solidFill>
                  <a:schemeClr val="tx2"/>
                </a:solidFill>
                <a:latin typeface="+mn-ea"/>
                <a:ea typeface="+mn-ea"/>
              </a:rPr>
              <a:t/>
            </a:r>
            <a:br>
              <a:rPr lang="ja-JP" altLang="en-US" sz="1100" dirty="0">
                <a:solidFill>
                  <a:schemeClr val="tx2"/>
                </a:solidFill>
                <a:latin typeface="+mn-ea"/>
                <a:ea typeface="+mn-ea"/>
              </a:rPr>
            </a:br>
            <a:r>
              <a:rPr lang="ja-JP" altLang="en-US" sz="1800" dirty="0">
                <a:solidFill>
                  <a:schemeClr val="tx2"/>
                </a:solidFill>
                <a:latin typeface="+mn-ea"/>
                <a:ea typeface="+mn-ea"/>
              </a:rPr>
              <a:t>　</a:t>
            </a:r>
            <a:r>
              <a:rPr lang="en-US" altLang="ja-JP" sz="1800" dirty="0" smtClean="0">
                <a:solidFill>
                  <a:schemeClr val="tx2"/>
                </a:solidFill>
                <a:latin typeface="+mn-ea"/>
                <a:ea typeface="+mn-ea"/>
              </a:rPr>
              <a:t>※</a:t>
            </a:r>
            <a:r>
              <a:rPr lang="ja-JP" altLang="en-US" sz="1800" dirty="0" smtClean="0">
                <a:solidFill>
                  <a:schemeClr val="tx2"/>
                </a:solidFill>
                <a:latin typeface="+mn-ea"/>
                <a:ea typeface="+mn-ea"/>
              </a:rPr>
              <a:t>社会的</a:t>
            </a:r>
            <a:r>
              <a:rPr lang="ja-JP" altLang="en-US" sz="1800" dirty="0">
                <a:solidFill>
                  <a:schemeClr val="tx2"/>
                </a:solidFill>
                <a:latin typeface="+mn-ea"/>
                <a:ea typeface="+mn-ea"/>
              </a:rPr>
              <a:t>障壁とは、障害がある者にとつて日常生活又は</a:t>
            </a:r>
            <a:r>
              <a:rPr lang="ja-JP" altLang="en-US" sz="1800" dirty="0" smtClean="0">
                <a:solidFill>
                  <a:schemeClr val="tx2"/>
                </a:solidFill>
                <a:latin typeface="+mn-ea"/>
                <a:ea typeface="+mn-ea"/>
              </a:rPr>
              <a:t>社会生活</a:t>
            </a:r>
            <a:r>
              <a:rPr lang="ja-JP" altLang="en-US" sz="1800" dirty="0">
                <a:solidFill>
                  <a:schemeClr val="tx2"/>
                </a:solidFill>
                <a:latin typeface="+mn-ea"/>
                <a:ea typeface="+mn-ea"/>
              </a:rPr>
              <a:t>を営む上で障壁</a:t>
            </a:r>
            <a:r>
              <a:rPr lang="ja-JP" altLang="en-US" sz="1800" dirty="0" smtClean="0">
                <a:solidFill>
                  <a:schemeClr val="tx2"/>
                </a:solidFill>
                <a:latin typeface="+mn-ea"/>
                <a:ea typeface="+mn-ea"/>
              </a:rPr>
              <a:t>となる</a:t>
            </a:r>
            <a:r>
              <a:rPr lang="en-US" altLang="ja-JP" sz="1800" dirty="0" smtClean="0">
                <a:solidFill>
                  <a:schemeClr val="tx2"/>
                </a:solidFill>
                <a:latin typeface="+mn-ea"/>
                <a:ea typeface="+mn-ea"/>
              </a:rPr>
              <a:t/>
            </a:r>
            <a:br>
              <a:rPr lang="en-US" altLang="ja-JP" sz="1800" dirty="0" smtClean="0">
                <a:solidFill>
                  <a:schemeClr val="tx2"/>
                </a:solidFill>
                <a:latin typeface="+mn-ea"/>
                <a:ea typeface="+mn-ea"/>
              </a:rPr>
            </a:br>
            <a:r>
              <a:rPr lang="ja-JP" altLang="en-US" sz="1800" dirty="0" smtClean="0">
                <a:solidFill>
                  <a:schemeClr val="tx2"/>
                </a:solidFill>
                <a:latin typeface="+mn-ea"/>
                <a:ea typeface="+mn-ea"/>
              </a:rPr>
              <a:t>　　 </a:t>
            </a:r>
            <a:r>
              <a:rPr lang="ja-JP" altLang="en-US" sz="1800" dirty="0" err="1" smtClean="0">
                <a:solidFill>
                  <a:schemeClr val="tx2"/>
                </a:solidFill>
                <a:latin typeface="+mn-ea"/>
                <a:ea typeface="+mn-ea"/>
              </a:rPr>
              <a:t>ような</a:t>
            </a:r>
            <a:r>
              <a:rPr lang="ja-JP" altLang="en-US" sz="1800" dirty="0">
                <a:solidFill>
                  <a:schemeClr val="tx2"/>
                </a:solidFill>
                <a:latin typeface="+mn-ea"/>
                <a:ea typeface="+mn-ea"/>
              </a:rPr>
              <a:t>社会における事物、制度、</a:t>
            </a:r>
            <a:r>
              <a:rPr lang="ja-JP" altLang="en-US" sz="1800" dirty="0" smtClean="0">
                <a:solidFill>
                  <a:schemeClr val="tx2"/>
                </a:solidFill>
                <a:latin typeface="+mn-ea"/>
                <a:ea typeface="+mn-ea"/>
              </a:rPr>
              <a:t>慣行</a:t>
            </a:r>
            <a:r>
              <a:rPr lang="ja-JP" altLang="en-US" sz="1800" dirty="0">
                <a:solidFill>
                  <a:schemeClr val="tx2"/>
                </a:solidFill>
                <a:latin typeface="+mn-ea"/>
                <a:ea typeface="+mn-ea"/>
              </a:rPr>
              <a:t>、観念その他一切のものをいう。（同条第２項）</a:t>
            </a:r>
            <a:br>
              <a:rPr lang="ja-JP" altLang="en-US" sz="1800" dirty="0">
                <a:solidFill>
                  <a:schemeClr val="tx2"/>
                </a:solidFill>
                <a:latin typeface="+mn-ea"/>
                <a:ea typeface="+mn-ea"/>
              </a:rPr>
            </a:br>
            <a:r>
              <a:rPr lang="ja-JP" altLang="en-US" sz="1100" dirty="0">
                <a:solidFill>
                  <a:schemeClr val="tx2"/>
                </a:solidFill>
                <a:latin typeface="+mn-ea"/>
                <a:ea typeface="+mn-ea"/>
              </a:rPr>
              <a:t/>
            </a:r>
            <a:br>
              <a:rPr lang="ja-JP" altLang="en-US" sz="1100" dirty="0">
                <a:solidFill>
                  <a:schemeClr val="tx2"/>
                </a:solidFill>
                <a:latin typeface="+mn-ea"/>
                <a:ea typeface="+mn-ea"/>
              </a:rPr>
            </a:br>
            <a:r>
              <a:rPr lang="ja-JP" altLang="en-US" sz="1800" dirty="0">
                <a:solidFill>
                  <a:schemeClr val="tx2"/>
                </a:solidFill>
                <a:latin typeface="+mn-ea"/>
                <a:ea typeface="+mn-ea"/>
              </a:rPr>
              <a:t> 　⇒</a:t>
            </a:r>
            <a:r>
              <a:rPr lang="ja-JP" altLang="en-US" sz="1800" b="1" u="sng" dirty="0">
                <a:solidFill>
                  <a:srgbClr val="FF0000"/>
                </a:solidFill>
                <a:latin typeface="+mn-ea"/>
                <a:ea typeface="+mn-ea"/>
              </a:rPr>
              <a:t>手帳の有無は問わない</a:t>
            </a:r>
          </a:p>
        </p:txBody>
      </p:sp>
      <p:sp>
        <p:nvSpPr>
          <p:cNvPr id="9" name="AutoShape 5"/>
          <p:cNvSpPr>
            <a:spLocks noChangeArrowheads="1"/>
          </p:cNvSpPr>
          <p:nvPr/>
        </p:nvSpPr>
        <p:spPr bwMode="auto">
          <a:xfrm>
            <a:off x="416496" y="727951"/>
            <a:ext cx="3780000" cy="396000"/>
          </a:xfrm>
          <a:prstGeom prst="foldedCorner">
            <a:avLst>
              <a:gd name="adj" fmla="val 12500"/>
            </a:avLst>
          </a:prstGeom>
          <a:solidFill>
            <a:srgbClr val="CC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2000" b="1" dirty="0">
                <a:solidFill>
                  <a:schemeClr val="tx1"/>
                </a:solidFill>
                <a:effectLst>
                  <a:outerShdw blurRad="38100" dist="38100" dir="2700000" algn="tl">
                    <a:srgbClr val="FFFFFF"/>
                  </a:outerShdw>
                </a:effectLst>
                <a:ea typeface="ＭＳ Ｐゴシック" pitchFamily="50" charset="-128"/>
              </a:rPr>
              <a:t>障害者</a:t>
            </a:r>
            <a:r>
              <a:rPr lang="ja-JP" altLang="en-US" sz="2000" b="1" dirty="0" smtClean="0">
                <a:solidFill>
                  <a:schemeClr val="tx1"/>
                </a:solidFill>
                <a:effectLst>
                  <a:outerShdw blurRad="38100" dist="38100" dir="2700000" algn="tl">
                    <a:srgbClr val="FFFFFF"/>
                  </a:outerShdw>
                </a:effectLst>
                <a:ea typeface="ＭＳ Ｐゴシック" pitchFamily="50" charset="-128"/>
              </a:rPr>
              <a:t>の定義（法第２条第１項）</a:t>
            </a:r>
            <a:endParaRPr lang="ja-JP" altLang="en-US" sz="2000" dirty="0">
              <a:solidFill>
                <a:schemeClr val="tx1"/>
              </a:solidFill>
              <a:ea typeface="ＭＳ Ｐゴシック" pitchFamily="50" charset="-128"/>
            </a:endParaRPr>
          </a:p>
        </p:txBody>
      </p:sp>
      <p:sp>
        <p:nvSpPr>
          <p:cNvPr id="10" name="AutoShape 5"/>
          <p:cNvSpPr>
            <a:spLocks noChangeArrowheads="1"/>
          </p:cNvSpPr>
          <p:nvPr/>
        </p:nvSpPr>
        <p:spPr bwMode="auto">
          <a:xfrm>
            <a:off x="416496" y="3465048"/>
            <a:ext cx="4320000" cy="396000"/>
          </a:xfrm>
          <a:prstGeom prst="foldedCorner">
            <a:avLst>
              <a:gd name="adj" fmla="val 12500"/>
            </a:avLst>
          </a:prstGeom>
          <a:solidFill>
            <a:srgbClr val="CC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2000" b="1" dirty="0" smtClean="0">
                <a:solidFill>
                  <a:schemeClr val="tx1"/>
                </a:solidFill>
                <a:effectLst>
                  <a:outerShdw blurRad="38100" dist="38100" dir="2700000" algn="tl">
                    <a:srgbClr val="FFFFFF"/>
                  </a:outerShdw>
                </a:effectLst>
                <a:ea typeface="ＭＳ Ｐゴシック" pitchFamily="50" charset="-128"/>
              </a:rPr>
              <a:t>障害者虐待の定義（法第２条第２項）</a:t>
            </a:r>
            <a:endParaRPr lang="ja-JP" altLang="en-US" sz="2000" dirty="0">
              <a:solidFill>
                <a:schemeClr val="tx1"/>
              </a:solidFill>
              <a:ea typeface="ＭＳ Ｐゴシック" pitchFamily="50" charset="-128"/>
            </a:endParaRPr>
          </a:p>
        </p:txBody>
      </p:sp>
      <p:sp>
        <p:nvSpPr>
          <p:cNvPr id="11" name="角丸四角形 10"/>
          <p:cNvSpPr/>
          <p:nvPr/>
        </p:nvSpPr>
        <p:spPr>
          <a:xfrm>
            <a:off x="4969962" y="3962517"/>
            <a:ext cx="1260000" cy="288000"/>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1400" b="1" dirty="0" smtClean="0">
                <a:solidFill>
                  <a:schemeClr val="tx1"/>
                </a:solidFill>
              </a:rPr>
              <a:t>養護者とは</a:t>
            </a:r>
            <a:endParaRPr lang="en-US" altLang="ja-JP" sz="1400" b="1" dirty="0" smtClean="0">
              <a:solidFill>
                <a:schemeClr val="tx1"/>
              </a:solidFill>
            </a:endParaRPr>
          </a:p>
        </p:txBody>
      </p:sp>
      <p:sp>
        <p:nvSpPr>
          <p:cNvPr id="12" name="角丸四角形 11"/>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FA82EBAD-7E27-4E4E-9525-EBB20F6D7C68}"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10</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7860" name="Group 4"/>
          <p:cNvGraphicFramePr>
            <a:graphicFrameLocks noGrp="1"/>
          </p:cNvGraphicFramePr>
          <p:nvPr>
            <p:extLst>
              <p:ext uri="{D42A27DB-BD31-4B8C-83A1-F6EECF244321}">
                <p14:modId xmlns:p14="http://schemas.microsoft.com/office/powerpoint/2010/main" val="1126847259"/>
              </p:ext>
            </p:extLst>
          </p:nvPr>
        </p:nvGraphicFramePr>
        <p:xfrm>
          <a:off x="452438" y="980728"/>
          <a:ext cx="9001125" cy="5218113"/>
        </p:xfrm>
        <a:graphic>
          <a:graphicData uri="http://schemas.openxmlformats.org/drawingml/2006/table">
            <a:tbl>
              <a:tblPr/>
              <a:tblGrid>
                <a:gridCol w="1800225">
                  <a:extLst>
                    <a:ext uri="{9D8B030D-6E8A-4147-A177-3AD203B41FA5}">
                      <a16:colId xmlns:a16="http://schemas.microsoft.com/office/drawing/2014/main" val="20000"/>
                    </a:ext>
                  </a:extLst>
                </a:gridCol>
                <a:gridCol w="7200900">
                  <a:extLst>
                    <a:ext uri="{9D8B030D-6E8A-4147-A177-3AD203B41FA5}">
                      <a16:colId xmlns:a16="http://schemas.microsoft.com/office/drawing/2014/main" val="20001"/>
                    </a:ext>
                  </a:extLst>
                </a:gridCol>
              </a:tblGrid>
              <a:tr h="457256">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ctr" defTabSz="860425"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類　型</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ctr" defTabSz="860425"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内　　　　容</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FF"/>
                    </a:solidFill>
                  </a:tcPr>
                </a:tc>
                <a:extLst>
                  <a:ext uri="{0D108BD9-81ED-4DB2-BD59-A6C34878D82A}">
                    <a16:rowId xmlns:a16="http://schemas.microsoft.com/office/drawing/2014/main" val="10000"/>
                  </a:ext>
                </a:extLst>
              </a:tr>
              <a:tr h="893872">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身体的虐待</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障害者の身体に外傷が生じ、若しくは生じるそれのある暴行を加え、又は正当な理由なく</a:t>
                      </a:r>
                      <a:r>
                        <a:rPr kumimoji="1" lang="ja-JP" altLang="en-US" sz="2000" b="0" i="0" u="none" strike="noStrike" cap="none" normalizeH="0" baseline="0" dirty="0" smtClean="0">
                          <a:ln>
                            <a:noFill/>
                          </a:ln>
                          <a:solidFill>
                            <a:srgbClr val="FF0000"/>
                          </a:solidFill>
                          <a:effectLst/>
                          <a:latin typeface="Arial" charset="0"/>
                          <a:ea typeface="ＭＳ Ｐゴシック" pitchFamily="50" charset="-128"/>
                        </a:rPr>
                        <a:t>障害者の身体を拘束</a:t>
                      </a: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すること</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14511">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pitchFamily="50" charset="-128"/>
                        </a:rPr>
                        <a:t>性的虐待</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障害者にわいせつな行為をすること又は障害者をしてわいせつな行為をさせること</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030413">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pitchFamily="50" charset="-128"/>
                        </a:rPr>
                        <a:t>心理的虐待</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障害者に対する著しい暴言、著しく拒絶的な対応又は</a:t>
                      </a:r>
                      <a:r>
                        <a:rPr kumimoji="1" lang="ja-JP" altLang="en-US" sz="2000" b="0" i="0" u="none" strike="noStrike" cap="none" normalizeH="0" baseline="0" dirty="0" smtClean="0">
                          <a:ln>
                            <a:noFill/>
                          </a:ln>
                          <a:solidFill>
                            <a:srgbClr val="FF0000"/>
                          </a:solidFill>
                          <a:effectLst/>
                          <a:latin typeface="Arial" charset="0"/>
                          <a:ea typeface="ＭＳ Ｐゴシック" pitchFamily="50" charset="-128"/>
                        </a:rPr>
                        <a:t>不当な差別的言動</a:t>
                      </a: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その他の障害者に著しい心理的外傷を与える言動を行うこと</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005962">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放棄・放置</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障害者を衰弱させるような著しい減食又は長時間の放置、他の同居人・障害者・労働者等による</a:t>
                      </a:r>
                      <a:r>
                        <a:rPr kumimoji="1" lang="ja-JP" altLang="en-US" sz="2000" b="0" i="0" u="none" strike="noStrike" cap="none" normalizeH="0" baseline="0" dirty="0" smtClean="0">
                          <a:ln>
                            <a:noFill/>
                          </a:ln>
                          <a:solidFill>
                            <a:srgbClr val="FF0000"/>
                          </a:solidFill>
                          <a:effectLst/>
                          <a:latin typeface="Arial" charset="0"/>
                          <a:ea typeface="ＭＳ Ｐゴシック" pitchFamily="50" charset="-128"/>
                        </a:rPr>
                        <a:t>虐待行為の放置</a:t>
                      </a: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等養護を著しく怠ること</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916099">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pitchFamily="50" charset="-128"/>
                        </a:rPr>
                        <a:t>経済的虐待</a:t>
                      </a: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60425" eaLnBrk="0" hangingPunct="0">
                        <a:spcBef>
                          <a:spcPct val="20000"/>
                        </a:spcBef>
                        <a:defRPr kumimoji="1" sz="2600">
                          <a:solidFill>
                            <a:schemeClr val="tx1"/>
                          </a:solidFill>
                          <a:latin typeface="Arial" charset="0"/>
                          <a:ea typeface="ＭＳ Ｐゴシック" pitchFamily="50" charset="-128"/>
                        </a:defRPr>
                      </a:lvl1pPr>
                      <a:lvl2pPr marL="430213" defTabSz="860425" eaLnBrk="0" hangingPunct="0">
                        <a:spcBef>
                          <a:spcPct val="20000"/>
                        </a:spcBef>
                        <a:defRPr kumimoji="1" sz="2200">
                          <a:solidFill>
                            <a:schemeClr val="tx1"/>
                          </a:solidFill>
                          <a:latin typeface="Arial" charset="0"/>
                          <a:ea typeface="ＭＳ Ｐゴシック" pitchFamily="50" charset="-128"/>
                        </a:defRPr>
                      </a:lvl2pPr>
                      <a:lvl3pPr marL="860425" defTabSz="860425" eaLnBrk="0" hangingPunct="0">
                        <a:spcBef>
                          <a:spcPct val="20000"/>
                        </a:spcBef>
                        <a:defRPr kumimoji="1" sz="2100">
                          <a:solidFill>
                            <a:schemeClr val="tx1"/>
                          </a:solidFill>
                          <a:latin typeface="Arial" charset="0"/>
                          <a:ea typeface="ＭＳ Ｐゴシック" pitchFamily="50" charset="-128"/>
                        </a:defRPr>
                      </a:lvl3pPr>
                      <a:lvl4pPr marL="1292225" defTabSz="860425" eaLnBrk="0" hangingPunct="0">
                        <a:spcBef>
                          <a:spcPct val="20000"/>
                        </a:spcBef>
                        <a:defRPr kumimoji="1" sz="1700">
                          <a:solidFill>
                            <a:schemeClr val="tx1"/>
                          </a:solidFill>
                          <a:latin typeface="Arial" charset="0"/>
                          <a:ea typeface="ＭＳ Ｐゴシック" pitchFamily="50" charset="-128"/>
                        </a:defRPr>
                      </a:lvl4pPr>
                      <a:lvl5pPr marL="1722438" defTabSz="860425" eaLnBrk="0" hangingPunct="0">
                        <a:spcBef>
                          <a:spcPct val="20000"/>
                        </a:spcBef>
                        <a:defRPr kumimoji="1" sz="1700">
                          <a:solidFill>
                            <a:schemeClr val="tx1"/>
                          </a:solidFill>
                          <a:latin typeface="Arial" charset="0"/>
                          <a:ea typeface="ＭＳ Ｐゴシック" pitchFamily="50" charset="-128"/>
                        </a:defRPr>
                      </a:lvl5pPr>
                      <a:lvl6pPr marL="21796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marL="26368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marL="30940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marL="3551238" defTabSz="860425"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860425" rtl="0" eaLnBrk="0" fontAlgn="base" latinLnBrk="0" hangingPunct="0">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障害者の財産を不当に処分することその他当該障害者から不当に財産上の利益を得ること</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cxnSp>
        <p:nvCxnSpPr>
          <p:cNvPr id="5" name="直線コネクタ 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障害者虐待の類型</a:t>
            </a:r>
            <a:endParaRPr lang="ja-JP" altLang="en-US" sz="3200" dirty="0">
              <a:solidFill>
                <a:prstClr val="black"/>
              </a:solidFill>
              <a:latin typeface="+mn-ea"/>
            </a:endParaRPr>
          </a:p>
        </p:txBody>
      </p:sp>
      <p:sp>
        <p:nvSpPr>
          <p:cNvPr id="7" name="角丸四角形 6"/>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31480456-46E8-4549-8518-D738213227AB}"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11</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コンテンツ プレースホルダー 2"/>
          <p:cNvSpPr>
            <a:spLocks noGrp="1"/>
          </p:cNvSpPr>
          <p:nvPr>
            <p:ph sz="quarter" idx="4294967295"/>
          </p:nvPr>
        </p:nvSpPr>
        <p:spPr>
          <a:xfrm>
            <a:off x="453000" y="620688"/>
            <a:ext cx="9000000" cy="2664296"/>
          </a:xfrm>
        </p:spPr>
        <p:txBody>
          <a:bodyPr/>
          <a:lstStyle/>
          <a:p>
            <a:pPr marL="0" indent="0" eaLnBrk="1" hangingPunct="1">
              <a:buNone/>
            </a:pPr>
            <a:r>
              <a:rPr lang="ja-JP" altLang="en-US" sz="2400" b="1" u="sng" dirty="0" smtClean="0">
                <a:latin typeface="+mn-ea"/>
              </a:rPr>
              <a:t>①身体的虐待</a:t>
            </a:r>
            <a:r>
              <a:rPr lang="ja-JP" altLang="en-US" sz="2400" u="sng" dirty="0" smtClean="0">
                <a:latin typeface="+mn-ea"/>
              </a:rPr>
              <a:t>（</a:t>
            </a:r>
            <a:r>
              <a:rPr lang="ja-JP" altLang="en-US" sz="2400" u="sng" smtClean="0">
                <a:latin typeface="+mn-ea"/>
              </a:rPr>
              <a:t>２条６項、７項、８項）</a:t>
            </a:r>
            <a:endParaRPr lang="ja-JP" altLang="en-US" sz="2400" u="sng" dirty="0" smtClean="0">
              <a:latin typeface="+mn-ea"/>
            </a:endParaRPr>
          </a:p>
          <a:p>
            <a:pPr eaLnBrk="1" hangingPunct="1">
              <a:buFont typeface="Wingdings" pitchFamily="2" charset="2"/>
              <a:buNone/>
            </a:pPr>
            <a:r>
              <a:rPr lang="ja-JP" altLang="en-US" sz="2000" dirty="0">
                <a:latin typeface="+mn-ea"/>
              </a:rPr>
              <a:t>　</a:t>
            </a:r>
            <a:r>
              <a:rPr lang="ja-JP" altLang="en-US" sz="2000" dirty="0" smtClean="0">
                <a:latin typeface="+mn-ea"/>
              </a:rPr>
              <a:t>　障害者の身体に外傷が生じ、若しくは生じるおそれのある暴行を加え、</a:t>
            </a:r>
            <a:r>
              <a:rPr lang="en-US" altLang="ja-JP" sz="2000" dirty="0" smtClean="0">
                <a:latin typeface="+mn-ea"/>
              </a:rPr>
              <a:t/>
            </a:r>
            <a:br>
              <a:rPr lang="en-US" altLang="ja-JP" sz="2000" dirty="0" smtClean="0">
                <a:latin typeface="+mn-ea"/>
              </a:rPr>
            </a:br>
            <a:r>
              <a:rPr lang="ja-JP" altLang="en-US" sz="2000" dirty="0" smtClean="0">
                <a:latin typeface="+mn-ea"/>
              </a:rPr>
              <a:t>又は</a:t>
            </a:r>
            <a:r>
              <a:rPr lang="ja-JP" altLang="en-US" sz="2000" u="sng" dirty="0" smtClean="0">
                <a:solidFill>
                  <a:srgbClr val="0000CC"/>
                </a:solidFill>
                <a:latin typeface="+mn-ea"/>
              </a:rPr>
              <a:t>正当な理由なく障害者の身体を拘束すること</a:t>
            </a:r>
            <a:endParaRPr lang="en-US" altLang="ja-JP" sz="2000" u="sng" dirty="0" smtClean="0">
              <a:solidFill>
                <a:srgbClr val="0000CC"/>
              </a:solidFill>
              <a:latin typeface="+mn-ea"/>
            </a:endParaRPr>
          </a:p>
          <a:p>
            <a:pPr eaLnBrk="1" hangingPunct="1">
              <a:buFont typeface="Wingdings" pitchFamily="2" charset="2"/>
              <a:buNone/>
            </a:pPr>
            <a:endParaRPr lang="en-US" altLang="ja-JP" sz="900" dirty="0" smtClean="0">
              <a:latin typeface="+mn-ea"/>
            </a:endParaRPr>
          </a:p>
          <a:p>
            <a:pPr eaLnBrk="1" hangingPunct="1">
              <a:spcBef>
                <a:spcPts val="0"/>
              </a:spcBef>
              <a:buFont typeface="Wingdings" pitchFamily="2" charset="2"/>
              <a:buNone/>
            </a:pPr>
            <a:r>
              <a:rPr lang="ja-JP" altLang="en-US" sz="1800" dirty="0" smtClean="0">
                <a:latin typeface="+mn-ea"/>
              </a:rPr>
              <a:t>　　＜具体例＞</a:t>
            </a:r>
          </a:p>
          <a:p>
            <a:pPr eaLnBrk="1" hangingPunct="1">
              <a:spcBef>
                <a:spcPts val="0"/>
              </a:spcBef>
              <a:buFont typeface="Wingdings" pitchFamily="2" charset="2"/>
              <a:buNone/>
            </a:pPr>
            <a:r>
              <a:rPr lang="ja-JP" altLang="en-US" sz="1800" dirty="0" smtClean="0">
                <a:latin typeface="+mn-ea"/>
              </a:rPr>
              <a:t>　　・平手打ちする　・殴る　・蹴る　・つねる　・無理やり食べ物を口の中に入れる</a:t>
            </a:r>
            <a:r>
              <a:rPr lang="en-US" altLang="ja-JP" sz="1800" dirty="0" smtClean="0">
                <a:latin typeface="+mn-ea"/>
              </a:rPr>
              <a:t/>
            </a:r>
            <a:br>
              <a:rPr lang="en-US" altLang="ja-JP" sz="1800" dirty="0" smtClean="0">
                <a:latin typeface="+mn-ea"/>
              </a:rPr>
            </a:br>
            <a:r>
              <a:rPr lang="ja-JP" altLang="en-US" sz="1800" dirty="0" smtClean="0">
                <a:latin typeface="+mn-ea"/>
              </a:rPr>
              <a:t>・やけどや痣のできる暴行等々</a:t>
            </a:r>
            <a:r>
              <a:rPr lang="en-US" altLang="ja-JP" sz="1800" dirty="0" smtClean="0">
                <a:latin typeface="+mn-ea"/>
              </a:rPr>
              <a:t/>
            </a:r>
            <a:br>
              <a:rPr lang="en-US" altLang="ja-JP" sz="1800" dirty="0" smtClean="0">
                <a:latin typeface="+mn-ea"/>
              </a:rPr>
            </a:br>
            <a:r>
              <a:rPr lang="ja-JP" altLang="en-US" sz="1800" dirty="0" smtClean="0">
                <a:latin typeface="+mn-ea"/>
              </a:rPr>
              <a:t>・</a:t>
            </a:r>
            <a:r>
              <a:rPr lang="ja-JP" altLang="en-US" sz="1800" b="1" u="sng" dirty="0" smtClean="0">
                <a:latin typeface="+mn-ea"/>
              </a:rPr>
              <a:t>身体拘束</a:t>
            </a:r>
            <a:endParaRPr lang="en-US" altLang="ja-JP" sz="1800" b="1" u="sng" dirty="0" smtClean="0">
              <a:latin typeface="+mn-ea"/>
            </a:endParaRPr>
          </a:p>
        </p:txBody>
      </p:sp>
      <p:cxnSp>
        <p:nvCxnSpPr>
          <p:cNvPr id="5" name="直線コネクタ 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障害者虐待の定義</a:t>
            </a:r>
            <a:endParaRPr lang="ja-JP" altLang="en-US" sz="3200" dirty="0">
              <a:solidFill>
                <a:prstClr val="black"/>
              </a:solidFill>
              <a:latin typeface="+mn-ea"/>
            </a:endParaRPr>
          </a:p>
        </p:txBody>
      </p:sp>
      <p:sp>
        <p:nvSpPr>
          <p:cNvPr id="7" name="Rectangle 3"/>
          <p:cNvSpPr txBox="1">
            <a:spLocks noChangeArrowheads="1"/>
          </p:cNvSpPr>
          <p:nvPr/>
        </p:nvSpPr>
        <p:spPr>
          <a:xfrm>
            <a:off x="344488" y="3480073"/>
            <a:ext cx="8915400" cy="4525963"/>
          </a:xfrm>
          <a:prstGeom prst="rect">
            <a:avLst/>
          </a:prstGeom>
        </p:spPr>
        <p:txBody>
          <a:bodyPr/>
          <a:lst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a:lstStyle>
          <a:p>
            <a:pPr eaLnBrk="1" hangingPunct="1">
              <a:lnSpc>
                <a:spcPct val="90000"/>
              </a:lnSpc>
            </a:pPr>
            <a:endParaRPr lang="ja-JP" altLang="en-US" kern="0" dirty="0" smtClean="0"/>
          </a:p>
        </p:txBody>
      </p:sp>
      <p:sp>
        <p:nvSpPr>
          <p:cNvPr id="2" name="四角形吹き出し 1"/>
          <p:cNvSpPr/>
          <p:nvPr/>
        </p:nvSpPr>
        <p:spPr bwMode="auto">
          <a:xfrm>
            <a:off x="363000" y="3068960"/>
            <a:ext cx="9180000" cy="3672000"/>
          </a:xfrm>
          <a:prstGeom prst="wedgeRectCallout">
            <a:avLst>
              <a:gd name="adj1" fmla="val -34465"/>
              <a:gd name="adj2" fmla="val -53793"/>
            </a:avLst>
          </a:prstGeom>
          <a:solidFill>
            <a:srgbClr val="CC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eaLnBrk="1" hangingPunct="1">
              <a:lnSpc>
                <a:spcPct val="90000"/>
              </a:lnSpc>
            </a:pPr>
            <a:r>
              <a:rPr lang="ja-JP" altLang="en-US" sz="1800" kern="0" dirty="0" smtClean="0">
                <a:latin typeface="+mn-ea"/>
                <a:ea typeface="+mn-ea"/>
              </a:rPr>
              <a:t>障害者</a:t>
            </a:r>
            <a:r>
              <a:rPr lang="ja-JP" altLang="en-US" sz="1800" kern="0" dirty="0">
                <a:latin typeface="+mn-ea"/>
                <a:ea typeface="+mn-ea"/>
              </a:rPr>
              <a:t>総合支援法に基づく障害者支援施設等の人員、設備及び運営に関する基準（４８条</a:t>
            </a:r>
            <a:r>
              <a:rPr lang="ja-JP" altLang="en-US" sz="1800" kern="0" dirty="0" smtClean="0">
                <a:latin typeface="+mn-ea"/>
                <a:ea typeface="+mn-ea"/>
              </a:rPr>
              <a:t>）</a:t>
            </a:r>
            <a:endParaRPr lang="en-US" altLang="ja-JP" sz="1800" kern="0" dirty="0" smtClean="0">
              <a:latin typeface="+mn-ea"/>
              <a:ea typeface="+mn-ea"/>
            </a:endParaRPr>
          </a:p>
          <a:p>
            <a:pPr eaLnBrk="1" hangingPunct="1">
              <a:lnSpc>
                <a:spcPct val="90000"/>
              </a:lnSpc>
              <a:buFont typeface="Wingdings" pitchFamily="2" charset="2"/>
              <a:buNone/>
            </a:pPr>
            <a:endParaRPr lang="en-US" altLang="ja-JP" sz="1100" kern="0" dirty="0" smtClean="0">
              <a:latin typeface="+mn-ea"/>
              <a:ea typeface="+mn-ea"/>
            </a:endParaRPr>
          </a:p>
          <a:p>
            <a:pPr eaLnBrk="1" hangingPunct="1">
              <a:lnSpc>
                <a:spcPct val="90000"/>
              </a:lnSpc>
              <a:buFont typeface="Wingdings" pitchFamily="2" charset="2"/>
              <a:buNone/>
            </a:pPr>
            <a:r>
              <a:rPr lang="ja-JP" altLang="en-US" sz="1800" kern="0" dirty="0">
                <a:latin typeface="+mn-ea"/>
                <a:ea typeface="+mn-ea"/>
              </a:rPr>
              <a:t>　</a:t>
            </a:r>
            <a:r>
              <a:rPr lang="ja-JP" altLang="en-US" sz="1800" kern="0" dirty="0" smtClean="0">
                <a:latin typeface="+mn-ea"/>
                <a:ea typeface="+mn-ea"/>
              </a:rPr>
              <a:t>「</a:t>
            </a:r>
            <a:r>
              <a:rPr lang="ja-JP" altLang="en-US" sz="1800" kern="0" dirty="0">
                <a:latin typeface="+mn-ea"/>
                <a:ea typeface="+mn-ea"/>
              </a:rPr>
              <a:t>利用者又は他の利用者の生命又は身体を保護するため</a:t>
            </a:r>
            <a:r>
              <a:rPr lang="ja-JP" altLang="en-US" sz="1800" kern="0" dirty="0">
                <a:solidFill>
                  <a:srgbClr val="FF0000"/>
                </a:solidFill>
                <a:latin typeface="+mn-ea"/>
                <a:ea typeface="+mn-ea"/>
              </a:rPr>
              <a:t>緊急やむを得ない場合</a:t>
            </a:r>
            <a:r>
              <a:rPr lang="ja-JP" altLang="en-US" sz="1800" kern="0" dirty="0">
                <a:latin typeface="+mn-ea"/>
                <a:ea typeface="+mn-ea"/>
              </a:rPr>
              <a:t>を除き</a:t>
            </a:r>
            <a:r>
              <a:rPr lang="ja-JP" altLang="en-US" sz="1800" kern="0" dirty="0" smtClean="0">
                <a:latin typeface="+mn-ea"/>
                <a:ea typeface="+mn-ea"/>
              </a:rPr>
              <a:t>、</a:t>
            </a:r>
            <a:r>
              <a:rPr lang="en-US" altLang="ja-JP" sz="1800" kern="0" dirty="0" smtClean="0">
                <a:latin typeface="+mn-ea"/>
                <a:ea typeface="+mn-ea"/>
              </a:rPr>
              <a:t/>
            </a:r>
            <a:br>
              <a:rPr lang="en-US" altLang="ja-JP" sz="1800" kern="0" dirty="0" smtClean="0">
                <a:latin typeface="+mn-ea"/>
                <a:ea typeface="+mn-ea"/>
              </a:rPr>
            </a:br>
            <a:r>
              <a:rPr lang="ja-JP" altLang="en-US" sz="1800" kern="0" dirty="0" smtClean="0">
                <a:latin typeface="+mn-ea"/>
                <a:ea typeface="+mn-ea"/>
              </a:rPr>
              <a:t>　身体的</a:t>
            </a:r>
            <a:r>
              <a:rPr lang="ja-JP" altLang="en-US" sz="1800" kern="0" dirty="0">
                <a:latin typeface="+mn-ea"/>
                <a:ea typeface="+mn-ea"/>
              </a:rPr>
              <a:t>拘束その他利用者の行動を制限する行為を行ってはならない」</a:t>
            </a:r>
          </a:p>
          <a:p>
            <a:pPr eaLnBrk="1" hangingPunct="1">
              <a:lnSpc>
                <a:spcPct val="90000"/>
              </a:lnSpc>
              <a:buFont typeface="Wingdings" pitchFamily="2" charset="2"/>
              <a:buNone/>
            </a:pPr>
            <a:endParaRPr lang="en-US" altLang="ja-JP" sz="1100" kern="0" dirty="0" smtClean="0">
              <a:latin typeface="+mn-ea"/>
              <a:ea typeface="+mn-ea"/>
            </a:endParaRPr>
          </a:p>
          <a:p>
            <a:pPr eaLnBrk="1" hangingPunct="1">
              <a:lnSpc>
                <a:spcPct val="90000"/>
              </a:lnSpc>
              <a:buFont typeface="Wingdings" pitchFamily="2" charset="2"/>
              <a:buNone/>
            </a:pPr>
            <a:r>
              <a:rPr lang="ja-JP" altLang="en-US" sz="1800" kern="0" dirty="0" smtClean="0">
                <a:latin typeface="+mn-ea"/>
                <a:ea typeface="+mn-ea"/>
              </a:rPr>
              <a:t>　「</a:t>
            </a:r>
            <a:r>
              <a:rPr lang="ja-JP" altLang="en-US" sz="1800" kern="0" dirty="0">
                <a:latin typeface="+mn-ea"/>
                <a:ea typeface="+mn-ea"/>
              </a:rPr>
              <a:t>やむを得ず身体拘束等を行う場合、</a:t>
            </a:r>
            <a:r>
              <a:rPr lang="en-US" altLang="ja-JP" sz="1800" kern="0" dirty="0">
                <a:latin typeface="+mn-ea"/>
                <a:ea typeface="+mn-ea"/>
              </a:rPr>
              <a:t>①</a:t>
            </a:r>
            <a:r>
              <a:rPr lang="ja-JP" altLang="en-US" sz="1800" kern="0" dirty="0">
                <a:latin typeface="+mn-ea"/>
                <a:ea typeface="+mn-ea"/>
              </a:rPr>
              <a:t>態様及び時間、</a:t>
            </a:r>
            <a:r>
              <a:rPr lang="en-US" altLang="ja-JP" sz="1800" kern="0" dirty="0">
                <a:latin typeface="+mn-ea"/>
                <a:ea typeface="+mn-ea"/>
              </a:rPr>
              <a:t>②</a:t>
            </a:r>
            <a:r>
              <a:rPr lang="ja-JP" altLang="en-US" sz="1800" kern="0" dirty="0">
                <a:latin typeface="+mn-ea"/>
                <a:ea typeface="+mn-ea"/>
              </a:rPr>
              <a:t>その際の利用者の心身の状況</a:t>
            </a:r>
            <a:r>
              <a:rPr lang="ja-JP" altLang="en-US" sz="1800" kern="0" dirty="0" smtClean="0">
                <a:latin typeface="+mn-ea"/>
                <a:ea typeface="+mn-ea"/>
              </a:rPr>
              <a:t>、</a:t>
            </a:r>
            <a:r>
              <a:rPr lang="en-US" altLang="ja-JP" sz="1800" kern="0" dirty="0" smtClean="0">
                <a:latin typeface="+mn-ea"/>
                <a:ea typeface="+mn-ea"/>
              </a:rPr>
              <a:t/>
            </a:r>
            <a:br>
              <a:rPr lang="en-US" altLang="ja-JP" sz="1800" kern="0" dirty="0" smtClean="0">
                <a:latin typeface="+mn-ea"/>
                <a:ea typeface="+mn-ea"/>
              </a:rPr>
            </a:br>
            <a:r>
              <a:rPr lang="ja-JP" altLang="en-US" sz="1800" kern="0" dirty="0" smtClean="0">
                <a:latin typeface="+mn-ea"/>
                <a:ea typeface="+mn-ea"/>
              </a:rPr>
              <a:t>　</a:t>
            </a:r>
            <a:r>
              <a:rPr lang="en-US" altLang="ja-JP" sz="1800" kern="0" dirty="0" smtClean="0">
                <a:latin typeface="+mn-ea"/>
                <a:ea typeface="+mn-ea"/>
              </a:rPr>
              <a:t>③</a:t>
            </a:r>
            <a:r>
              <a:rPr lang="ja-JP" altLang="en-US" sz="1800" kern="0" dirty="0">
                <a:latin typeface="+mn-ea"/>
                <a:ea typeface="+mn-ea"/>
              </a:rPr>
              <a:t>緊急やむを得ない理由、その他必要な事項を</a:t>
            </a:r>
            <a:r>
              <a:rPr lang="ja-JP" altLang="en-US" sz="1800" kern="0" dirty="0">
                <a:solidFill>
                  <a:srgbClr val="FF0000"/>
                </a:solidFill>
                <a:latin typeface="+mn-ea"/>
                <a:ea typeface="+mn-ea"/>
              </a:rPr>
              <a:t>記録</a:t>
            </a:r>
            <a:r>
              <a:rPr lang="ja-JP" altLang="en-US" sz="1800" kern="0" dirty="0">
                <a:latin typeface="+mn-ea"/>
                <a:ea typeface="+mn-ea"/>
              </a:rPr>
              <a:t>しなければ</a:t>
            </a:r>
            <a:r>
              <a:rPr lang="ja-JP" altLang="en-US" sz="1800" kern="0" dirty="0" smtClean="0">
                <a:latin typeface="+mn-ea"/>
                <a:ea typeface="+mn-ea"/>
              </a:rPr>
              <a:t>ならない</a:t>
            </a:r>
            <a:endParaRPr lang="en-US" altLang="ja-JP" sz="1800" kern="0" dirty="0" smtClean="0">
              <a:latin typeface="+mn-ea"/>
              <a:ea typeface="+mn-ea"/>
            </a:endParaRPr>
          </a:p>
          <a:p>
            <a:pPr marL="571500" indent="-571500" eaLnBrk="1" hangingPunct="1">
              <a:buFont typeface="Wingdings" pitchFamily="2" charset="2"/>
              <a:buNone/>
            </a:pPr>
            <a:endParaRPr lang="en-US" altLang="ja-JP" sz="1050" dirty="0" smtClean="0"/>
          </a:p>
          <a:p>
            <a:pPr marL="571500" indent="-571500" eaLnBrk="1" hangingPunct="1">
              <a:lnSpc>
                <a:spcPts val="1800"/>
              </a:lnSpc>
              <a:buFont typeface="Wingdings" pitchFamily="2" charset="2"/>
              <a:buNone/>
            </a:pPr>
            <a:r>
              <a:rPr lang="ja-JP" altLang="en-US" dirty="0" smtClean="0"/>
              <a:t>　＜</a:t>
            </a:r>
            <a:r>
              <a:rPr lang="ja-JP" altLang="en-US" dirty="0"/>
              <a:t>具体例＞</a:t>
            </a:r>
          </a:p>
          <a:p>
            <a:pPr eaLnBrk="1" hangingPunct="1">
              <a:lnSpc>
                <a:spcPts val="1800"/>
              </a:lnSpc>
            </a:pPr>
            <a:r>
              <a:rPr lang="ja-JP" altLang="en-US" dirty="0" smtClean="0"/>
              <a:t>　　１．車</a:t>
            </a:r>
            <a:r>
              <a:rPr lang="ja-JP" altLang="en-US" dirty="0"/>
              <a:t>いすやベッドに縛り付ける</a:t>
            </a:r>
          </a:p>
          <a:p>
            <a:pPr eaLnBrk="1" hangingPunct="1">
              <a:lnSpc>
                <a:spcPts val="1800"/>
              </a:lnSpc>
            </a:pPr>
            <a:r>
              <a:rPr lang="ja-JP" altLang="en-US" dirty="0" smtClean="0"/>
              <a:t>　　２．行動</a:t>
            </a:r>
            <a:r>
              <a:rPr lang="ja-JP" altLang="en-US" dirty="0"/>
              <a:t>を落ち着かせるために向精神薬</a:t>
            </a:r>
            <a:r>
              <a:rPr lang="ja-JP" altLang="en-US" dirty="0" smtClean="0"/>
              <a:t>を</a:t>
            </a:r>
            <a:r>
              <a:rPr lang="en-US" altLang="ja-JP" dirty="0" smtClean="0"/>
              <a:t/>
            </a:r>
            <a:br>
              <a:rPr lang="en-US" altLang="ja-JP" dirty="0" smtClean="0"/>
            </a:br>
            <a:r>
              <a:rPr lang="ja-JP" altLang="en-US" dirty="0" smtClean="0"/>
              <a:t>　　　　</a:t>
            </a:r>
            <a:r>
              <a:rPr lang="ja-JP" altLang="en-US" dirty="0"/>
              <a:t>過剰に</a:t>
            </a:r>
            <a:r>
              <a:rPr lang="ja-JP" altLang="en-US" dirty="0" smtClean="0"/>
              <a:t>投与</a:t>
            </a:r>
            <a:r>
              <a:rPr lang="ja-JP" altLang="en-US" dirty="0"/>
              <a:t>する</a:t>
            </a:r>
          </a:p>
          <a:p>
            <a:pPr eaLnBrk="1" hangingPunct="1">
              <a:lnSpc>
                <a:spcPts val="1800"/>
              </a:lnSpc>
            </a:pPr>
            <a:r>
              <a:rPr lang="ja-JP" altLang="en-US" dirty="0" smtClean="0"/>
              <a:t>　　３．自分</a:t>
            </a:r>
            <a:r>
              <a:rPr lang="ja-JP" altLang="en-US" dirty="0"/>
              <a:t>の意思で開けることのできない</a:t>
            </a:r>
            <a:r>
              <a:rPr lang="ja-JP" altLang="en-US" dirty="0" smtClean="0"/>
              <a:t>居室</a:t>
            </a:r>
            <a:r>
              <a:rPr lang="en-US" altLang="ja-JP" dirty="0" smtClean="0"/>
              <a:t/>
            </a:r>
            <a:br>
              <a:rPr lang="en-US" altLang="ja-JP" dirty="0" smtClean="0"/>
            </a:br>
            <a:r>
              <a:rPr lang="ja-JP" altLang="en-US" dirty="0" smtClean="0"/>
              <a:t>　　　　</a:t>
            </a:r>
            <a:r>
              <a:rPr lang="ja-JP" altLang="en-US" dirty="0"/>
              <a:t>等に</a:t>
            </a:r>
            <a:r>
              <a:rPr lang="ja-JP" altLang="en-US" dirty="0" smtClean="0"/>
              <a:t>隔離</a:t>
            </a:r>
            <a:r>
              <a:rPr lang="ja-JP" altLang="en-US" dirty="0"/>
              <a:t>する</a:t>
            </a:r>
          </a:p>
          <a:p>
            <a:pPr eaLnBrk="1" hangingPunct="1">
              <a:lnSpc>
                <a:spcPts val="1800"/>
              </a:lnSpc>
            </a:pPr>
            <a:r>
              <a:rPr lang="ja-JP" altLang="en-US" dirty="0" smtClean="0"/>
              <a:t>　　４．支援者</a:t>
            </a:r>
            <a:r>
              <a:rPr lang="ja-JP" altLang="en-US" dirty="0"/>
              <a:t>が自分の体で利用者を</a:t>
            </a:r>
            <a:r>
              <a:rPr lang="ja-JP" altLang="en-US" dirty="0" smtClean="0"/>
              <a:t>押さえつけて</a:t>
            </a:r>
            <a:r>
              <a:rPr lang="en-US" altLang="ja-JP" dirty="0" smtClean="0"/>
              <a:t/>
            </a:r>
            <a:br>
              <a:rPr lang="en-US" altLang="ja-JP" dirty="0" smtClean="0"/>
            </a:br>
            <a:r>
              <a:rPr lang="ja-JP" altLang="en-US" dirty="0" smtClean="0"/>
              <a:t>　　　　行動</a:t>
            </a:r>
            <a:r>
              <a:rPr lang="ja-JP" altLang="en-US" dirty="0"/>
              <a:t>を制限</a:t>
            </a:r>
            <a:r>
              <a:rPr lang="ja-JP" altLang="en-US" dirty="0" smtClean="0"/>
              <a:t>する</a:t>
            </a:r>
            <a:r>
              <a:rPr lang="ja-JP" altLang="en-US" kern="0" dirty="0">
                <a:latin typeface="+mn-ea"/>
                <a:ea typeface="+mn-ea"/>
              </a:rPr>
              <a:t>　</a:t>
            </a:r>
          </a:p>
        </p:txBody>
      </p:sp>
      <p:sp>
        <p:nvSpPr>
          <p:cNvPr id="9" name="Rectangle 3"/>
          <p:cNvSpPr txBox="1">
            <a:spLocks noChangeArrowheads="1"/>
          </p:cNvSpPr>
          <p:nvPr/>
        </p:nvSpPr>
        <p:spPr>
          <a:xfrm>
            <a:off x="4910969" y="4716179"/>
            <a:ext cx="4500000" cy="1980000"/>
          </a:xfrm>
          <a:prstGeom prst="rect">
            <a:avLst/>
          </a:prstGeom>
          <a:solidFill>
            <a:schemeClr val="bg1"/>
          </a:solidFill>
        </p:spPr>
        <p:txBody>
          <a:bodyPr/>
          <a:lst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a:lstStyle>
          <a:p>
            <a:pPr marL="0" indent="0" eaLnBrk="1" hangingPunct="1">
              <a:spcBef>
                <a:spcPts val="0"/>
              </a:spcBef>
              <a:buNone/>
            </a:pPr>
            <a:r>
              <a:rPr lang="ja-JP" altLang="en-US" sz="1400" kern="0" dirty="0" smtClean="0">
                <a:latin typeface="+mn-ea"/>
              </a:rPr>
              <a:t>やむを得ず身体拘束を行う場合の３要件</a:t>
            </a:r>
          </a:p>
          <a:p>
            <a:pPr marL="0" indent="0" eaLnBrk="1" hangingPunct="1">
              <a:spcBef>
                <a:spcPts val="0"/>
              </a:spcBef>
              <a:buNone/>
            </a:pPr>
            <a:r>
              <a:rPr lang="ja-JP" altLang="en-US" sz="1400" b="1" kern="0" dirty="0" smtClean="0">
                <a:solidFill>
                  <a:srgbClr val="FF0000"/>
                </a:solidFill>
                <a:latin typeface="+mn-ea"/>
              </a:rPr>
              <a:t>　１．切迫性</a:t>
            </a:r>
            <a:endParaRPr lang="en-US" altLang="ja-JP" sz="1400" b="1" kern="0" dirty="0" smtClean="0">
              <a:solidFill>
                <a:srgbClr val="FF0000"/>
              </a:solidFill>
              <a:latin typeface="+mn-ea"/>
            </a:endParaRPr>
          </a:p>
          <a:p>
            <a:pPr marL="0" indent="0" eaLnBrk="1" hangingPunct="1">
              <a:lnSpc>
                <a:spcPts val="1300"/>
              </a:lnSpc>
              <a:spcBef>
                <a:spcPts val="0"/>
              </a:spcBef>
              <a:buNone/>
            </a:pPr>
            <a:r>
              <a:rPr lang="ja-JP" altLang="en-US" sz="1200" kern="0" dirty="0" smtClean="0">
                <a:latin typeface="+mn-ea"/>
              </a:rPr>
              <a:t>　　　　本人又は利用者の生命、身体、権利が危険にさらされる</a:t>
            </a:r>
            <a:r>
              <a:rPr lang="en-US" altLang="ja-JP" sz="1200" kern="0" dirty="0" smtClean="0">
                <a:latin typeface="+mn-ea"/>
              </a:rPr>
              <a:t/>
            </a:r>
            <a:br>
              <a:rPr lang="en-US" altLang="ja-JP" sz="1200" kern="0" dirty="0" smtClean="0">
                <a:latin typeface="+mn-ea"/>
              </a:rPr>
            </a:br>
            <a:r>
              <a:rPr lang="ja-JP" altLang="en-US" sz="1200" kern="0" dirty="0" smtClean="0">
                <a:latin typeface="+mn-ea"/>
              </a:rPr>
              <a:t>　　　　可能性が著しく高い</a:t>
            </a:r>
          </a:p>
          <a:p>
            <a:pPr marL="0" indent="0" eaLnBrk="1" hangingPunct="1">
              <a:spcBef>
                <a:spcPts val="0"/>
              </a:spcBef>
              <a:buNone/>
            </a:pPr>
            <a:r>
              <a:rPr lang="ja-JP" altLang="en-US" sz="1400" b="1" kern="0" dirty="0" smtClean="0">
                <a:solidFill>
                  <a:srgbClr val="FF0000"/>
                </a:solidFill>
                <a:latin typeface="+mn-ea"/>
              </a:rPr>
              <a:t>　２．非代替性</a:t>
            </a:r>
            <a:endParaRPr lang="en-US" altLang="ja-JP" sz="1400" b="1" kern="0" dirty="0" smtClean="0">
              <a:solidFill>
                <a:srgbClr val="FF0000"/>
              </a:solidFill>
              <a:latin typeface="+mn-ea"/>
            </a:endParaRPr>
          </a:p>
          <a:p>
            <a:pPr marL="0" indent="0" eaLnBrk="1" hangingPunct="1">
              <a:lnSpc>
                <a:spcPts val="1300"/>
              </a:lnSpc>
              <a:spcBef>
                <a:spcPts val="0"/>
              </a:spcBef>
              <a:buNone/>
            </a:pPr>
            <a:r>
              <a:rPr lang="ja-JP" altLang="en-US" sz="1200" kern="0" dirty="0" smtClean="0">
                <a:latin typeface="+mn-ea"/>
              </a:rPr>
              <a:t>　　　　身体拘束等以外のすべての支援方法の可能性が存在しない</a:t>
            </a:r>
            <a:r>
              <a:rPr lang="en-US" altLang="ja-JP" sz="1200" kern="0" dirty="0" smtClean="0">
                <a:latin typeface="+mn-ea"/>
              </a:rPr>
              <a:t/>
            </a:r>
            <a:br>
              <a:rPr lang="en-US" altLang="ja-JP" sz="1200" kern="0" dirty="0" smtClean="0">
                <a:latin typeface="+mn-ea"/>
              </a:rPr>
            </a:br>
            <a:r>
              <a:rPr lang="ja-JP" altLang="en-US" sz="1200" kern="0" dirty="0" smtClean="0">
                <a:latin typeface="+mn-ea"/>
              </a:rPr>
              <a:t>　　　　ことを複数で確認</a:t>
            </a:r>
          </a:p>
          <a:p>
            <a:pPr marL="0" indent="0" eaLnBrk="1" hangingPunct="1">
              <a:spcBef>
                <a:spcPts val="0"/>
              </a:spcBef>
              <a:buNone/>
            </a:pPr>
            <a:r>
              <a:rPr lang="ja-JP" altLang="en-US" sz="1400" b="1" kern="0" dirty="0" smtClean="0">
                <a:solidFill>
                  <a:srgbClr val="FF0000"/>
                </a:solidFill>
                <a:latin typeface="+mn-ea"/>
              </a:rPr>
              <a:t>　３．一時性</a:t>
            </a:r>
            <a:endParaRPr lang="en-US" altLang="ja-JP" sz="1400" b="1" kern="0" dirty="0" smtClean="0">
              <a:solidFill>
                <a:srgbClr val="FF0000"/>
              </a:solidFill>
              <a:latin typeface="+mn-ea"/>
            </a:endParaRPr>
          </a:p>
          <a:p>
            <a:pPr marL="0" indent="0" eaLnBrk="1" hangingPunct="1">
              <a:lnSpc>
                <a:spcPts val="1300"/>
              </a:lnSpc>
              <a:spcBef>
                <a:spcPts val="0"/>
              </a:spcBef>
              <a:buNone/>
            </a:pPr>
            <a:r>
              <a:rPr lang="ja-JP" altLang="en-US" sz="1200" kern="0" dirty="0" smtClean="0">
                <a:latin typeface="+mn-ea"/>
              </a:rPr>
              <a:t>　　　　本人の状態像等に応じて必要とされる最も短い拘束時間で</a:t>
            </a:r>
            <a:r>
              <a:rPr lang="en-US" altLang="ja-JP" sz="1200" kern="0" dirty="0" smtClean="0">
                <a:latin typeface="+mn-ea"/>
              </a:rPr>
              <a:t/>
            </a:r>
            <a:br>
              <a:rPr lang="en-US" altLang="ja-JP" sz="1200" kern="0" dirty="0" smtClean="0">
                <a:latin typeface="+mn-ea"/>
              </a:rPr>
            </a:br>
            <a:r>
              <a:rPr lang="ja-JP" altLang="en-US" sz="1200" kern="0" dirty="0" smtClean="0">
                <a:latin typeface="+mn-ea"/>
              </a:rPr>
              <a:t>　　　　あること</a:t>
            </a:r>
          </a:p>
        </p:txBody>
      </p:sp>
      <p:sp>
        <p:nvSpPr>
          <p:cNvPr id="10" name="角丸四角形 9"/>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ADD498FB-0349-41F0-B938-F18342A61767}"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12</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3"/>
          <p:cNvSpPr>
            <a:spLocks noGrp="1" noChangeArrowheads="1"/>
          </p:cNvSpPr>
          <p:nvPr>
            <p:ph type="body" idx="4294967295"/>
          </p:nvPr>
        </p:nvSpPr>
        <p:spPr>
          <a:xfrm>
            <a:off x="453000" y="620688"/>
            <a:ext cx="9000000" cy="3132000"/>
          </a:xfrm>
        </p:spPr>
        <p:txBody>
          <a:bodyPr/>
          <a:lstStyle/>
          <a:p>
            <a:pPr marL="0" indent="0" eaLnBrk="1" hangingPunct="1">
              <a:buNone/>
            </a:pPr>
            <a:r>
              <a:rPr lang="ja-JP" altLang="en-US" sz="2400" b="1" u="sng" dirty="0" smtClean="0">
                <a:latin typeface="+mn-ea"/>
              </a:rPr>
              <a:t>②性的虐待</a:t>
            </a:r>
            <a:endParaRPr lang="ja-JP" altLang="en-US" sz="2400" b="1" u="sng" dirty="0">
              <a:latin typeface="+mn-ea"/>
            </a:endParaRPr>
          </a:p>
          <a:p>
            <a:pPr marL="0" indent="0" eaLnBrk="1" hangingPunct="1">
              <a:buNone/>
            </a:pPr>
            <a:r>
              <a:rPr lang="ja-JP" altLang="en-US" sz="2000" dirty="0" smtClean="0">
                <a:latin typeface="+mn-ea"/>
              </a:rPr>
              <a:t>　　障害者にわいせつな行為をすること、または障害者をしてわいせつな行為を</a:t>
            </a:r>
            <a:r>
              <a:rPr lang="en-US" altLang="ja-JP" sz="2000" dirty="0" smtClean="0">
                <a:latin typeface="+mn-ea"/>
              </a:rPr>
              <a:t/>
            </a:r>
            <a:br>
              <a:rPr lang="en-US" altLang="ja-JP" sz="2000" dirty="0" smtClean="0">
                <a:latin typeface="+mn-ea"/>
              </a:rPr>
            </a:br>
            <a:r>
              <a:rPr lang="ja-JP" altLang="en-US" sz="2000" dirty="0" smtClean="0">
                <a:latin typeface="+mn-ea"/>
              </a:rPr>
              <a:t>　　させること</a:t>
            </a:r>
          </a:p>
          <a:p>
            <a:pPr eaLnBrk="1" hangingPunct="1">
              <a:spcBef>
                <a:spcPts val="0"/>
              </a:spcBef>
              <a:buFont typeface="Wingdings" pitchFamily="2" charset="2"/>
              <a:buNone/>
            </a:pPr>
            <a:endParaRPr lang="en-US" altLang="ja-JP" sz="1100" dirty="0" smtClean="0">
              <a:latin typeface="+mn-ea"/>
            </a:endParaRPr>
          </a:p>
          <a:p>
            <a:pPr eaLnBrk="1" hangingPunct="1">
              <a:spcBef>
                <a:spcPts val="0"/>
              </a:spcBef>
              <a:buFont typeface="Wingdings" pitchFamily="2" charset="2"/>
              <a:buNone/>
            </a:pPr>
            <a:r>
              <a:rPr lang="ja-JP" altLang="en-US" sz="1800" dirty="0" smtClean="0">
                <a:latin typeface="+mn-ea"/>
              </a:rPr>
              <a:t>　　＜具体例＞</a:t>
            </a:r>
          </a:p>
          <a:p>
            <a:pPr eaLnBrk="1" hangingPunct="1">
              <a:spcBef>
                <a:spcPts val="0"/>
              </a:spcBef>
              <a:buFont typeface="Wingdings" pitchFamily="2" charset="2"/>
              <a:buNone/>
            </a:pPr>
            <a:r>
              <a:rPr lang="ja-JP" altLang="en-US" sz="1800" dirty="0" smtClean="0">
                <a:latin typeface="+mn-ea"/>
              </a:rPr>
              <a:t>　　　性交、性器へのキス、性的行為の強要、裸にする、裸の写真を撮る、キスする、</a:t>
            </a:r>
            <a:r>
              <a:rPr lang="en-US" altLang="ja-JP" sz="1800" dirty="0" smtClean="0">
                <a:latin typeface="+mn-ea"/>
              </a:rPr>
              <a:t/>
            </a:r>
            <a:br>
              <a:rPr lang="en-US" altLang="ja-JP" sz="1800" dirty="0" smtClean="0">
                <a:latin typeface="+mn-ea"/>
              </a:rPr>
            </a:br>
            <a:r>
              <a:rPr lang="ja-JP" altLang="en-US" sz="1800" dirty="0" smtClean="0">
                <a:latin typeface="+mn-ea"/>
              </a:rPr>
              <a:t>　わいせつな言葉や会話、わいせつな映像を見せる</a:t>
            </a:r>
          </a:p>
          <a:p>
            <a:pPr eaLnBrk="1" hangingPunct="1">
              <a:buFont typeface="Wingdings" pitchFamily="2" charset="2"/>
              <a:buNone/>
            </a:pPr>
            <a:r>
              <a:rPr lang="ja-JP" altLang="en-US" sz="1800" dirty="0" smtClean="0">
                <a:latin typeface="+mn-ea"/>
              </a:rPr>
              <a:t>　 　</a:t>
            </a:r>
            <a:r>
              <a:rPr lang="ja-JP" altLang="en-US" sz="1800" u="sng" dirty="0" smtClean="0">
                <a:latin typeface="+mn-ea"/>
              </a:rPr>
              <a:t>＊本人（障害者）が、表面上同意しているように見えても、　本心からの同意かどうか</a:t>
            </a:r>
            <a:r>
              <a:rPr lang="en-US" altLang="ja-JP" sz="1800" u="sng" dirty="0" smtClean="0">
                <a:latin typeface="+mn-ea"/>
              </a:rPr>
              <a:t/>
            </a:r>
            <a:br>
              <a:rPr lang="en-US" altLang="ja-JP" sz="1800" u="sng" dirty="0" smtClean="0">
                <a:latin typeface="+mn-ea"/>
              </a:rPr>
            </a:br>
            <a:r>
              <a:rPr lang="ja-JP" altLang="en-US" sz="1800" dirty="0" smtClean="0">
                <a:latin typeface="+mn-ea"/>
              </a:rPr>
              <a:t>　  </a:t>
            </a:r>
            <a:r>
              <a:rPr lang="ja-JP" altLang="en-US" sz="1800" u="sng" dirty="0" smtClean="0">
                <a:latin typeface="+mn-ea"/>
              </a:rPr>
              <a:t>慎重な判断を要する</a:t>
            </a:r>
            <a:endParaRPr lang="en-US" altLang="ja-JP" sz="1800" u="sng" dirty="0" smtClean="0">
              <a:latin typeface="+mn-ea"/>
            </a:endParaRPr>
          </a:p>
          <a:p>
            <a:pPr eaLnBrk="1" hangingPunct="1">
              <a:buFont typeface="Wingdings" pitchFamily="2" charset="2"/>
              <a:buNone/>
            </a:pPr>
            <a:r>
              <a:rPr lang="ja-JP" altLang="en-US" sz="1800" dirty="0" smtClean="0">
                <a:latin typeface="+mn-ea"/>
              </a:rPr>
              <a:t>　　 </a:t>
            </a:r>
            <a:r>
              <a:rPr lang="ja-JP" altLang="en-US" sz="1800" u="sng" dirty="0" smtClean="0">
                <a:latin typeface="+mn-ea"/>
              </a:rPr>
              <a:t>＊身体障害の場合であっても、心理的に抵抗できないことがあることに注意</a:t>
            </a:r>
            <a:r>
              <a:rPr lang="ja-JP" altLang="en-US" sz="1800" dirty="0" smtClean="0">
                <a:latin typeface="+mn-ea"/>
              </a:rPr>
              <a:t>　</a:t>
            </a:r>
          </a:p>
        </p:txBody>
      </p:sp>
      <p:cxnSp>
        <p:nvCxnSpPr>
          <p:cNvPr id="5" name="直線コネクタ 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障害者虐待の定義</a:t>
            </a:r>
            <a:endParaRPr lang="ja-JP" altLang="en-US" sz="3200" dirty="0">
              <a:solidFill>
                <a:prstClr val="black"/>
              </a:solidFill>
              <a:latin typeface="+mn-ea"/>
            </a:endParaRPr>
          </a:p>
        </p:txBody>
      </p:sp>
      <p:sp>
        <p:nvSpPr>
          <p:cNvPr id="7" name="Rectangle 3"/>
          <p:cNvSpPr txBox="1">
            <a:spLocks noChangeArrowheads="1"/>
          </p:cNvSpPr>
          <p:nvPr/>
        </p:nvSpPr>
        <p:spPr bwMode="auto">
          <a:xfrm>
            <a:off x="454588" y="3785694"/>
            <a:ext cx="9000000" cy="29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t" anchorCtr="0" compatLnSpc="1">
            <a:prstTxWarp prst="textNoShape">
              <a:avLst/>
            </a:prstTxWarp>
          </a:bodyPr>
          <a:lst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a:lstStyle>
          <a:p>
            <a:pPr marL="0" indent="0" eaLnBrk="1" hangingPunct="1">
              <a:buNone/>
            </a:pPr>
            <a:r>
              <a:rPr lang="ja-JP" altLang="en-US" sz="2400" b="1" u="sng" kern="0" dirty="0" smtClean="0">
                <a:latin typeface="+mn-ea"/>
              </a:rPr>
              <a:t>③心理的虐待</a:t>
            </a:r>
            <a:endParaRPr lang="en-US" altLang="ja-JP" sz="2400" b="1" u="sng" kern="0" dirty="0" smtClean="0">
              <a:latin typeface="+mn-ea"/>
            </a:endParaRPr>
          </a:p>
          <a:p>
            <a:pPr marL="0" indent="0" eaLnBrk="1" hangingPunct="1">
              <a:buNone/>
            </a:pPr>
            <a:r>
              <a:rPr lang="ja-JP" altLang="en-US" sz="2000" kern="0" dirty="0" smtClean="0">
                <a:latin typeface="+mn-ea"/>
              </a:rPr>
              <a:t>　　障害者に対する</a:t>
            </a:r>
            <a:r>
              <a:rPr lang="ja-JP" altLang="en-US" sz="2000" u="sng" kern="0" dirty="0" smtClean="0">
                <a:solidFill>
                  <a:srgbClr val="0000CC"/>
                </a:solidFill>
                <a:latin typeface="+mn-ea"/>
              </a:rPr>
              <a:t>著しい</a:t>
            </a:r>
            <a:r>
              <a:rPr lang="ja-JP" altLang="en-US" sz="2000" kern="0" dirty="0" smtClean="0">
                <a:latin typeface="+mn-ea"/>
              </a:rPr>
              <a:t>暴言または</a:t>
            </a:r>
            <a:r>
              <a:rPr lang="ja-JP" altLang="en-US" sz="2000" u="sng" kern="0" dirty="0" smtClean="0">
                <a:solidFill>
                  <a:srgbClr val="0000CC"/>
                </a:solidFill>
                <a:latin typeface="+mn-ea"/>
              </a:rPr>
              <a:t>著しく</a:t>
            </a:r>
            <a:r>
              <a:rPr lang="ja-JP" altLang="en-US" sz="2000" kern="0" dirty="0" smtClean="0">
                <a:latin typeface="+mn-ea"/>
              </a:rPr>
              <a:t>拒絶的な対応その他の障害者に</a:t>
            </a:r>
            <a:r>
              <a:rPr lang="en-US" altLang="ja-JP" sz="2000" kern="0" dirty="0" smtClean="0">
                <a:latin typeface="+mn-ea"/>
              </a:rPr>
              <a:t/>
            </a:r>
            <a:br>
              <a:rPr lang="en-US" altLang="ja-JP" sz="2000" kern="0" dirty="0" smtClean="0">
                <a:latin typeface="+mn-ea"/>
              </a:rPr>
            </a:br>
            <a:r>
              <a:rPr lang="ja-JP" altLang="en-US" sz="2000" kern="0" dirty="0" smtClean="0">
                <a:latin typeface="+mn-ea"/>
              </a:rPr>
              <a:t>　　著しい心的外傷を与える言動</a:t>
            </a:r>
          </a:p>
          <a:p>
            <a:pPr eaLnBrk="1" hangingPunct="1">
              <a:buFont typeface="Wingdings" pitchFamily="2" charset="2"/>
              <a:buNone/>
            </a:pPr>
            <a:endParaRPr lang="en-US" altLang="ja-JP" sz="1050" kern="0" dirty="0" smtClean="0">
              <a:latin typeface="+mn-ea"/>
            </a:endParaRPr>
          </a:p>
          <a:p>
            <a:pPr eaLnBrk="1" hangingPunct="1">
              <a:spcBef>
                <a:spcPts val="0"/>
              </a:spcBef>
              <a:buFont typeface="Wingdings" pitchFamily="2" charset="2"/>
              <a:buNone/>
            </a:pPr>
            <a:r>
              <a:rPr lang="ja-JP" altLang="en-US" sz="1800" kern="0" dirty="0">
                <a:latin typeface="+mn-ea"/>
              </a:rPr>
              <a:t>　</a:t>
            </a:r>
            <a:r>
              <a:rPr lang="ja-JP" altLang="en-US" sz="1800" kern="0" dirty="0" smtClean="0">
                <a:latin typeface="+mn-ea"/>
              </a:rPr>
              <a:t>　＜具体例＞</a:t>
            </a:r>
          </a:p>
          <a:p>
            <a:pPr eaLnBrk="1" hangingPunct="1">
              <a:spcBef>
                <a:spcPts val="0"/>
              </a:spcBef>
              <a:buFont typeface="Wingdings" pitchFamily="2" charset="2"/>
              <a:buNone/>
            </a:pPr>
            <a:r>
              <a:rPr lang="ja-JP" altLang="en-US" sz="1800" kern="0" dirty="0" smtClean="0">
                <a:latin typeface="+mn-ea"/>
              </a:rPr>
              <a:t>　　　馬鹿、アホなどの侮辱する言葉、怒鳴る、罵る、</a:t>
            </a:r>
            <a:endParaRPr lang="en-US" altLang="ja-JP" sz="1800" kern="0" dirty="0" smtClean="0">
              <a:latin typeface="+mn-ea"/>
            </a:endParaRPr>
          </a:p>
          <a:p>
            <a:pPr eaLnBrk="1" hangingPunct="1">
              <a:spcBef>
                <a:spcPts val="0"/>
              </a:spcBef>
              <a:buFont typeface="Wingdings" pitchFamily="2" charset="2"/>
              <a:buNone/>
            </a:pPr>
            <a:r>
              <a:rPr lang="ja-JP" altLang="en-US" sz="1800" kern="0" dirty="0">
                <a:latin typeface="+mn-ea"/>
              </a:rPr>
              <a:t>　</a:t>
            </a:r>
            <a:r>
              <a:rPr lang="ja-JP" altLang="en-US" sz="1800" kern="0" dirty="0" smtClean="0">
                <a:latin typeface="+mn-ea"/>
              </a:rPr>
              <a:t>　　子ども扱い、意図的な無視、仲間外れにする、</a:t>
            </a:r>
            <a:endParaRPr lang="en-US" altLang="ja-JP" sz="1800" kern="0" dirty="0" smtClean="0">
              <a:latin typeface="+mn-ea"/>
            </a:endParaRPr>
          </a:p>
          <a:p>
            <a:pPr eaLnBrk="1" hangingPunct="1">
              <a:spcBef>
                <a:spcPts val="0"/>
              </a:spcBef>
              <a:buFont typeface="Wingdings" pitchFamily="2" charset="2"/>
              <a:buNone/>
            </a:pPr>
            <a:r>
              <a:rPr lang="ja-JP" altLang="en-US" sz="1800" kern="0" dirty="0">
                <a:latin typeface="+mn-ea"/>
              </a:rPr>
              <a:t>　</a:t>
            </a:r>
            <a:r>
              <a:rPr lang="ja-JP" altLang="en-US" sz="1800" kern="0" dirty="0" smtClean="0">
                <a:latin typeface="+mn-ea"/>
              </a:rPr>
              <a:t>　　人格を貶めるような扱いをする、罰として「食事</a:t>
            </a:r>
            <a:endParaRPr lang="en-US" altLang="ja-JP" sz="1800" kern="0" dirty="0" smtClean="0">
              <a:latin typeface="+mn-ea"/>
            </a:endParaRPr>
          </a:p>
          <a:p>
            <a:pPr eaLnBrk="1" hangingPunct="1">
              <a:spcBef>
                <a:spcPts val="0"/>
              </a:spcBef>
              <a:buFont typeface="Wingdings" pitchFamily="2" charset="2"/>
              <a:buNone/>
            </a:pPr>
            <a:r>
              <a:rPr lang="ja-JP" altLang="en-US" sz="1800" kern="0" dirty="0">
                <a:latin typeface="+mn-ea"/>
              </a:rPr>
              <a:t>　</a:t>
            </a:r>
            <a:r>
              <a:rPr lang="ja-JP" altLang="en-US" sz="1800" kern="0" dirty="0" smtClean="0">
                <a:latin typeface="+mn-ea"/>
              </a:rPr>
              <a:t>　　を抜く」「作業に行かせない」と脅す等</a:t>
            </a:r>
          </a:p>
        </p:txBody>
      </p:sp>
      <p:sp>
        <p:nvSpPr>
          <p:cNvPr id="2" name="四角形吹き出し 1"/>
          <p:cNvSpPr/>
          <p:nvPr/>
        </p:nvSpPr>
        <p:spPr bwMode="auto">
          <a:xfrm>
            <a:off x="5488636" y="4653136"/>
            <a:ext cx="4211928" cy="2016000"/>
          </a:xfrm>
          <a:prstGeom prst="wedgeRectCallout">
            <a:avLst>
              <a:gd name="adj1" fmla="val -57929"/>
              <a:gd name="adj2" fmla="val -46896"/>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800" kern="0" dirty="0" smtClean="0">
                <a:solidFill>
                  <a:srgbClr val="0033CC"/>
                </a:solidFill>
              </a:rPr>
              <a:t>「著しい」</a:t>
            </a:r>
            <a:r>
              <a:rPr lang="ja-JP" altLang="en-US" sz="1800" kern="0" dirty="0" smtClean="0"/>
              <a:t>→余り</a:t>
            </a:r>
            <a:r>
              <a:rPr lang="ja-JP" altLang="en-US" sz="1800" kern="0" dirty="0"/>
              <a:t>考慮する必要はない</a:t>
            </a:r>
          </a:p>
          <a:p>
            <a:pPr eaLnBrk="1" hangingPunct="1">
              <a:buFont typeface="Wingdings" pitchFamily="2" charset="2"/>
              <a:buNone/>
            </a:pPr>
            <a:r>
              <a:rPr lang="ja-JP" altLang="en-US" kern="0" dirty="0" smtClean="0"/>
              <a:t>・「</a:t>
            </a:r>
            <a:r>
              <a:rPr lang="ja-JP" altLang="en-US" kern="0" dirty="0"/>
              <a:t>脅し、侮辱などの言葉や態度、無視、嫌</a:t>
            </a:r>
            <a:r>
              <a:rPr lang="ja-JP" altLang="en-US" kern="0" dirty="0" err="1" smtClean="0"/>
              <a:t>がら</a:t>
            </a:r>
            <a:endParaRPr lang="en-US" altLang="ja-JP" kern="0" dirty="0" smtClean="0"/>
          </a:p>
          <a:p>
            <a:pPr eaLnBrk="1" hangingPunct="1">
              <a:buFont typeface="Wingdings" pitchFamily="2" charset="2"/>
              <a:buNone/>
            </a:pPr>
            <a:r>
              <a:rPr lang="en-US" altLang="ja-JP" kern="0" dirty="0"/>
              <a:t> </a:t>
            </a:r>
            <a:r>
              <a:rPr lang="en-US" altLang="ja-JP" kern="0" dirty="0" smtClean="0"/>
              <a:t> </a:t>
            </a:r>
            <a:r>
              <a:rPr lang="ja-JP" altLang="en-US" kern="0" dirty="0" smtClean="0"/>
              <a:t>せ</a:t>
            </a:r>
            <a:r>
              <a:rPr lang="ja-JP" altLang="en-US" kern="0" dirty="0"/>
              <a:t>などに</a:t>
            </a:r>
            <a:r>
              <a:rPr lang="ja-JP" altLang="en-US" kern="0" dirty="0" smtClean="0"/>
              <a:t>よって精神的</a:t>
            </a:r>
            <a:r>
              <a:rPr lang="ja-JP" altLang="en-US" kern="0" dirty="0"/>
              <a:t>に苦痛を与えること」</a:t>
            </a:r>
            <a:r>
              <a:rPr lang="ja-JP" altLang="en-US" kern="0" dirty="0" smtClean="0"/>
              <a:t>に</a:t>
            </a:r>
            <a:endParaRPr lang="en-US" altLang="ja-JP" kern="0" dirty="0" smtClean="0"/>
          </a:p>
          <a:p>
            <a:pPr eaLnBrk="1" hangingPunct="1">
              <a:buFont typeface="Wingdings" pitchFamily="2" charset="2"/>
              <a:buNone/>
            </a:pPr>
            <a:r>
              <a:rPr lang="en-US" altLang="ja-JP" kern="0" dirty="0"/>
              <a:t> </a:t>
            </a:r>
            <a:r>
              <a:rPr lang="en-US" altLang="ja-JP" kern="0" dirty="0" smtClean="0"/>
              <a:t> </a:t>
            </a:r>
            <a:r>
              <a:rPr lang="ja-JP" altLang="en-US" kern="0" dirty="0" smtClean="0"/>
              <a:t>該当</a:t>
            </a:r>
            <a:r>
              <a:rPr lang="ja-JP" altLang="en-US" kern="0" dirty="0"/>
              <a:t>すれば、すべて虐待である</a:t>
            </a:r>
          </a:p>
          <a:p>
            <a:pPr eaLnBrk="1" hangingPunct="1"/>
            <a:r>
              <a:rPr lang="ja-JP" altLang="en-US" kern="0" dirty="0" smtClean="0"/>
              <a:t>・セクシュアルハラスメント</a:t>
            </a:r>
            <a:r>
              <a:rPr lang="ja-JP" altLang="en-US" kern="0" dirty="0"/>
              <a:t>の判断においても</a:t>
            </a:r>
            <a:r>
              <a:rPr lang="ja-JP" altLang="en-US" kern="0" dirty="0" smtClean="0"/>
              <a:t>、</a:t>
            </a:r>
            <a:r>
              <a:rPr lang="en-US" altLang="ja-JP" kern="0" dirty="0" smtClean="0"/>
              <a:t/>
            </a:r>
            <a:br>
              <a:rPr lang="en-US" altLang="ja-JP" kern="0" dirty="0" smtClean="0"/>
            </a:br>
            <a:r>
              <a:rPr lang="en-US" altLang="ja-JP" kern="0" dirty="0" smtClean="0"/>
              <a:t>  </a:t>
            </a:r>
            <a:r>
              <a:rPr lang="ja-JP" altLang="en-US" kern="0" dirty="0" smtClean="0"/>
              <a:t>加害側</a:t>
            </a:r>
            <a:r>
              <a:rPr lang="ja-JP" altLang="en-US" kern="0" dirty="0"/>
              <a:t>の解釈・見解</a:t>
            </a:r>
            <a:r>
              <a:rPr lang="ja-JP" altLang="en-US" kern="0" dirty="0" smtClean="0"/>
              <a:t>による</a:t>
            </a:r>
            <a:r>
              <a:rPr lang="ja-JP" altLang="en-US" kern="0" dirty="0"/>
              <a:t>のではなく、</a:t>
            </a:r>
            <a:r>
              <a:rPr lang="ja-JP" altLang="en-US" kern="0" dirty="0" smtClean="0"/>
              <a:t>被害側</a:t>
            </a:r>
            <a:r>
              <a:rPr lang="en-US" altLang="ja-JP" kern="0" dirty="0" smtClean="0"/>
              <a:t/>
            </a:r>
            <a:br>
              <a:rPr lang="en-US" altLang="ja-JP" kern="0" dirty="0" smtClean="0"/>
            </a:br>
            <a:r>
              <a:rPr lang="en-US" altLang="ja-JP" kern="0" dirty="0" smtClean="0"/>
              <a:t>  </a:t>
            </a:r>
            <a:r>
              <a:rPr lang="ja-JP" altLang="en-US" kern="0" dirty="0" smtClean="0"/>
              <a:t>の</a:t>
            </a:r>
            <a:r>
              <a:rPr lang="ja-JP" altLang="en-US" kern="0" dirty="0"/>
              <a:t>受け止めの問題とされて</a:t>
            </a:r>
            <a:r>
              <a:rPr lang="ja-JP" altLang="en-US" kern="0" dirty="0" smtClean="0"/>
              <a:t>いる</a:t>
            </a:r>
            <a:endParaRPr kumimoji="1" lang="ja-JP" altLang="en-US" b="0" i="0" u="none" strike="noStrike" cap="none" normalizeH="0" baseline="0" dirty="0" smtClean="0">
              <a:ln>
                <a:noFill/>
              </a:ln>
              <a:solidFill>
                <a:schemeClr val="tx1"/>
              </a:solidFill>
              <a:effectLst/>
              <a:ea typeface="ＭＳ Ｐゴシック" pitchFamily="50" charset="-128"/>
            </a:endParaRPr>
          </a:p>
        </p:txBody>
      </p:sp>
      <p:sp>
        <p:nvSpPr>
          <p:cNvPr id="9" name="角丸四角形 8"/>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D9F81AE8-7464-46F2-A470-52131F6F58F6}"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13</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障害者虐待の定義</a:t>
            </a:r>
            <a:endParaRPr lang="ja-JP" altLang="en-US" sz="3200" dirty="0">
              <a:solidFill>
                <a:prstClr val="black"/>
              </a:solidFill>
              <a:latin typeface="+mn-ea"/>
            </a:endParaRPr>
          </a:p>
        </p:txBody>
      </p:sp>
      <p:sp>
        <p:nvSpPr>
          <p:cNvPr id="7" name="Rectangle 3"/>
          <p:cNvSpPr txBox="1">
            <a:spLocks noChangeArrowheads="1"/>
          </p:cNvSpPr>
          <p:nvPr/>
        </p:nvSpPr>
        <p:spPr bwMode="auto">
          <a:xfrm>
            <a:off x="453000" y="620688"/>
            <a:ext cx="9000000" cy="6048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t" anchorCtr="0" compatLnSpc="1">
            <a:prstTxWarp prst="textNoShape">
              <a:avLst/>
            </a:prstTxWarp>
          </a:bodyPr>
          <a:lst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a:lstStyle>
          <a:p>
            <a:pPr marL="0" indent="0" eaLnBrk="1" hangingPunct="1">
              <a:buFontTx/>
              <a:buNone/>
            </a:pPr>
            <a:r>
              <a:rPr lang="ja-JP" altLang="en-US" sz="2400" b="1" u="sng" kern="0" dirty="0" smtClean="0">
                <a:latin typeface="+mn-ea"/>
              </a:rPr>
              <a:t>④放棄・放置</a:t>
            </a:r>
          </a:p>
          <a:p>
            <a:pPr marL="450850" indent="-185738" eaLnBrk="1" hangingPunct="1">
              <a:spcBef>
                <a:spcPts val="600"/>
              </a:spcBef>
            </a:pPr>
            <a:r>
              <a:rPr lang="ja-JP" altLang="en-US" sz="2000" dirty="0" smtClean="0"/>
              <a:t>障害者</a:t>
            </a:r>
            <a:r>
              <a:rPr lang="ja-JP" altLang="en-US" sz="2000" dirty="0"/>
              <a:t>を衰弱させるような著しい減食又は長時間の放置　</a:t>
            </a:r>
          </a:p>
          <a:p>
            <a:pPr eaLnBrk="1" hangingPunct="1">
              <a:spcBef>
                <a:spcPts val="600"/>
              </a:spcBef>
              <a:buFont typeface="Wingdings" pitchFamily="2" charset="2"/>
              <a:buNone/>
            </a:pPr>
            <a:r>
              <a:rPr lang="ja-JP" altLang="en-US" sz="2000" dirty="0" smtClean="0"/>
              <a:t>　　</a:t>
            </a:r>
            <a:r>
              <a:rPr lang="en-US" altLang="ja-JP" sz="2000" dirty="0" smtClean="0"/>
              <a:t>⇒</a:t>
            </a:r>
            <a:r>
              <a:rPr lang="ja-JP" altLang="en-US" sz="2000" dirty="0" smtClean="0"/>
              <a:t>食事</a:t>
            </a:r>
            <a:r>
              <a:rPr lang="ja-JP" altLang="en-US" sz="2000" dirty="0"/>
              <a:t>、排泄、洗濯、入浴等の身辺の世話や介助をしない、必要な医療・</a:t>
            </a:r>
            <a:r>
              <a:rPr lang="ja-JP" altLang="en-US" sz="2000" dirty="0" smtClean="0"/>
              <a:t>福祉</a:t>
            </a:r>
            <a:r>
              <a:rPr lang="en-US" altLang="ja-JP" sz="2000" dirty="0" smtClean="0"/>
              <a:t/>
            </a:r>
            <a:br>
              <a:rPr lang="en-US" altLang="ja-JP" sz="2000" dirty="0" smtClean="0"/>
            </a:br>
            <a:r>
              <a:rPr lang="ja-JP" altLang="en-US" sz="2000" dirty="0" smtClean="0"/>
              <a:t>　　サービス</a:t>
            </a:r>
            <a:r>
              <a:rPr lang="ja-JP" altLang="en-US" sz="2000" dirty="0"/>
              <a:t>を受けさせないこと等によって、障害者の身体・健康状態を悪化</a:t>
            </a:r>
            <a:r>
              <a:rPr lang="ja-JP" altLang="en-US" sz="2000" dirty="0" smtClean="0"/>
              <a:t>させ</a:t>
            </a:r>
            <a:r>
              <a:rPr lang="en-US" altLang="ja-JP" sz="2000" dirty="0" smtClean="0"/>
              <a:t/>
            </a:r>
            <a:br>
              <a:rPr lang="en-US" altLang="ja-JP" sz="2000" dirty="0" smtClean="0"/>
            </a:br>
            <a:r>
              <a:rPr lang="ja-JP" altLang="en-US" sz="2000" dirty="0" smtClean="0"/>
              <a:t>　　</a:t>
            </a:r>
            <a:r>
              <a:rPr lang="ja-JP" altLang="en-US" sz="2000" dirty="0" err="1" smtClean="0"/>
              <a:t>る</a:t>
            </a:r>
            <a:r>
              <a:rPr lang="ja-JP" altLang="en-US" sz="2000" dirty="0"/>
              <a:t>等、養護を著しく怠ること</a:t>
            </a:r>
            <a:endParaRPr lang="en-US" altLang="ja-JP" sz="2000" dirty="0"/>
          </a:p>
          <a:p>
            <a:pPr eaLnBrk="1" hangingPunct="1">
              <a:spcBef>
                <a:spcPts val="0"/>
              </a:spcBef>
              <a:buFont typeface="Wingdings" pitchFamily="2" charset="2"/>
              <a:buNone/>
            </a:pPr>
            <a:endParaRPr lang="ja-JP" altLang="en-US" sz="1100" dirty="0"/>
          </a:p>
          <a:p>
            <a:pPr marL="450850" indent="-185738" eaLnBrk="1" hangingPunct="1">
              <a:spcBef>
                <a:spcPts val="0"/>
              </a:spcBef>
            </a:pPr>
            <a:r>
              <a:rPr lang="ja-JP" altLang="en-US" sz="2000" dirty="0"/>
              <a:t>養護者以外の同居人、施設の他の利用者、他の労働者による身体的、性的、心理的虐待の放置等養護すべき義務を怠る</a:t>
            </a:r>
          </a:p>
          <a:p>
            <a:pPr eaLnBrk="1" hangingPunct="1">
              <a:spcBef>
                <a:spcPts val="600"/>
              </a:spcBef>
              <a:buFont typeface="Wingdings" pitchFamily="2" charset="2"/>
              <a:buNone/>
            </a:pPr>
            <a:r>
              <a:rPr lang="ja-JP" altLang="en-US" sz="2000" dirty="0"/>
              <a:t>　</a:t>
            </a:r>
            <a:r>
              <a:rPr lang="ja-JP" altLang="en-US" sz="2000" dirty="0" smtClean="0"/>
              <a:t>　</a:t>
            </a:r>
            <a:r>
              <a:rPr lang="en-US" altLang="ja-JP" sz="2000" dirty="0" smtClean="0"/>
              <a:t>⇒</a:t>
            </a:r>
            <a:r>
              <a:rPr lang="ja-JP" altLang="en-US" sz="2000" dirty="0" smtClean="0"/>
              <a:t>見て</a:t>
            </a:r>
            <a:r>
              <a:rPr lang="ja-JP" altLang="en-US" sz="2000" dirty="0"/>
              <a:t>見ぬふりも虐待と</a:t>
            </a:r>
            <a:r>
              <a:rPr lang="ja-JP" altLang="en-US" sz="2000" dirty="0" smtClean="0"/>
              <a:t>なりうる</a:t>
            </a:r>
            <a:endParaRPr lang="en-US" altLang="ja-JP" sz="2000" dirty="0" smtClean="0"/>
          </a:p>
          <a:p>
            <a:pPr eaLnBrk="1" hangingPunct="1">
              <a:spcBef>
                <a:spcPts val="0"/>
              </a:spcBef>
              <a:buFont typeface="Wingdings" pitchFamily="2" charset="2"/>
              <a:buNone/>
            </a:pPr>
            <a:endParaRPr lang="en-US" altLang="ja-JP" sz="2000" dirty="0"/>
          </a:p>
          <a:p>
            <a:pPr marL="571500" indent="-571500" eaLnBrk="1" hangingPunct="1">
              <a:spcBef>
                <a:spcPts val="0"/>
              </a:spcBef>
              <a:buFont typeface="Wingdings" pitchFamily="2" charset="2"/>
              <a:buNone/>
            </a:pPr>
            <a:r>
              <a:rPr lang="ja-JP" altLang="en-US" sz="1800" dirty="0" smtClean="0"/>
              <a:t>　　＜</a:t>
            </a:r>
            <a:r>
              <a:rPr lang="ja-JP" altLang="en-US" sz="1800" dirty="0"/>
              <a:t>具体例＞</a:t>
            </a:r>
          </a:p>
          <a:p>
            <a:pPr marL="715963" indent="-265113" eaLnBrk="1" hangingPunct="1">
              <a:spcBef>
                <a:spcPts val="0"/>
              </a:spcBef>
              <a:buFont typeface="Wingdings" pitchFamily="2" charset="2"/>
              <a:buAutoNum type="arabicPeriod"/>
            </a:pPr>
            <a:r>
              <a:rPr lang="ja-JP" altLang="en-US" sz="1800" dirty="0"/>
              <a:t>食事や水分を十分に与えない</a:t>
            </a:r>
          </a:p>
          <a:p>
            <a:pPr marL="715963" indent="-265113" eaLnBrk="1" hangingPunct="1">
              <a:spcBef>
                <a:spcPts val="0"/>
              </a:spcBef>
              <a:buFont typeface="Wingdings" pitchFamily="2" charset="2"/>
              <a:buAutoNum type="arabicPeriod"/>
            </a:pPr>
            <a:r>
              <a:rPr lang="ja-JP" altLang="en-US" sz="1800" dirty="0"/>
              <a:t>あまり入浴させない</a:t>
            </a:r>
          </a:p>
          <a:p>
            <a:pPr marL="715963" indent="-265113" eaLnBrk="1" hangingPunct="1">
              <a:spcBef>
                <a:spcPts val="0"/>
              </a:spcBef>
              <a:buFont typeface="Wingdings" pitchFamily="2" charset="2"/>
              <a:buAutoNum type="arabicPeriod"/>
            </a:pPr>
            <a:r>
              <a:rPr lang="ja-JP" altLang="en-US" sz="1800" dirty="0"/>
              <a:t>汚れた服を着させる</a:t>
            </a:r>
          </a:p>
          <a:p>
            <a:pPr marL="715963" indent="-265113" eaLnBrk="1" hangingPunct="1">
              <a:spcBef>
                <a:spcPts val="0"/>
              </a:spcBef>
              <a:buFont typeface="Wingdings" pitchFamily="2" charset="2"/>
              <a:buAutoNum type="arabicPeriod"/>
            </a:pPr>
            <a:r>
              <a:rPr lang="ja-JP" altLang="en-US" sz="1800" dirty="0"/>
              <a:t>排泄の介助をしない</a:t>
            </a:r>
          </a:p>
          <a:p>
            <a:pPr marL="715963" indent="-265113" eaLnBrk="1" hangingPunct="1">
              <a:spcBef>
                <a:spcPts val="0"/>
              </a:spcBef>
              <a:buFont typeface="Wingdings" pitchFamily="2" charset="2"/>
              <a:buAutoNum type="arabicPeriod"/>
            </a:pPr>
            <a:r>
              <a:rPr lang="ja-JP" altLang="en-US" sz="1800" dirty="0"/>
              <a:t>爪や髪の毛が伸び放題</a:t>
            </a:r>
          </a:p>
          <a:p>
            <a:pPr marL="715963" indent="-265113" eaLnBrk="1" hangingPunct="1">
              <a:spcBef>
                <a:spcPts val="0"/>
              </a:spcBef>
              <a:buFont typeface="Wingdings" pitchFamily="2" charset="2"/>
              <a:buAutoNum type="arabicPeriod"/>
            </a:pPr>
            <a:r>
              <a:rPr lang="ja-JP" altLang="en-US" sz="1800" dirty="0"/>
              <a:t>病院、学校に行かせない</a:t>
            </a:r>
          </a:p>
          <a:p>
            <a:pPr marL="715963" indent="-265113" eaLnBrk="1" hangingPunct="1">
              <a:spcBef>
                <a:spcPts val="0"/>
              </a:spcBef>
              <a:buFont typeface="Wingdings" pitchFamily="2" charset="2"/>
              <a:buAutoNum type="arabicPeriod"/>
            </a:pPr>
            <a:r>
              <a:rPr lang="ja-JP" altLang="en-US" sz="1800" dirty="0"/>
              <a:t>障害福祉サービス等を</a:t>
            </a:r>
            <a:r>
              <a:rPr lang="ja-JP" altLang="en-US" sz="1800" dirty="0" smtClean="0"/>
              <a:t>受けさせない</a:t>
            </a:r>
            <a:endParaRPr lang="ja-JP" altLang="en-US" sz="1800" dirty="0"/>
          </a:p>
        </p:txBody>
      </p:sp>
      <p:sp>
        <p:nvSpPr>
          <p:cNvPr id="8" name="四角形吹き出し 7"/>
          <p:cNvSpPr/>
          <p:nvPr/>
        </p:nvSpPr>
        <p:spPr bwMode="auto">
          <a:xfrm>
            <a:off x="4845528" y="3443402"/>
            <a:ext cx="4860000" cy="3204000"/>
          </a:xfrm>
          <a:prstGeom prst="wedgeRectCallout">
            <a:avLst>
              <a:gd name="adj1" fmla="val -21746"/>
              <a:gd name="adj2" fmla="val -22574"/>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2000" b="1" u="sng" dirty="0" smtClean="0">
                <a:latin typeface="+mn-ea"/>
                <a:ea typeface="+mn-ea"/>
              </a:rPr>
              <a:t>セルフネグレクト</a:t>
            </a:r>
            <a:endParaRPr lang="en-US" altLang="ja-JP" sz="2000" b="1" u="sng" dirty="0" smtClean="0">
              <a:latin typeface="+mn-ea"/>
              <a:ea typeface="+mn-ea"/>
            </a:endParaRPr>
          </a:p>
          <a:p>
            <a:pPr eaLnBrk="1" hangingPunct="1"/>
            <a:r>
              <a:rPr lang="ja-JP" altLang="en-US" sz="1800" dirty="0" smtClean="0">
                <a:latin typeface="+mn-ea"/>
                <a:ea typeface="+mn-ea"/>
              </a:rPr>
              <a:t>　・障害者</a:t>
            </a:r>
            <a:r>
              <a:rPr lang="ja-JP" altLang="en-US" sz="1800" dirty="0">
                <a:latin typeface="+mn-ea"/>
                <a:ea typeface="+mn-ea"/>
              </a:rPr>
              <a:t>本人が、食事を拒否したり、部屋</a:t>
            </a:r>
            <a:r>
              <a:rPr lang="ja-JP" altLang="en-US" sz="1800" dirty="0" smtClean="0">
                <a:latin typeface="+mn-ea"/>
                <a:ea typeface="+mn-ea"/>
              </a:rPr>
              <a:t>に</a:t>
            </a:r>
            <a:r>
              <a:rPr lang="en-US" altLang="ja-JP" sz="1800" dirty="0" smtClean="0">
                <a:latin typeface="+mn-ea"/>
                <a:ea typeface="+mn-ea"/>
              </a:rPr>
              <a:t/>
            </a:r>
            <a:br>
              <a:rPr lang="en-US" altLang="ja-JP" sz="1800" dirty="0" smtClean="0">
                <a:latin typeface="+mn-ea"/>
                <a:ea typeface="+mn-ea"/>
              </a:rPr>
            </a:br>
            <a:r>
              <a:rPr lang="ja-JP" altLang="en-US" sz="1800" dirty="0" smtClean="0">
                <a:latin typeface="+mn-ea"/>
                <a:ea typeface="+mn-ea"/>
              </a:rPr>
              <a:t>　　閉じこもって</a:t>
            </a:r>
            <a:r>
              <a:rPr lang="ja-JP" altLang="en-US" sz="1800" dirty="0">
                <a:latin typeface="+mn-ea"/>
                <a:ea typeface="+mn-ea"/>
              </a:rPr>
              <a:t>出て来ない</a:t>
            </a:r>
          </a:p>
          <a:p>
            <a:pPr eaLnBrk="1" hangingPunct="1"/>
            <a:r>
              <a:rPr lang="ja-JP" altLang="en-US" sz="1800" dirty="0" smtClean="0">
                <a:latin typeface="+mn-ea"/>
                <a:ea typeface="+mn-ea"/>
              </a:rPr>
              <a:t>　・障害者</a:t>
            </a:r>
            <a:r>
              <a:rPr lang="ja-JP" altLang="en-US" sz="1800" dirty="0">
                <a:latin typeface="+mn-ea"/>
                <a:ea typeface="+mn-ea"/>
              </a:rPr>
              <a:t>本人が医療や福祉サービスを拒否</a:t>
            </a:r>
          </a:p>
          <a:p>
            <a:pPr eaLnBrk="1" hangingPunct="1"/>
            <a:r>
              <a:rPr lang="ja-JP" altLang="en-US" sz="1800" dirty="0" smtClean="0">
                <a:latin typeface="+mn-ea"/>
                <a:ea typeface="+mn-ea"/>
              </a:rPr>
              <a:t>　・ゴミ</a:t>
            </a:r>
            <a:r>
              <a:rPr lang="ja-JP" altLang="en-US" sz="1800" dirty="0">
                <a:latin typeface="+mn-ea"/>
                <a:ea typeface="+mn-ea"/>
              </a:rPr>
              <a:t>屋敷、ネコ屋敷・・劣悪な衛生・居住環境</a:t>
            </a:r>
            <a:endParaRPr lang="en-US" altLang="ja-JP" sz="1800" dirty="0">
              <a:latin typeface="+mn-ea"/>
              <a:ea typeface="+mn-ea"/>
            </a:endParaRPr>
          </a:p>
          <a:p>
            <a:pPr marL="0" indent="0" eaLnBrk="1" hangingPunct="1">
              <a:buNone/>
            </a:pPr>
            <a:r>
              <a:rPr lang="ja-JP" altLang="en-US" sz="1800" dirty="0">
                <a:latin typeface="+mn-ea"/>
                <a:ea typeface="+mn-ea"/>
              </a:rPr>
              <a:t>　　　</a:t>
            </a:r>
          </a:p>
          <a:p>
            <a:pPr eaLnBrk="1" hangingPunct="1">
              <a:buFont typeface="Wingdings" pitchFamily="2" charset="2"/>
              <a:buNone/>
            </a:pPr>
            <a:r>
              <a:rPr lang="en-US" altLang="ja-JP" sz="1800" dirty="0" smtClean="0">
                <a:latin typeface="+mn-ea"/>
                <a:ea typeface="+mn-ea"/>
              </a:rPr>
              <a:t>⇒</a:t>
            </a:r>
            <a:r>
              <a:rPr lang="ja-JP" altLang="en-US" sz="1800" dirty="0" smtClean="0">
                <a:latin typeface="+mn-ea"/>
                <a:ea typeface="+mn-ea"/>
              </a:rPr>
              <a:t>本人</a:t>
            </a:r>
            <a:r>
              <a:rPr lang="ja-JP" altLang="en-US" sz="1800" dirty="0">
                <a:latin typeface="+mn-ea"/>
                <a:ea typeface="+mn-ea"/>
              </a:rPr>
              <a:t>の意思に基づいているように見える</a:t>
            </a:r>
            <a:r>
              <a:rPr lang="ja-JP" altLang="en-US" sz="1800" dirty="0" smtClean="0">
                <a:latin typeface="+mn-ea"/>
                <a:ea typeface="+mn-ea"/>
              </a:rPr>
              <a:t>場合</a:t>
            </a:r>
            <a:r>
              <a:rPr lang="en-US" altLang="ja-JP" sz="1800" dirty="0" smtClean="0">
                <a:latin typeface="+mn-ea"/>
                <a:ea typeface="+mn-ea"/>
              </a:rPr>
              <a:t/>
            </a:r>
            <a:br>
              <a:rPr lang="en-US" altLang="ja-JP" sz="1800" dirty="0" smtClean="0">
                <a:latin typeface="+mn-ea"/>
                <a:ea typeface="+mn-ea"/>
              </a:rPr>
            </a:br>
            <a:r>
              <a:rPr lang="ja-JP" altLang="en-US" sz="1800" dirty="0" smtClean="0">
                <a:latin typeface="+mn-ea"/>
                <a:ea typeface="+mn-ea"/>
              </a:rPr>
              <a:t>　 であって</a:t>
            </a:r>
            <a:r>
              <a:rPr lang="ja-JP" altLang="en-US" sz="1800" dirty="0">
                <a:latin typeface="+mn-ea"/>
                <a:ea typeface="+mn-ea"/>
              </a:rPr>
              <a:t>も、障害者本人の生活環境、</a:t>
            </a:r>
            <a:r>
              <a:rPr lang="ja-JP" altLang="en-US" sz="1800" dirty="0" smtClean="0">
                <a:latin typeface="+mn-ea"/>
                <a:ea typeface="+mn-ea"/>
              </a:rPr>
              <a:t>身体的・</a:t>
            </a:r>
            <a:r>
              <a:rPr lang="en-US" altLang="ja-JP" sz="1800" dirty="0" smtClean="0">
                <a:latin typeface="+mn-ea"/>
                <a:ea typeface="+mn-ea"/>
              </a:rPr>
              <a:t/>
            </a:r>
            <a:br>
              <a:rPr lang="en-US" altLang="ja-JP" sz="1800" dirty="0" smtClean="0">
                <a:latin typeface="+mn-ea"/>
                <a:ea typeface="+mn-ea"/>
              </a:rPr>
            </a:br>
            <a:r>
              <a:rPr lang="en-US" altLang="ja-JP" sz="1800" dirty="0" smtClean="0">
                <a:latin typeface="+mn-ea"/>
                <a:ea typeface="+mn-ea"/>
              </a:rPr>
              <a:t>    </a:t>
            </a:r>
            <a:r>
              <a:rPr lang="ja-JP" altLang="en-US" sz="1800" dirty="0" smtClean="0">
                <a:latin typeface="+mn-ea"/>
                <a:ea typeface="+mn-ea"/>
              </a:rPr>
              <a:t>精神的</a:t>
            </a:r>
            <a:r>
              <a:rPr lang="ja-JP" altLang="en-US" sz="1800" dirty="0">
                <a:latin typeface="+mn-ea"/>
                <a:ea typeface="+mn-ea"/>
              </a:rPr>
              <a:t>な状態を悪化させるのであれば</a:t>
            </a:r>
            <a:r>
              <a:rPr lang="ja-JP" altLang="en-US" sz="1800" dirty="0" smtClean="0">
                <a:latin typeface="+mn-ea"/>
                <a:ea typeface="+mn-ea"/>
              </a:rPr>
              <a:t>、</a:t>
            </a:r>
            <a:r>
              <a:rPr lang="en-US" altLang="ja-JP" sz="1800" dirty="0" smtClean="0">
                <a:latin typeface="+mn-ea"/>
                <a:ea typeface="+mn-ea"/>
              </a:rPr>
              <a:t/>
            </a:r>
            <a:br>
              <a:rPr lang="en-US" altLang="ja-JP" sz="1800" dirty="0" smtClean="0">
                <a:latin typeface="+mn-ea"/>
                <a:ea typeface="+mn-ea"/>
              </a:rPr>
            </a:br>
            <a:r>
              <a:rPr lang="en-US" altLang="ja-JP" sz="1800" dirty="0" smtClean="0">
                <a:latin typeface="+mn-ea"/>
                <a:ea typeface="+mn-ea"/>
              </a:rPr>
              <a:t>    </a:t>
            </a:r>
            <a:r>
              <a:rPr lang="ja-JP" altLang="en-US" sz="1800" dirty="0" smtClean="0">
                <a:latin typeface="+mn-ea"/>
                <a:ea typeface="+mn-ea"/>
              </a:rPr>
              <a:t>養護者</a:t>
            </a:r>
            <a:r>
              <a:rPr lang="ja-JP" altLang="en-US" sz="1800" dirty="0">
                <a:latin typeface="+mn-ea"/>
                <a:ea typeface="+mn-ea"/>
              </a:rPr>
              <a:t>等の虐待となることもある</a:t>
            </a:r>
          </a:p>
        </p:txBody>
      </p:sp>
      <p:sp>
        <p:nvSpPr>
          <p:cNvPr id="9" name="角丸四角形 8"/>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1DB93B35-6E06-4222-A458-BFB43B22B9A6}"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14</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障害者虐待の定義</a:t>
            </a:r>
            <a:endParaRPr lang="ja-JP" altLang="en-US" sz="3200" dirty="0">
              <a:solidFill>
                <a:prstClr val="black"/>
              </a:solidFill>
              <a:latin typeface="+mn-ea"/>
            </a:endParaRPr>
          </a:p>
        </p:txBody>
      </p:sp>
      <p:sp>
        <p:nvSpPr>
          <p:cNvPr id="7" name="Rectangle 3"/>
          <p:cNvSpPr txBox="1">
            <a:spLocks noChangeArrowheads="1"/>
          </p:cNvSpPr>
          <p:nvPr/>
        </p:nvSpPr>
        <p:spPr bwMode="auto">
          <a:xfrm>
            <a:off x="453000" y="657040"/>
            <a:ext cx="9000000" cy="31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896" tIns="42959" rIns="85896" bIns="42959" numCol="1" anchor="t" anchorCtr="0" compatLnSpc="1">
            <a:prstTxWarp prst="textNoShape">
              <a:avLst/>
            </a:prstTxWarp>
          </a:bodyPr>
          <a:lstStyle>
            <a:lvl1pPr marL="323850" indent="-323850" algn="l" defTabSz="860425" rtl="0" eaLnBrk="0" fontAlgn="base" hangingPunct="0">
              <a:spcBef>
                <a:spcPct val="20000"/>
              </a:spcBef>
              <a:spcAft>
                <a:spcPct val="0"/>
              </a:spcAft>
              <a:buChar char="•"/>
              <a:defRPr kumimoji="1" sz="3000">
                <a:solidFill>
                  <a:schemeClr val="tx1"/>
                </a:solidFill>
                <a:latin typeface="+mn-lt"/>
                <a:ea typeface="+mn-ea"/>
                <a:cs typeface="+mn-cs"/>
              </a:defRPr>
            </a:lvl1pPr>
            <a:lvl2pPr marL="700088" indent="-269875" algn="l" defTabSz="860425" rtl="0" eaLnBrk="0" fontAlgn="base" hangingPunct="0">
              <a:spcBef>
                <a:spcPct val="20000"/>
              </a:spcBef>
              <a:spcAft>
                <a:spcPct val="0"/>
              </a:spcAft>
              <a:buChar char="–"/>
              <a:defRPr kumimoji="1" sz="2600">
                <a:solidFill>
                  <a:schemeClr val="tx1"/>
                </a:solidFill>
                <a:latin typeface="+mn-lt"/>
                <a:ea typeface="+mn-ea"/>
              </a:defRPr>
            </a:lvl2pPr>
            <a:lvl3pPr marL="1076325" indent="-215900" algn="l" defTabSz="860425" rtl="0" eaLnBrk="0" fontAlgn="base" hangingPunct="0">
              <a:spcBef>
                <a:spcPct val="20000"/>
              </a:spcBef>
              <a:spcAft>
                <a:spcPct val="0"/>
              </a:spcAft>
              <a:buChar char="•"/>
              <a:defRPr kumimoji="1" sz="2300">
                <a:solidFill>
                  <a:schemeClr val="tx1"/>
                </a:solidFill>
                <a:latin typeface="+mn-lt"/>
                <a:ea typeface="+mn-ea"/>
              </a:defRPr>
            </a:lvl3pPr>
            <a:lvl4pPr marL="1506538" indent="-214313" algn="l" defTabSz="860425" rtl="0" eaLnBrk="0" fontAlgn="base" hangingPunct="0">
              <a:spcBef>
                <a:spcPct val="20000"/>
              </a:spcBef>
              <a:spcAft>
                <a:spcPct val="0"/>
              </a:spcAft>
              <a:buChar char="–"/>
              <a:defRPr kumimoji="1" sz="1900">
                <a:solidFill>
                  <a:schemeClr val="tx1"/>
                </a:solidFill>
                <a:latin typeface="+mn-lt"/>
                <a:ea typeface="+mn-ea"/>
              </a:defRPr>
            </a:lvl4pPr>
            <a:lvl5pPr marL="1936750" indent="-214313" algn="l" defTabSz="860425" rtl="0" eaLnBrk="0" fontAlgn="base" hangingPunct="0">
              <a:spcBef>
                <a:spcPct val="20000"/>
              </a:spcBef>
              <a:spcAft>
                <a:spcPct val="0"/>
              </a:spcAft>
              <a:buChar char="»"/>
              <a:defRPr kumimoji="1" sz="1900">
                <a:solidFill>
                  <a:schemeClr val="tx1"/>
                </a:solidFill>
                <a:latin typeface="+mn-lt"/>
                <a:ea typeface="+mn-ea"/>
              </a:defRPr>
            </a:lvl5pPr>
            <a:lvl6pPr marL="2393950" indent="-214313" algn="l" defTabSz="860425" rtl="0" fontAlgn="base">
              <a:spcBef>
                <a:spcPct val="20000"/>
              </a:spcBef>
              <a:spcAft>
                <a:spcPct val="0"/>
              </a:spcAft>
              <a:buChar char="»"/>
              <a:defRPr kumimoji="1" sz="1900">
                <a:solidFill>
                  <a:schemeClr val="tx1"/>
                </a:solidFill>
                <a:latin typeface="+mn-lt"/>
                <a:ea typeface="+mn-ea"/>
              </a:defRPr>
            </a:lvl6pPr>
            <a:lvl7pPr marL="2851150" indent="-214313" algn="l" defTabSz="860425" rtl="0" fontAlgn="base">
              <a:spcBef>
                <a:spcPct val="20000"/>
              </a:spcBef>
              <a:spcAft>
                <a:spcPct val="0"/>
              </a:spcAft>
              <a:buChar char="»"/>
              <a:defRPr kumimoji="1" sz="1900">
                <a:solidFill>
                  <a:schemeClr val="tx1"/>
                </a:solidFill>
                <a:latin typeface="+mn-lt"/>
                <a:ea typeface="+mn-ea"/>
              </a:defRPr>
            </a:lvl7pPr>
            <a:lvl8pPr marL="3308350" indent="-214313" algn="l" defTabSz="860425" rtl="0" fontAlgn="base">
              <a:spcBef>
                <a:spcPct val="20000"/>
              </a:spcBef>
              <a:spcAft>
                <a:spcPct val="0"/>
              </a:spcAft>
              <a:buChar char="»"/>
              <a:defRPr kumimoji="1" sz="1900">
                <a:solidFill>
                  <a:schemeClr val="tx1"/>
                </a:solidFill>
                <a:latin typeface="+mn-lt"/>
                <a:ea typeface="+mn-ea"/>
              </a:defRPr>
            </a:lvl8pPr>
            <a:lvl9pPr marL="3765550" indent="-214313" algn="l" defTabSz="860425" rtl="0" fontAlgn="base">
              <a:spcBef>
                <a:spcPct val="20000"/>
              </a:spcBef>
              <a:spcAft>
                <a:spcPct val="0"/>
              </a:spcAft>
              <a:buChar char="»"/>
              <a:defRPr kumimoji="1" sz="1900">
                <a:solidFill>
                  <a:schemeClr val="tx1"/>
                </a:solidFill>
                <a:latin typeface="+mn-lt"/>
                <a:ea typeface="+mn-ea"/>
              </a:defRPr>
            </a:lvl9pPr>
          </a:lstStyle>
          <a:p>
            <a:pPr marL="0" indent="0" eaLnBrk="1" hangingPunct="1">
              <a:buFontTx/>
              <a:buNone/>
            </a:pPr>
            <a:r>
              <a:rPr lang="ja-JP" altLang="en-US" sz="2400" b="1" u="sng" kern="0" dirty="0" smtClean="0">
                <a:latin typeface="+mn-ea"/>
              </a:rPr>
              <a:t>⑤経済的虐待</a:t>
            </a:r>
          </a:p>
          <a:p>
            <a:pPr marL="0" indent="0" eaLnBrk="1" hangingPunct="1">
              <a:buNone/>
            </a:pPr>
            <a:r>
              <a:rPr lang="ja-JP" altLang="en-US" sz="2000" dirty="0" smtClean="0"/>
              <a:t>　　障害者</a:t>
            </a:r>
            <a:r>
              <a:rPr lang="ja-JP" altLang="en-US" sz="2000" dirty="0"/>
              <a:t>の財産を不当に処分すること、その他障害者から不当に財産上の利益</a:t>
            </a:r>
            <a:r>
              <a:rPr lang="ja-JP" altLang="en-US" sz="2000" dirty="0" smtClean="0"/>
              <a:t>を</a:t>
            </a:r>
            <a:r>
              <a:rPr lang="en-US" altLang="ja-JP" sz="2000" dirty="0" smtClean="0"/>
              <a:t/>
            </a:r>
            <a:br>
              <a:rPr lang="en-US" altLang="ja-JP" sz="2000" dirty="0" smtClean="0"/>
            </a:br>
            <a:r>
              <a:rPr lang="ja-JP" altLang="en-US" sz="2000" dirty="0" smtClean="0"/>
              <a:t>　　得る</a:t>
            </a:r>
            <a:r>
              <a:rPr lang="ja-JP" altLang="en-US" sz="2000" dirty="0"/>
              <a:t>こと（障害者の親族を含む）</a:t>
            </a:r>
            <a:endParaRPr lang="en-US" altLang="ja-JP" sz="2000" dirty="0"/>
          </a:p>
          <a:p>
            <a:pPr marL="0" indent="0" eaLnBrk="1" hangingPunct="1">
              <a:lnSpc>
                <a:spcPct val="90000"/>
              </a:lnSpc>
              <a:buNone/>
            </a:pPr>
            <a:endParaRPr lang="ja-JP" altLang="en-US" sz="1100" dirty="0"/>
          </a:p>
          <a:p>
            <a:pPr marL="715963" indent="-358775" eaLnBrk="1" hangingPunct="1">
              <a:lnSpc>
                <a:spcPct val="90000"/>
              </a:lnSpc>
              <a:buFont typeface="Wingdings" pitchFamily="2" charset="2"/>
              <a:buNone/>
            </a:pPr>
            <a:r>
              <a:rPr lang="ja-JP" altLang="en-US" sz="1800" dirty="0"/>
              <a:t>＜具体例＞</a:t>
            </a:r>
          </a:p>
          <a:p>
            <a:pPr marL="808038" indent="-265113" eaLnBrk="1" hangingPunct="1">
              <a:lnSpc>
                <a:spcPct val="90000"/>
              </a:lnSpc>
              <a:buFont typeface="Wingdings" pitchFamily="2" charset="2"/>
              <a:buAutoNum type="arabicPeriod"/>
            </a:pPr>
            <a:r>
              <a:rPr lang="ja-JP" altLang="en-US" sz="1800" dirty="0"/>
              <a:t>年金や賃金を渡さない</a:t>
            </a:r>
          </a:p>
          <a:p>
            <a:pPr marL="808038" indent="-265113" eaLnBrk="1" hangingPunct="1">
              <a:lnSpc>
                <a:spcPct val="90000"/>
              </a:lnSpc>
              <a:buFont typeface="Wingdings" pitchFamily="2" charset="2"/>
              <a:buAutoNum type="arabicPeriod"/>
            </a:pPr>
            <a:r>
              <a:rPr lang="ja-JP" altLang="en-US" sz="1800" dirty="0"/>
              <a:t>本人の同意なしに財産や預貯金を処分、運用する</a:t>
            </a:r>
          </a:p>
          <a:p>
            <a:pPr marL="808038" indent="-265113" eaLnBrk="1" hangingPunct="1">
              <a:lnSpc>
                <a:spcPct val="90000"/>
              </a:lnSpc>
              <a:buFont typeface="Wingdings" pitchFamily="2" charset="2"/>
              <a:buAutoNum type="arabicPeriod"/>
            </a:pPr>
            <a:r>
              <a:rPr lang="ja-JP" altLang="en-US" sz="1800" dirty="0"/>
              <a:t>お金を渡さない、使わせない</a:t>
            </a:r>
          </a:p>
          <a:p>
            <a:pPr marL="808038" indent="-265113" eaLnBrk="1" hangingPunct="1">
              <a:lnSpc>
                <a:spcPct val="90000"/>
              </a:lnSpc>
              <a:buFont typeface="Wingdings" pitchFamily="2" charset="2"/>
              <a:buAutoNum type="arabicPeriod"/>
            </a:pPr>
            <a:r>
              <a:rPr lang="ja-JP" altLang="en-US" sz="1800" dirty="0"/>
              <a:t>本人の同意なしに財産を施設等に寄付</a:t>
            </a:r>
            <a:r>
              <a:rPr lang="ja-JP" altLang="en-US" sz="1800" dirty="0" smtClean="0"/>
              <a:t>する</a:t>
            </a:r>
            <a:endParaRPr lang="ja-JP" altLang="en-US" sz="1800" dirty="0"/>
          </a:p>
        </p:txBody>
      </p:sp>
      <p:sp>
        <p:nvSpPr>
          <p:cNvPr id="8" name="四角形吹き出し 7"/>
          <p:cNvSpPr/>
          <p:nvPr/>
        </p:nvSpPr>
        <p:spPr bwMode="auto">
          <a:xfrm>
            <a:off x="428922" y="3501008"/>
            <a:ext cx="9000000" cy="3276000"/>
          </a:xfrm>
          <a:prstGeom prst="wedgeRectCallout">
            <a:avLst>
              <a:gd name="adj1" fmla="val -44947"/>
              <a:gd name="adj2" fmla="val -20870"/>
            </a:avLst>
          </a:prstGeom>
          <a:solidFill>
            <a:srgbClr val="FF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1" hangingPunct="1"/>
            <a:r>
              <a:rPr lang="ja-JP" altLang="en-US" sz="1800" b="1" u="sng" dirty="0" smtClean="0">
                <a:latin typeface="+mn-ea"/>
                <a:ea typeface="+mn-ea"/>
              </a:rPr>
              <a:t>（参考）精神・身体障害による最低賃金の減額特例制度（最低賃金法第７条）</a:t>
            </a:r>
            <a:endParaRPr lang="en-US" altLang="ja-JP" sz="1800" b="1" u="sng" dirty="0" smtClean="0">
              <a:latin typeface="+mn-ea"/>
              <a:ea typeface="+mn-ea"/>
            </a:endParaRPr>
          </a:p>
          <a:p>
            <a:pPr eaLnBrk="1" hangingPunct="1"/>
            <a:r>
              <a:rPr lang="ja-JP" altLang="en-US" dirty="0">
                <a:latin typeface="+mn-ea"/>
                <a:ea typeface="+mn-ea"/>
              </a:rPr>
              <a:t>　</a:t>
            </a:r>
            <a:r>
              <a:rPr lang="ja-JP" altLang="en-US" dirty="0" smtClean="0">
                <a:latin typeface="+mn-ea"/>
                <a:ea typeface="+mn-ea"/>
              </a:rPr>
              <a:t>○精神又は身体の障害により著しく労働能力が低い方などについては、一般労働者に適用される</a:t>
            </a:r>
            <a:r>
              <a:rPr lang="en-US" altLang="ja-JP" dirty="0" smtClean="0">
                <a:latin typeface="+mn-ea"/>
                <a:ea typeface="+mn-ea"/>
              </a:rPr>
              <a:t/>
            </a:r>
            <a:br>
              <a:rPr lang="en-US" altLang="ja-JP" dirty="0" smtClean="0">
                <a:latin typeface="+mn-ea"/>
                <a:ea typeface="+mn-ea"/>
              </a:rPr>
            </a:br>
            <a:r>
              <a:rPr lang="ja-JP" altLang="en-US" dirty="0" smtClean="0">
                <a:latin typeface="+mn-ea"/>
                <a:ea typeface="+mn-ea"/>
              </a:rPr>
              <a:t>　　 最低</a:t>
            </a:r>
            <a:r>
              <a:rPr lang="ja-JP" altLang="en-US" dirty="0">
                <a:latin typeface="+mn-ea"/>
                <a:ea typeface="+mn-ea"/>
              </a:rPr>
              <a:t>賃金</a:t>
            </a:r>
            <a:r>
              <a:rPr lang="ja-JP" altLang="en-US" dirty="0" smtClean="0">
                <a:latin typeface="+mn-ea"/>
                <a:ea typeface="+mn-ea"/>
              </a:rPr>
              <a:t>をそのまま適用することとすると、かえって雇用の機会が失われるおそれがある。</a:t>
            </a:r>
            <a:endParaRPr lang="en-US" altLang="ja-JP" dirty="0" smtClean="0">
              <a:latin typeface="+mn-ea"/>
              <a:ea typeface="+mn-ea"/>
            </a:endParaRPr>
          </a:p>
          <a:p>
            <a:pPr eaLnBrk="1" hangingPunct="1"/>
            <a:r>
              <a:rPr lang="ja-JP" altLang="en-US" dirty="0">
                <a:latin typeface="+mn-ea"/>
                <a:ea typeface="+mn-ea"/>
              </a:rPr>
              <a:t>　　</a:t>
            </a:r>
            <a:r>
              <a:rPr lang="ja-JP" altLang="en-US" dirty="0" smtClean="0">
                <a:latin typeface="+mn-ea"/>
                <a:ea typeface="+mn-ea"/>
              </a:rPr>
              <a:t> このため、本制度は、最低賃金法第７条に基づき、都道府県労働局長の許可により、労働能力</a:t>
            </a:r>
            <a:r>
              <a:rPr lang="en-US" altLang="ja-JP" dirty="0" smtClean="0">
                <a:latin typeface="+mn-ea"/>
                <a:ea typeface="+mn-ea"/>
              </a:rPr>
              <a:t/>
            </a:r>
            <a:br>
              <a:rPr lang="en-US" altLang="ja-JP" dirty="0" smtClean="0">
                <a:latin typeface="+mn-ea"/>
                <a:ea typeface="+mn-ea"/>
              </a:rPr>
            </a:br>
            <a:r>
              <a:rPr lang="en-US" altLang="ja-JP" dirty="0" smtClean="0">
                <a:latin typeface="+mn-ea"/>
                <a:ea typeface="+mn-ea"/>
              </a:rPr>
              <a:t>     </a:t>
            </a:r>
            <a:r>
              <a:rPr lang="ja-JP" altLang="en-US" dirty="0" smtClean="0">
                <a:latin typeface="+mn-ea"/>
                <a:ea typeface="+mn-ea"/>
              </a:rPr>
              <a:t>その他の事情を考慮して定める率（減額率）を最低賃金額に乗じて得た額を減額の上、最低賃金法</a:t>
            </a:r>
            <a:r>
              <a:rPr lang="en-US" altLang="ja-JP" dirty="0" smtClean="0">
                <a:latin typeface="+mn-ea"/>
                <a:ea typeface="+mn-ea"/>
              </a:rPr>
              <a:t/>
            </a:r>
            <a:br>
              <a:rPr lang="en-US" altLang="ja-JP" dirty="0" smtClean="0">
                <a:latin typeface="+mn-ea"/>
                <a:ea typeface="+mn-ea"/>
              </a:rPr>
            </a:br>
            <a:r>
              <a:rPr lang="en-US" altLang="ja-JP" dirty="0" smtClean="0">
                <a:latin typeface="+mn-ea"/>
                <a:ea typeface="+mn-ea"/>
              </a:rPr>
              <a:t>     </a:t>
            </a:r>
            <a:r>
              <a:rPr lang="ja-JP" altLang="en-US" dirty="0" err="1" smtClean="0">
                <a:latin typeface="+mn-ea"/>
                <a:ea typeface="+mn-ea"/>
              </a:rPr>
              <a:t>を適</a:t>
            </a:r>
            <a:r>
              <a:rPr lang="ja-JP" altLang="en-US" dirty="0" smtClean="0">
                <a:latin typeface="+mn-ea"/>
                <a:ea typeface="+mn-ea"/>
              </a:rPr>
              <a:t>法する制度。</a:t>
            </a:r>
            <a:endParaRPr lang="en-US" altLang="ja-JP" dirty="0" smtClean="0">
              <a:latin typeface="+mn-ea"/>
              <a:ea typeface="+mn-ea"/>
            </a:endParaRPr>
          </a:p>
          <a:p>
            <a:pPr eaLnBrk="1" hangingPunct="1"/>
            <a:endParaRPr lang="en-US" altLang="ja-JP" sz="1050" dirty="0" smtClean="0">
              <a:latin typeface="+mn-ea"/>
              <a:ea typeface="+mn-ea"/>
            </a:endParaRPr>
          </a:p>
          <a:p>
            <a:pPr eaLnBrk="1" hangingPunct="1"/>
            <a:r>
              <a:rPr lang="ja-JP" altLang="en-US" dirty="0">
                <a:latin typeface="+mn-ea"/>
                <a:ea typeface="+mn-ea"/>
              </a:rPr>
              <a:t>　</a:t>
            </a:r>
            <a:r>
              <a:rPr lang="ja-JP" altLang="en-US" dirty="0" smtClean="0">
                <a:latin typeface="+mn-ea"/>
                <a:ea typeface="+mn-ea"/>
              </a:rPr>
              <a:t>○減額の特例許可の対象となる労働者（減額対象労働者）の範囲</a:t>
            </a:r>
            <a:endParaRPr lang="en-US" altLang="ja-JP" dirty="0" smtClean="0">
              <a:latin typeface="+mn-ea"/>
              <a:ea typeface="+mn-ea"/>
            </a:endParaRPr>
          </a:p>
          <a:p>
            <a:pPr eaLnBrk="1" hangingPunct="1"/>
            <a:r>
              <a:rPr lang="ja-JP" altLang="en-US" dirty="0">
                <a:latin typeface="+mn-ea"/>
                <a:ea typeface="+mn-ea"/>
              </a:rPr>
              <a:t>　</a:t>
            </a:r>
            <a:r>
              <a:rPr lang="ja-JP" altLang="en-US" dirty="0" smtClean="0">
                <a:latin typeface="+mn-ea"/>
                <a:ea typeface="+mn-ea"/>
              </a:rPr>
              <a:t>　①精神又は身体の障害により著しく労働能力の低い者</a:t>
            </a:r>
            <a:endParaRPr lang="en-US" altLang="ja-JP" dirty="0" smtClean="0">
              <a:latin typeface="+mn-ea"/>
              <a:ea typeface="+mn-ea"/>
            </a:endParaRPr>
          </a:p>
          <a:p>
            <a:pPr eaLnBrk="1" hangingPunct="1"/>
            <a:r>
              <a:rPr lang="ja-JP" altLang="en-US" dirty="0">
                <a:latin typeface="+mn-ea"/>
                <a:ea typeface="+mn-ea"/>
              </a:rPr>
              <a:t>　</a:t>
            </a:r>
            <a:r>
              <a:rPr lang="ja-JP" altLang="en-US" dirty="0" smtClean="0">
                <a:latin typeface="+mn-ea"/>
                <a:ea typeface="+mn-ea"/>
              </a:rPr>
              <a:t>　②試の使用期間中の者</a:t>
            </a:r>
            <a:endParaRPr lang="en-US" altLang="ja-JP" dirty="0" smtClean="0">
              <a:latin typeface="+mn-ea"/>
              <a:ea typeface="+mn-ea"/>
            </a:endParaRPr>
          </a:p>
          <a:p>
            <a:pPr eaLnBrk="1" hangingPunct="1"/>
            <a:r>
              <a:rPr lang="ja-JP" altLang="en-US" dirty="0">
                <a:latin typeface="+mn-ea"/>
                <a:ea typeface="+mn-ea"/>
              </a:rPr>
              <a:t>　</a:t>
            </a:r>
            <a:r>
              <a:rPr lang="ja-JP" altLang="en-US" dirty="0" smtClean="0">
                <a:latin typeface="+mn-ea"/>
                <a:ea typeface="+mn-ea"/>
              </a:rPr>
              <a:t>　③基礎</a:t>
            </a:r>
            <a:r>
              <a:rPr lang="ja-JP" altLang="en-US" dirty="0">
                <a:latin typeface="+mn-ea"/>
                <a:ea typeface="+mn-ea"/>
              </a:rPr>
              <a:t>的</a:t>
            </a:r>
            <a:r>
              <a:rPr lang="ja-JP" altLang="en-US" dirty="0" smtClean="0">
                <a:latin typeface="+mn-ea"/>
                <a:ea typeface="+mn-ea"/>
              </a:rPr>
              <a:t>な技能および知識を習得させるための職業訓練を受ける者</a:t>
            </a:r>
            <a:endParaRPr lang="en-US" altLang="ja-JP" dirty="0" smtClean="0">
              <a:latin typeface="+mn-ea"/>
              <a:ea typeface="+mn-ea"/>
            </a:endParaRPr>
          </a:p>
          <a:p>
            <a:pPr eaLnBrk="1" hangingPunct="1"/>
            <a:r>
              <a:rPr lang="ja-JP" altLang="en-US" dirty="0">
                <a:latin typeface="+mn-ea"/>
                <a:ea typeface="+mn-ea"/>
              </a:rPr>
              <a:t>　</a:t>
            </a:r>
            <a:r>
              <a:rPr lang="ja-JP" altLang="en-US" dirty="0" smtClean="0">
                <a:latin typeface="+mn-ea"/>
                <a:ea typeface="+mn-ea"/>
              </a:rPr>
              <a:t>　④軽易な業務に従事する者</a:t>
            </a:r>
            <a:endParaRPr lang="en-US" altLang="ja-JP" dirty="0" smtClean="0">
              <a:latin typeface="+mn-ea"/>
              <a:ea typeface="+mn-ea"/>
            </a:endParaRPr>
          </a:p>
          <a:p>
            <a:pPr eaLnBrk="1" hangingPunct="1"/>
            <a:r>
              <a:rPr lang="ja-JP" altLang="en-US" dirty="0">
                <a:latin typeface="+mn-ea"/>
                <a:ea typeface="+mn-ea"/>
              </a:rPr>
              <a:t>　</a:t>
            </a:r>
            <a:r>
              <a:rPr lang="ja-JP" altLang="en-US" dirty="0" smtClean="0">
                <a:latin typeface="+mn-ea"/>
                <a:ea typeface="+mn-ea"/>
              </a:rPr>
              <a:t>　⑤断続的労働の従事する者</a:t>
            </a:r>
            <a:endParaRPr lang="ja-JP" altLang="en-US" dirty="0">
              <a:latin typeface="+mn-ea"/>
              <a:ea typeface="+mn-ea"/>
            </a:endParaRPr>
          </a:p>
        </p:txBody>
      </p:sp>
      <p:sp>
        <p:nvSpPr>
          <p:cNvPr id="2" name="四角形吹き出し 1"/>
          <p:cNvSpPr/>
          <p:nvPr/>
        </p:nvSpPr>
        <p:spPr bwMode="auto">
          <a:xfrm>
            <a:off x="6609184" y="1916832"/>
            <a:ext cx="3060000" cy="1440000"/>
          </a:xfrm>
          <a:prstGeom prst="wedgeRectCallout">
            <a:avLst>
              <a:gd name="adj1" fmla="val -37040"/>
              <a:gd name="adj2" fmla="val 66035"/>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860425" rtl="0" eaLnBrk="1" fontAlgn="base" latinLnBrk="0" hangingPunct="1">
              <a:lnSpc>
                <a:spcPct val="100000"/>
              </a:lnSpc>
              <a:spcBef>
                <a:spcPct val="0"/>
              </a:spcBef>
              <a:spcAft>
                <a:spcPct val="0"/>
              </a:spcAft>
              <a:buClrTx/>
              <a:buSzTx/>
              <a:buFontTx/>
              <a:buNone/>
              <a:tabLst/>
            </a:pPr>
            <a:r>
              <a:rPr lang="en-US" altLang="ja-JP" dirty="0" smtClean="0">
                <a:solidFill>
                  <a:schemeClr val="tx1"/>
                </a:solidFill>
                <a:latin typeface="+mn-ea"/>
                <a:ea typeface="+mn-ea"/>
              </a:rPr>
              <a:t>H30</a:t>
            </a:r>
            <a:r>
              <a:rPr lang="ja-JP" altLang="en-US" dirty="0" smtClean="0">
                <a:solidFill>
                  <a:schemeClr val="tx1"/>
                </a:solidFill>
                <a:latin typeface="+mn-ea"/>
                <a:ea typeface="+mn-ea"/>
              </a:rPr>
              <a:t>年度の県内の使用者による</a:t>
            </a:r>
            <a:r>
              <a:rPr lang="en-US" altLang="ja-JP" dirty="0" smtClean="0">
                <a:solidFill>
                  <a:schemeClr val="tx1"/>
                </a:solidFill>
                <a:latin typeface="+mn-ea"/>
                <a:ea typeface="+mn-ea"/>
              </a:rPr>
              <a:t/>
            </a:r>
            <a:br>
              <a:rPr lang="en-US" altLang="ja-JP" dirty="0" smtClean="0">
                <a:solidFill>
                  <a:schemeClr val="tx1"/>
                </a:solidFill>
                <a:latin typeface="+mn-ea"/>
                <a:ea typeface="+mn-ea"/>
              </a:rPr>
            </a:br>
            <a:r>
              <a:rPr lang="ja-JP" altLang="en-US" dirty="0" smtClean="0">
                <a:solidFill>
                  <a:schemeClr val="tx1"/>
                </a:solidFill>
                <a:latin typeface="+mn-ea"/>
                <a:ea typeface="+mn-ea"/>
              </a:rPr>
              <a:t>虐待（</a:t>
            </a:r>
            <a:r>
              <a:rPr lang="en-US" altLang="ja-JP" dirty="0" smtClean="0">
                <a:solidFill>
                  <a:schemeClr val="tx1"/>
                </a:solidFill>
                <a:latin typeface="+mn-ea"/>
                <a:ea typeface="+mn-ea"/>
              </a:rPr>
              <a:t>21</a:t>
            </a:r>
            <a:r>
              <a:rPr lang="ja-JP" altLang="en-US" dirty="0" smtClean="0">
                <a:solidFill>
                  <a:schemeClr val="tx1"/>
                </a:solidFill>
                <a:latin typeface="+mn-ea"/>
                <a:ea typeface="+mn-ea"/>
              </a:rPr>
              <a:t>件）のうち、</a:t>
            </a:r>
            <a:r>
              <a:rPr lang="ja-JP" altLang="en-US" dirty="0" smtClean="0">
                <a:solidFill>
                  <a:srgbClr val="0033CC"/>
                </a:solidFill>
                <a:latin typeface="+mn-ea"/>
                <a:ea typeface="+mn-ea"/>
              </a:rPr>
              <a:t>２件が最低</a:t>
            </a:r>
            <a:r>
              <a:rPr lang="en-US" altLang="ja-JP" dirty="0" smtClean="0">
                <a:solidFill>
                  <a:srgbClr val="0033CC"/>
                </a:solidFill>
                <a:latin typeface="+mn-ea"/>
                <a:ea typeface="+mn-ea"/>
              </a:rPr>
              <a:t/>
            </a:r>
            <a:br>
              <a:rPr lang="en-US" altLang="ja-JP" dirty="0" smtClean="0">
                <a:solidFill>
                  <a:srgbClr val="0033CC"/>
                </a:solidFill>
                <a:latin typeface="+mn-ea"/>
                <a:ea typeface="+mn-ea"/>
              </a:rPr>
            </a:br>
            <a:r>
              <a:rPr lang="ja-JP" altLang="en-US" dirty="0" smtClean="0">
                <a:solidFill>
                  <a:srgbClr val="0033CC"/>
                </a:solidFill>
                <a:latin typeface="+mn-ea"/>
                <a:ea typeface="+mn-ea"/>
              </a:rPr>
              <a:t>賃金の減額特例制度の</a:t>
            </a:r>
            <a:r>
              <a:rPr kumimoji="1" lang="ja-JP" altLang="en-US" b="0" i="0" u="none" strike="noStrike" cap="none" normalizeH="0" baseline="0" dirty="0" smtClean="0">
                <a:ln>
                  <a:noFill/>
                </a:ln>
                <a:solidFill>
                  <a:srgbClr val="0033CC"/>
                </a:solidFill>
                <a:effectLst/>
                <a:latin typeface="+mn-ea"/>
                <a:ea typeface="+mn-ea"/>
              </a:rPr>
              <a:t>違反</a:t>
            </a:r>
            <a:r>
              <a:rPr lang="ja-JP" altLang="en-US" dirty="0" smtClean="0">
                <a:solidFill>
                  <a:srgbClr val="0033CC"/>
                </a:solidFill>
                <a:latin typeface="+mn-ea"/>
                <a:ea typeface="+mn-ea"/>
              </a:rPr>
              <a:t>事例</a:t>
            </a:r>
            <a:endParaRPr lang="en-US" altLang="ja-JP" dirty="0" smtClean="0">
              <a:solidFill>
                <a:srgbClr val="0033CC"/>
              </a:solidFill>
              <a:latin typeface="+mn-ea"/>
              <a:ea typeface="+mn-ea"/>
            </a:endParaRPr>
          </a:p>
          <a:p>
            <a:pPr marL="0" marR="0" indent="0" algn="l" defTabSz="860425" rtl="0" eaLnBrk="1" fontAlgn="base" latinLnBrk="0" hangingPunct="1">
              <a:lnSpc>
                <a:spcPct val="100000"/>
              </a:lnSpc>
              <a:spcBef>
                <a:spcPct val="0"/>
              </a:spcBef>
              <a:spcAft>
                <a:spcPct val="0"/>
              </a:spcAft>
              <a:buClrTx/>
              <a:buSzTx/>
              <a:buFontTx/>
              <a:buNone/>
              <a:tabLst/>
            </a:pPr>
            <a:endParaRPr lang="en-US" altLang="ja-JP" sz="800" dirty="0" smtClean="0">
              <a:solidFill>
                <a:srgbClr val="0033CC"/>
              </a:solidFill>
              <a:latin typeface="+mn-ea"/>
              <a:ea typeface="+mn-ea"/>
            </a:endParaRPr>
          </a:p>
          <a:p>
            <a:pPr marL="0" marR="0" indent="0" algn="l" defTabSz="860425" rtl="0" eaLnBrk="1" fontAlgn="base" latinLnBrk="0" hangingPunct="1">
              <a:lnSpc>
                <a:spcPct val="100000"/>
              </a:lnSpc>
              <a:spcBef>
                <a:spcPct val="0"/>
              </a:spcBef>
              <a:spcAft>
                <a:spcPct val="0"/>
              </a:spcAft>
              <a:buClrTx/>
              <a:buSzTx/>
              <a:buFontTx/>
              <a:buNone/>
              <a:tabLst/>
            </a:pPr>
            <a:r>
              <a:rPr lang="ja-JP" altLang="en-US" sz="1400" dirty="0" smtClean="0">
                <a:solidFill>
                  <a:schemeClr val="tx1"/>
                </a:solidFill>
                <a:latin typeface="+mn-ea"/>
                <a:ea typeface="+mn-ea"/>
              </a:rPr>
              <a:t>例）許可申請を行っていなかった </a:t>
            </a:r>
            <a:r>
              <a:rPr lang="ja-JP" altLang="en-US" sz="1000" dirty="0" smtClean="0">
                <a:solidFill>
                  <a:schemeClr val="tx1"/>
                </a:solidFill>
                <a:latin typeface="+mn-ea"/>
                <a:ea typeface="+mn-ea"/>
              </a:rPr>
              <a:t>など</a:t>
            </a:r>
            <a:endParaRPr kumimoji="1" lang="ja-JP" altLang="en-US" sz="1400" b="0" i="0" u="none" strike="noStrike" cap="none" normalizeH="0" baseline="0" dirty="0" smtClean="0">
              <a:ln>
                <a:noFill/>
              </a:ln>
              <a:solidFill>
                <a:schemeClr val="tx1"/>
              </a:solidFill>
              <a:effectLst/>
              <a:latin typeface="+mn-ea"/>
              <a:ea typeface="+mn-ea"/>
            </a:endParaRPr>
          </a:p>
        </p:txBody>
      </p:sp>
      <p:sp>
        <p:nvSpPr>
          <p:cNvPr id="10" name="角丸四角形 9"/>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5D84D387-107C-4A82-A6F8-A981F5685181}"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15</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63000" y="638100"/>
            <a:ext cx="9180000" cy="6120000"/>
          </a:xfrm>
          <a:prstGeom prst="rect">
            <a:avLst/>
          </a:prstGeom>
          <a:noFill/>
        </p:spPr>
        <p:txBody>
          <a:bodyPr wrap="square" rtlCol="0">
            <a:spAutoFit/>
          </a:bodyPr>
          <a:lstStyle/>
          <a:p>
            <a:pPr fontAlgn="auto">
              <a:spcBef>
                <a:spcPts val="0"/>
              </a:spcBef>
              <a:spcAft>
                <a:spcPts val="0"/>
              </a:spcAft>
            </a:pPr>
            <a:r>
              <a:rPr lang="ja-JP" altLang="ja-JP" sz="1800" dirty="0" smtClean="0">
                <a:solidFill>
                  <a:prstClr val="black"/>
                </a:solidFill>
                <a:latin typeface="+mn-ea"/>
                <a:ea typeface="+mn-ea"/>
              </a:rPr>
              <a:t>虐待</a:t>
            </a:r>
            <a:r>
              <a:rPr lang="ja-JP" altLang="ja-JP" sz="1800" dirty="0">
                <a:solidFill>
                  <a:prstClr val="black"/>
                </a:solidFill>
                <a:latin typeface="+mn-ea"/>
                <a:ea typeface="+mn-ea"/>
              </a:rPr>
              <a:t>行為は、刑事罰の対象になる場合があります。</a:t>
            </a: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r>
              <a:rPr lang="ja-JP" altLang="ja-JP" sz="1800" dirty="0" smtClean="0">
                <a:solidFill>
                  <a:prstClr val="black"/>
                </a:solidFill>
                <a:latin typeface="+mn-ea"/>
                <a:ea typeface="+mn-ea"/>
              </a:rPr>
              <a:t>等</a:t>
            </a:r>
            <a:r>
              <a:rPr lang="ja-JP" altLang="ja-JP" sz="1800" dirty="0">
                <a:solidFill>
                  <a:prstClr val="black"/>
                </a:solidFill>
                <a:latin typeface="+mn-ea"/>
                <a:ea typeface="+mn-ea"/>
              </a:rPr>
              <a:t>に該当することが考えられます</a:t>
            </a:r>
            <a:r>
              <a:rPr lang="ja-JP" altLang="ja-JP" sz="1800" dirty="0" smtClean="0">
                <a:solidFill>
                  <a:prstClr val="black"/>
                </a:solidFill>
                <a:latin typeface="+mn-ea"/>
                <a:ea typeface="+mn-ea"/>
              </a:rPr>
              <a:t>。</a:t>
            </a:r>
            <a:endParaRPr lang="en-US" altLang="ja-JP" sz="1800" dirty="0" smtClean="0">
              <a:solidFill>
                <a:prstClr val="black"/>
              </a:solidFill>
              <a:latin typeface="+mn-ea"/>
              <a:ea typeface="+mn-ea"/>
            </a:endParaRPr>
          </a:p>
          <a:p>
            <a:pPr fontAlgn="auto">
              <a:spcBef>
                <a:spcPts val="0"/>
              </a:spcBef>
              <a:spcAft>
                <a:spcPts val="0"/>
              </a:spcAft>
            </a:pPr>
            <a:r>
              <a:rPr lang="ja-JP" altLang="en-US" sz="1800" dirty="0">
                <a:solidFill>
                  <a:prstClr val="black"/>
                </a:solidFill>
                <a:latin typeface="+mn-ea"/>
                <a:ea typeface="+mn-ea"/>
              </a:rPr>
              <a:t>　</a:t>
            </a:r>
            <a:r>
              <a:rPr lang="ja-JP" altLang="ja-JP" sz="1800" dirty="0" smtClean="0">
                <a:solidFill>
                  <a:prstClr val="black"/>
                </a:solidFill>
                <a:latin typeface="+mn-ea"/>
                <a:ea typeface="+mn-ea"/>
              </a:rPr>
              <a:t>これ</a:t>
            </a:r>
            <a:r>
              <a:rPr lang="ja-JP" altLang="ja-JP" sz="1800" dirty="0">
                <a:solidFill>
                  <a:prstClr val="black"/>
                </a:solidFill>
                <a:latin typeface="+mn-ea"/>
                <a:ea typeface="+mn-ea"/>
              </a:rPr>
              <a:t>までの虐待事案においても、虐待した障害者福祉施設等の職員が警察によって逮捕、送検された事案が複数起きています</a:t>
            </a:r>
            <a:r>
              <a:rPr lang="ja-JP" altLang="ja-JP" sz="1800" dirty="0" smtClean="0">
                <a:solidFill>
                  <a:prstClr val="black"/>
                </a:solidFill>
                <a:latin typeface="+mn-ea"/>
                <a:ea typeface="+mn-ea"/>
              </a:rPr>
              <a:t>。</a:t>
            </a:r>
            <a:endParaRPr lang="en-US" altLang="ja-JP" sz="1800" dirty="0" smtClean="0">
              <a:solidFill>
                <a:prstClr val="black"/>
              </a:solidFill>
              <a:latin typeface="+mn-ea"/>
              <a:ea typeface="+mn-ea"/>
            </a:endParaRPr>
          </a:p>
          <a:p>
            <a:pPr fontAlgn="auto">
              <a:spcBef>
                <a:spcPts val="0"/>
              </a:spcBef>
              <a:spcAft>
                <a:spcPts val="0"/>
              </a:spcAft>
            </a:pPr>
            <a:endParaRPr lang="en-US" altLang="ja-JP" sz="1800" dirty="0">
              <a:solidFill>
                <a:prstClr val="black"/>
              </a:solidFill>
              <a:latin typeface="+mn-ea"/>
              <a:ea typeface="+mn-ea"/>
            </a:endParaRPr>
          </a:p>
          <a:p>
            <a:pPr fontAlgn="auto">
              <a:spcBef>
                <a:spcPts val="0"/>
              </a:spcBef>
              <a:spcAft>
                <a:spcPts val="0"/>
              </a:spcAft>
            </a:pPr>
            <a:r>
              <a:rPr lang="en-US" altLang="ja-JP" sz="1400" dirty="0" smtClean="0">
                <a:solidFill>
                  <a:srgbClr val="FF0000"/>
                </a:solidFill>
                <a:latin typeface="+mn-ea"/>
                <a:ea typeface="+mn-ea"/>
              </a:rPr>
              <a:t>※</a:t>
            </a:r>
            <a:r>
              <a:rPr lang="ja-JP" altLang="en-US" sz="1400" dirty="0">
                <a:solidFill>
                  <a:srgbClr val="FF0000"/>
                </a:solidFill>
                <a:latin typeface="+mn-ea"/>
                <a:ea typeface="+mn-ea"/>
              </a:rPr>
              <a:t>刑事訴訟法第</a:t>
            </a:r>
            <a:r>
              <a:rPr lang="en-US" altLang="ja-JP" sz="1400" dirty="0">
                <a:solidFill>
                  <a:srgbClr val="FF0000"/>
                </a:solidFill>
                <a:latin typeface="+mn-ea"/>
                <a:ea typeface="+mn-ea"/>
              </a:rPr>
              <a:t>239</a:t>
            </a:r>
            <a:r>
              <a:rPr lang="ja-JP" altLang="en-US" sz="1400" dirty="0">
                <a:solidFill>
                  <a:srgbClr val="FF0000"/>
                </a:solidFill>
                <a:latin typeface="+mn-ea"/>
                <a:ea typeface="+mn-ea"/>
              </a:rPr>
              <a:t>条第２項では、公務員はその職務を行うことにより犯罪があると思料するときは、告発を</a:t>
            </a:r>
            <a:r>
              <a:rPr lang="ja-JP" altLang="en-US" sz="1400" dirty="0" smtClean="0">
                <a:solidFill>
                  <a:srgbClr val="FF0000"/>
                </a:solidFill>
                <a:latin typeface="+mn-ea"/>
                <a:ea typeface="+mn-ea"/>
              </a:rPr>
              <a:t>しなければ</a:t>
            </a:r>
            <a:r>
              <a:rPr lang="en-US" altLang="ja-JP" sz="1400" dirty="0" smtClean="0">
                <a:solidFill>
                  <a:srgbClr val="FF0000"/>
                </a:solidFill>
                <a:latin typeface="+mn-ea"/>
                <a:ea typeface="+mn-ea"/>
              </a:rPr>
              <a:t/>
            </a:r>
            <a:br>
              <a:rPr lang="en-US" altLang="ja-JP" sz="1400" dirty="0" smtClean="0">
                <a:solidFill>
                  <a:srgbClr val="FF0000"/>
                </a:solidFill>
                <a:latin typeface="+mn-ea"/>
                <a:ea typeface="+mn-ea"/>
              </a:rPr>
            </a:br>
            <a:r>
              <a:rPr lang="ja-JP" altLang="en-US" sz="1400" dirty="0" smtClean="0">
                <a:solidFill>
                  <a:srgbClr val="FF0000"/>
                </a:solidFill>
                <a:latin typeface="+mn-ea"/>
                <a:ea typeface="+mn-ea"/>
              </a:rPr>
              <a:t>　 ならない</a:t>
            </a:r>
            <a:r>
              <a:rPr lang="ja-JP" altLang="en-US" sz="1400" dirty="0">
                <a:solidFill>
                  <a:srgbClr val="FF0000"/>
                </a:solidFill>
                <a:latin typeface="+mn-ea"/>
                <a:ea typeface="+mn-ea"/>
              </a:rPr>
              <a:t>旨が規定されています。</a:t>
            </a:r>
          </a:p>
          <a:p>
            <a:pPr fontAlgn="auto">
              <a:spcBef>
                <a:spcPts val="0"/>
              </a:spcBef>
              <a:spcAft>
                <a:spcPts val="0"/>
              </a:spcAft>
            </a:pPr>
            <a:r>
              <a:rPr lang="ja-JP" altLang="en-US" sz="1400" dirty="0" smtClean="0">
                <a:solidFill>
                  <a:srgbClr val="FF0000"/>
                </a:solidFill>
                <a:latin typeface="+mn-ea"/>
                <a:ea typeface="+mn-ea"/>
              </a:rPr>
              <a:t>   障害者</a:t>
            </a:r>
            <a:r>
              <a:rPr lang="ja-JP" altLang="en-US" sz="1400" dirty="0">
                <a:solidFill>
                  <a:srgbClr val="FF0000"/>
                </a:solidFill>
                <a:latin typeface="+mn-ea"/>
                <a:ea typeface="+mn-ea"/>
              </a:rPr>
              <a:t>虐待においては、市町村、都道府県が事実関係を把握した段階やその後調査を進める中で、警察等への</a:t>
            </a:r>
            <a:r>
              <a:rPr lang="ja-JP" altLang="en-US" sz="1400" dirty="0" smtClean="0">
                <a:solidFill>
                  <a:srgbClr val="FF0000"/>
                </a:solidFill>
                <a:latin typeface="+mn-ea"/>
                <a:ea typeface="+mn-ea"/>
              </a:rPr>
              <a:t>被害</a:t>
            </a:r>
            <a:r>
              <a:rPr lang="en-US" altLang="ja-JP" sz="1400" dirty="0" smtClean="0">
                <a:solidFill>
                  <a:srgbClr val="FF0000"/>
                </a:solidFill>
                <a:latin typeface="+mn-ea"/>
                <a:ea typeface="+mn-ea"/>
              </a:rPr>
              <a:t/>
            </a:r>
            <a:br>
              <a:rPr lang="en-US" altLang="ja-JP" sz="1400" dirty="0" smtClean="0">
                <a:solidFill>
                  <a:srgbClr val="FF0000"/>
                </a:solidFill>
                <a:latin typeface="+mn-ea"/>
                <a:ea typeface="+mn-ea"/>
              </a:rPr>
            </a:br>
            <a:r>
              <a:rPr lang="en-US" altLang="ja-JP" sz="1400" dirty="0" smtClean="0">
                <a:solidFill>
                  <a:srgbClr val="FF0000"/>
                </a:solidFill>
                <a:latin typeface="+mn-ea"/>
                <a:ea typeface="+mn-ea"/>
              </a:rPr>
              <a:t>   </a:t>
            </a:r>
            <a:r>
              <a:rPr lang="ja-JP" altLang="en-US" sz="1400" dirty="0" smtClean="0">
                <a:solidFill>
                  <a:srgbClr val="FF0000"/>
                </a:solidFill>
                <a:latin typeface="+mn-ea"/>
                <a:ea typeface="+mn-ea"/>
              </a:rPr>
              <a:t>の</a:t>
            </a:r>
            <a:r>
              <a:rPr lang="ja-JP" altLang="en-US" sz="1400" dirty="0">
                <a:solidFill>
                  <a:srgbClr val="FF0000"/>
                </a:solidFill>
                <a:latin typeface="+mn-ea"/>
                <a:ea typeface="+mn-ea"/>
              </a:rPr>
              <a:t>届出、告発の要否を適正、迅速に判断し、必要に応じ、被害者による被害の届出の支援や行政として告発を</a:t>
            </a:r>
            <a:r>
              <a:rPr lang="ja-JP" altLang="en-US" sz="1400" dirty="0" smtClean="0">
                <a:solidFill>
                  <a:srgbClr val="FF0000"/>
                </a:solidFill>
                <a:latin typeface="+mn-ea"/>
                <a:ea typeface="+mn-ea"/>
              </a:rPr>
              <a:t>行うこと</a:t>
            </a:r>
            <a:r>
              <a:rPr lang="en-US" altLang="ja-JP" sz="1400" dirty="0" smtClean="0">
                <a:solidFill>
                  <a:srgbClr val="FF0000"/>
                </a:solidFill>
                <a:latin typeface="+mn-ea"/>
                <a:ea typeface="+mn-ea"/>
              </a:rPr>
              <a:t/>
            </a:r>
            <a:br>
              <a:rPr lang="en-US" altLang="ja-JP" sz="1400" dirty="0" smtClean="0">
                <a:solidFill>
                  <a:srgbClr val="FF0000"/>
                </a:solidFill>
                <a:latin typeface="+mn-ea"/>
                <a:ea typeface="+mn-ea"/>
              </a:rPr>
            </a:br>
            <a:r>
              <a:rPr lang="en-US" altLang="ja-JP" sz="1400" dirty="0" smtClean="0">
                <a:solidFill>
                  <a:srgbClr val="FF0000"/>
                </a:solidFill>
                <a:latin typeface="+mn-ea"/>
                <a:ea typeface="+mn-ea"/>
              </a:rPr>
              <a:t>   </a:t>
            </a:r>
            <a:r>
              <a:rPr lang="ja-JP" altLang="en-US" sz="1400" dirty="0" smtClean="0">
                <a:solidFill>
                  <a:srgbClr val="FF0000"/>
                </a:solidFill>
                <a:latin typeface="+mn-ea"/>
                <a:ea typeface="+mn-ea"/>
              </a:rPr>
              <a:t>が</a:t>
            </a:r>
            <a:r>
              <a:rPr lang="ja-JP" altLang="en-US" sz="1400" dirty="0">
                <a:solidFill>
                  <a:srgbClr val="FF0000"/>
                </a:solidFill>
                <a:latin typeface="+mn-ea"/>
                <a:ea typeface="+mn-ea"/>
              </a:rPr>
              <a:t>求められます。（なお、被害の届出の支援や告発については、二次被害が生じないよう配慮した対応が必要です）</a:t>
            </a:r>
            <a:r>
              <a:rPr lang="ja-JP" altLang="en-US" sz="1400" dirty="0" smtClean="0">
                <a:solidFill>
                  <a:srgbClr val="FF0000"/>
                </a:solidFill>
                <a:latin typeface="+mn-ea"/>
                <a:ea typeface="+mn-ea"/>
              </a:rPr>
              <a:t>。</a:t>
            </a:r>
            <a:endParaRPr lang="ja-JP" altLang="en-US" sz="1400" dirty="0">
              <a:solidFill>
                <a:srgbClr val="FF0000"/>
              </a:solidFill>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508759057"/>
              </p:ext>
            </p:extLst>
          </p:nvPr>
        </p:nvGraphicFramePr>
        <p:xfrm>
          <a:off x="545511" y="1135112"/>
          <a:ext cx="8814979" cy="3302000"/>
        </p:xfrm>
        <a:graphic>
          <a:graphicData uri="http://schemas.openxmlformats.org/drawingml/2006/table">
            <a:tbl>
              <a:tblPr firstRow="1" bandRow="1">
                <a:tableStyleId>{21E4AEA4-8DFA-4A89-87EB-49C32662AFE0}</a:tableStyleId>
              </a:tblPr>
              <a:tblGrid>
                <a:gridCol w="2262251">
                  <a:extLst>
                    <a:ext uri="{9D8B030D-6E8A-4147-A177-3AD203B41FA5}">
                      <a16:colId xmlns:a16="http://schemas.microsoft.com/office/drawing/2014/main" val="20000"/>
                    </a:ext>
                  </a:extLst>
                </a:gridCol>
                <a:gridCol w="6552728">
                  <a:extLst>
                    <a:ext uri="{9D8B030D-6E8A-4147-A177-3AD203B41FA5}">
                      <a16:colId xmlns:a16="http://schemas.microsoft.com/office/drawing/2014/main" val="20001"/>
                    </a:ext>
                  </a:extLst>
                </a:gridCol>
              </a:tblGrid>
              <a:tr h="370840">
                <a:tc>
                  <a:txBody>
                    <a:bodyPr/>
                    <a:lstStyle/>
                    <a:p>
                      <a:pPr algn="ctr"/>
                      <a:r>
                        <a:rPr kumimoji="1" lang="ja-JP" altLang="en-US" dirty="0" smtClean="0"/>
                        <a:t>虐待行為の類型</a:t>
                      </a:r>
                      <a:endParaRPr kumimoji="1" lang="ja-JP" altLang="en-US" dirty="0"/>
                    </a:p>
                  </a:txBody>
                  <a:tcPr marL="99060" marR="99060"/>
                </a:tc>
                <a:tc>
                  <a:txBody>
                    <a:bodyPr/>
                    <a:lstStyle/>
                    <a:p>
                      <a:pPr algn="ctr"/>
                      <a:r>
                        <a:rPr kumimoji="1" lang="ja-JP" altLang="en-US" dirty="0" smtClean="0"/>
                        <a:t>該当する刑法の例</a:t>
                      </a:r>
                      <a:endParaRPr kumimoji="1" lang="ja-JP" altLang="en-US" dirty="0"/>
                    </a:p>
                  </a:txBody>
                  <a:tcPr marL="99060" marR="99060"/>
                </a:tc>
                <a:extLst>
                  <a:ext uri="{0D108BD9-81ED-4DB2-BD59-A6C34878D82A}">
                    <a16:rowId xmlns:a16="http://schemas.microsoft.com/office/drawing/2014/main" val="10000"/>
                  </a:ext>
                </a:extLst>
              </a:tr>
              <a:tr h="370840">
                <a:tc>
                  <a:txBody>
                    <a:bodyPr/>
                    <a:lstStyle/>
                    <a:p>
                      <a:r>
                        <a:rPr lang="ja-JP" altLang="ja-JP" dirty="0" smtClean="0"/>
                        <a:t>①　身体的虐待</a:t>
                      </a:r>
                      <a:endParaRPr kumimoji="1" lang="ja-JP" altLang="en-US" dirty="0"/>
                    </a:p>
                  </a:txBody>
                  <a:tcPr marL="99060" marR="99060"/>
                </a:tc>
                <a:tc>
                  <a:txBody>
                    <a:bodyPr/>
                    <a:lstStyle/>
                    <a:p>
                      <a:r>
                        <a:rPr lang="ja-JP" altLang="ja-JP" dirty="0" smtClean="0"/>
                        <a:t>刑法第</a:t>
                      </a:r>
                      <a:r>
                        <a:rPr lang="en-US" altLang="ja-JP" dirty="0" smtClean="0"/>
                        <a:t>199</a:t>
                      </a:r>
                      <a:r>
                        <a:rPr lang="ja-JP" altLang="ja-JP" dirty="0" smtClean="0"/>
                        <a:t>条殺人罪、第</a:t>
                      </a:r>
                      <a:r>
                        <a:rPr lang="en-US" altLang="ja-JP" dirty="0" smtClean="0"/>
                        <a:t>204</a:t>
                      </a:r>
                      <a:r>
                        <a:rPr lang="ja-JP" altLang="ja-JP" dirty="0" smtClean="0"/>
                        <a:t>条傷害罪、第</a:t>
                      </a:r>
                      <a:r>
                        <a:rPr lang="en-US" altLang="ja-JP" dirty="0" smtClean="0"/>
                        <a:t>208</a:t>
                      </a:r>
                      <a:r>
                        <a:rPr lang="ja-JP" altLang="ja-JP" dirty="0" smtClean="0"/>
                        <a:t>条暴行罪、</a:t>
                      </a:r>
                      <a:r>
                        <a:rPr lang="ja-JP" altLang="en-US" dirty="0" smtClean="0"/>
                        <a:t>　　　　　　　　　　　</a:t>
                      </a:r>
                      <a:r>
                        <a:rPr lang="ja-JP" altLang="ja-JP" dirty="0" smtClean="0"/>
                        <a:t>第</a:t>
                      </a:r>
                      <a:r>
                        <a:rPr lang="en-US" altLang="ja-JP" dirty="0" smtClean="0"/>
                        <a:t>220</a:t>
                      </a:r>
                      <a:r>
                        <a:rPr lang="ja-JP" altLang="ja-JP" dirty="0" smtClean="0"/>
                        <a:t>条逮捕監禁罪</a:t>
                      </a:r>
                      <a:endParaRPr kumimoji="1" lang="ja-JP" altLang="en-US" dirty="0"/>
                    </a:p>
                  </a:txBody>
                  <a:tcPr marL="99060" marR="99060"/>
                </a:tc>
                <a:extLst>
                  <a:ext uri="{0D108BD9-81ED-4DB2-BD59-A6C34878D82A}">
                    <a16:rowId xmlns:a16="http://schemas.microsoft.com/office/drawing/2014/main" val="10001"/>
                  </a:ext>
                </a:extLst>
              </a:tr>
              <a:tr h="370840">
                <a:tc>
                  <a:txBody>
                    <a:bodyPr/>
                    <a:lstStyle/>
                    <a:p>
                      <a:r>
                        <a:rPr lang="ja-JP" altLang="ja-JP" dirty="0" smtClean="0"/>
                        <a:t>②　性的虐待</a:t>
                      </a:r>
                      <a:endParaRPr kumimoji="1" lang="ja-JP" altLang="en-US" dirty="0"/>
                    </a:p>
                  </a:txBody>
                  <a:tcPr marL="99060" marR="99060"/>
                </a:tc>
                <a:tc>
                  <a:txBody>
                    <a:bodyPr/>
                    <a:lstStyle/>
                    <a:p>
                      <a:r>
                        <a:rPr lang="ja-JP" altLang="ja-JP" dirty="0" smtClean="0"/>
                        <a:t>刑法第</a:t>
                      </a:r>
                      <a:r>
                        <a:rPr lang="en-US" altLang="ja-JP" dirty="0" smtClean="0"/>
                        <a:t>176</a:t>
                      </a:r>
                      <a:r>
                        <a:rPr lang="ja-JP" altLang="ja-JP" dirty="0" smtClean="0"/>
                        <a:t>条強制</a:t>
                      </a:r>
                      <a:r>
                        <a:rPr lang="ja-JP" altLang="ja-JP" u="none" dirty="0" smtClean="0"/>
                        <a:t>わいせつ罪、第</a:t>
                      </a:r>
                      <a:r>
                        <a:rPr lang="en-US" altLang="ja-JP" u="none" dirty="0" smtClean="0"/>
                        <a:t>177</a:t>
                      </a:r>
                      <a:r>
                        <a:rPr lang="ja-JP" altLang="ja-JP" u="none" dirty="0" smtClean="0"/>
                        <a:t>条</a:t>
                      </a:r>
                      <a:r>
                        <a:rPr lang="ja-JP" altLang="en-US" u="none" dirty="0" smtClean="0"/>
                        <a:t>強制性交等</a:t>
                      </a:r>
                      <a:r>
                        <a:rPr lang="ja-JP" altLang="ja-JP" u="none" dirty="0" smtClean="0"/>
                        <a:t>罪、</a:t>
                      </a:r>
                      <a:endParaRPr lang="en-US" altLang="ja-JP" u="none" dirty="0" smtClean="0"/>
                    </a:p>
                    <a:p>
                      <a:r>
                        <a:rPr lang="ja-JP" altLang="ja-JP" u="none" dirty="0" smtClean="0"/>
                        <a:t>第</a:t>
                      </a:r>
                      <a:r>
                        <a:rPr lang="en-US" altLang="ja-JP" u="none" dirty="0" smtClean="0"/>
                        <a:t>178</a:t>
                      </a:r>
                      <a:r>
                        <a:rPr lang="ja-JP" altLang="ja-JP" u="none" dirty="0" smtClean="0"/>
                        <a:t>条準強制わいせつ、準</a:t>
                      </a:r>
                      <a:r>
                        <a:rPr lang="ja-JP" altLang="en-US" u="none" dirty="0" smtClean="0"/>
                        <a:t>強制性交等</a:t>
                      </a:r>
                      <a:r>
                        <a:rPr lang="ja-JP" altLang="ja-JP" u="none" dirty="0" smtClean="0"/>
                        <a:t>罪</a:t>
                      </a:r>
                      <a:endParaRPr lang="ja-JP" altLang="ja-JP" b="0" u="none" dirty="0" smtClean="0">
                        <a:solidFill>
                          <a:schemeClr val="tx1"/>
                        </a:solidFill>
                      </a:endParaRPr>
                    </a:p>
                  </a:txBody>
                  <a:tcPr marL="99060" marR="99060"/>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dirty="0" smtClean="0"/>
                        <a:t>③　心理的虐待</a:t>
                      </a:r>
                      <a:endParaRPr kumimoji="1" lang="ja-JP" altLang="en-US" dirty="0" smtClean="0"/>
                    </a:p>
                  </a:txBody>
                  <a:tcPr marL="99060" marR="99060"/>
                </a:tc>
                <a:tc>
                  <a:txBody>
                    <a:bodyPr/>
                    <a:lstStyle/>
                    <a:p>
                      <a:r>
                        <a:rPr lang="ja-JP" altLang="ja-JP" dirty="0" smtClean="0"/>
                        <a:t>刑法第</a:t>
                      </a:r>
                      <a:r>
                        <a:rPr lang="en-US" altLang="ja-JP" dirty="0" smtClean="0"/>
                        <a:t>222</a:t>
                      </a:r>
                      <a:r>
                        <a:rPr lang="ja-JP" altLang="ja-JP" dirty="0" smtClean="0"/>
                        <a:t>条脅迫罪、第</a:t>
                      </a:r>
                      <a:r>
                        <a:rPr lang="en-US" altLang="ja-JP" dirty="0" smtClean="0"/>
                        <a:t>223</a:t>
                      </a:r>
                      <a:r>
                        <a:rPr lang="ja-JP" altLang="ja-JP" dirty="0" smtClean="0"/>
                        <a:t>条強要罪、第</a:t>
                      </a:r>
                      <a:r>
                        <a:rPr lang="en-US" altLang="ja-JP" dirty="0" smtClean="0"/>
                        <a:t>230</a:t>
                      </a:r>
                      <a:r>
                        <a:rPr lang="ja-JP" altLang="ja-JP" dirty="0" smtClean="0"/>
                        <a:t>条名誉毀損罪、</a:t>
                      </a:r>
                      <a:endParaRPr lang="en-US" altLang="ja-JP" dirty="0" smtClean="0"/>
                    </a:p>
                    <a:p>
                      <a:r>
                        <a:rPr lang="ja-JP" altLang="ja-JP" dirty="0" smtClean="0"/>
                        <a:t>第</a:t>
                      </a:r>
                      <a:r>
                        <a:rPr lang="en-US" altLang="ja-JP" dirty="0" smtClean="0"/>
                        <a:t>231</a:t>
                      </a:r>
                      <a:r>
                        <a:rPr lang="ja-JP" altLang="ja-JP" dirty="0" smtClean="0"/>
                        <a:t>条侮辱罪</a:t>
                      </a:r>
                      <a:endParaRPr kumimoji="1" lang="ja-JP" altLang="en-US" dirty="0"/>
                    </a:p>
                  </a:txBody>
                  <a:tcPr marL="99060" marR="99060"/>
                </a:tc>
                <a:extLst>
                  <a:ext uri="{0D108BD9-81ED-4DB2-BD59-A6C34878D82A}">
                    <a16:rowId xmlns:a16="http://schemas.microsoft.com/office/drawing/2014/main" val="10003"/>
                  </a:ext>
                </a:extLst>
              </a:tr>
              <a:tr h="370840">
                <a:tc>
                  <a:txBody>
                    <a:bodyPr/>
                    <a:lstStyle/>
                    <a:p>
                      <a:r>
                        <a:rPr lang="ja-JP" altLang="ja-JP" dirty="0" smtClean="0"/>
                        <a:t>④　放棄・放置</a:t>
                      </a:r>
                      <a:endParaRPr kumimoji="1" lang="ja-JP" altLang="en-US" dirty="0"/>
                    </a:p>
                  </a:txBody>
                  <a:tcPr marL="99060" marR="990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dirty="0" smtClean="0"/>
                        <a:t>刑法第</a:t>
                      </a:r>
                      <a:r>
                        <a:rPr lang="en-US" altLang="ja-JP" dirty="0" smtClean="0"/>
                        <a:t>218</a:t>
                      </a:r>
                      <a:r>
                        <a:rPr lang="ja-JP" altLang="ja-JP" dirty="0" smtClean="0"/>
                        <a:t>条保護責任者遺棄罪</a:t>
                      </a:r>
                    </a:p>
                  </a:txBody>
                  <a:tcPr marL="99060" marR="99060"/>
                </a:tc>
                <a:extLst>
                  <a:ext uri="{0D108BD9-81ED-4DB2-BD59-A6C34878D82A}">
                    <a16:rowId xmlns:a16="http://schemas.microsoft.com/office/drawing/2014/main" val="10004"/>
                  </a:ext>
                </a:extLst>
              </a:tr>
              <a:tr h="370840">
                <a:tc>
                  <a:txBody>
                    <a:bodyPr/>
                    <a:lstStyle/>
                    <a:p>
                      <a:r>
                        <a:rPr lang="ja-JP" altLang="ja-JP" dirty="0" smtClean="0"/>
                        <a:t>⑤　経済的虐待</a:t>
                      </a:r>
                      <a:endParaRPr kumimoji="1" lang="ja-JP" altLang="en-US" dirty="0"/>
                    </a:p>
                  </a:txBody>
                  <a:tcPr marL="99060" marR="99060"/>
                </a:tc>
                <a:tc>
                  <a:txBody>
                    <a:bodyPr/>
                    <a:lstStyle/>
                    <a:p>
                      <a:r>
                        <a:rPr lang="ja-JP" altLang="ja-JP" dirty="0" smtClean="0"/>
                        <a:t>刑法第</a:t>
                      </a:r>
                      <a:r>
                        <a:rPr lang="en-US" altLang="ja-JP" dirty="0" smtClean="0"/>
                        <a:t>235</a:t>
                      </a:r>
                      <a:r>
                        <a:rPr lang="ja-JP" altLang="ja-JP" dirty="0" smtClean="0"/>
                        <a:t>条窃盗罪、第</a:t>
                      </a:r>
                      <a:r>
                        <a:rPr lang="en-US" altLang="ja-JP" dirty="0" smtClean="0"/>
                        <a:t>246</a:t>
                      </a:r>
                      <a:r>
                        <a:rPr lang="ja-JP" altLang="ja-JP" dirty="0" smtClean="0"/>
                        <a:t>条詐欺罪、第</a:t>
                      </a:r>
                      <a:r>
                        <a:rPr lang="en-US" altLang="ja-JP" dirty="0" smtClean="0"/>
                        <a:t>249</a:t>
                      </a:r>
                      <a:r>
                        <a:rPr lang="ja-JP" altLang="ja-JP" dirty="0" smtClean="0"/>
                        <a:t>条恐喝罪、</a:t>
                      </a:r>
                      <a:endParaRPr lang="en-US" altLang="ja-JP" dirty="0" smtClean="0"/>
                    </a:p>
                    <a:p>
                      <a:r>
                        <a:rPr lang="ja-JP" altLang="ja-JP" dirty="0" smtClean="0"/>
                        <a:t>第</a:t>
                      </a:r>
                      <a:r>
                        <a:rPr lang="en-US" altLang="ja-JP" dirty="0" smtClean="0"/>
                        <a:t>252</a:t>
                      </a:r>
                      <a:r>
                        <a:rPr lang="ja-JP" altLang="ja-JP" dirty="0" smtClean="0"/>
                        <a:t>条横領罪</a:t>
                      </a:r>
                      <a:endParaRPr kumimoji="1" lang="ja-JP" altLang="en-US" dirty="0"/>
                    </a:p>
                  </a:txBody>
                  <a:tcPr marL="99060" marR="99060"/>
                </a:tc>
                <a:extLst>
                  <a:ext uri="{0D108BD9-81ED-4DB2-BD59-A6C34878D82A}">
                    <a16:rowId xmlns:a16="http://schemas.microsoft.com/office/drawing/2014/main" val="10005"/>
                  </a:ext>
                </a:extLst>
              </a:tr>
            </a:tbl>
          </a:graphicData>
        </a:graphic>
      </p:graphicFrame>
      <p:cxnSp>
        <p:nvCxnSpPr>
          <p:cNvPr id="7" name="直線コネクタ 6"/>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虐待</a:t>
            </a:r>
            <a:r>
              <a:rPr lang="ja-JP" altLang="en-US" sz="3200" dirty="0">
                <a:solidFill>
                  <a:prstClr val="black"/>
                </a:solidFill>
                <a:latin typeface="+mn-ea"/>
              </a:rPr>
              <a:t>行為</a:t>
            </a:r>
            <a:r>
              <a:rPr lang="ja-JP" altLang="en-US" sz="3200" dirty="0" smtClean="0">
                <a:solidFill>
                  <a:prstClr val="black"/>
                </a:solidFill>
                <a:latin typeface="+mn-ea"/>
              </a:rPr>
              <a:t>と刑法</a:t>
            </a:r>
            <a:endParaRPr lang="ja-JP" altLang="en-US" sz="3200" dirty="0">
              <a:solidFill>
                <a:prstClr val="black"/>
              </a:solidFill>
              <a:latin typeface="+mn-ea"/>
            </a:endParaRPr>
          </a:p>
        </p:txBody>
      </p:sp>
      <p:sp>
        <p:nvSpPr>
          <p:cNvPr id="9" name="角丸四角形 8"/>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6A324E0B-263B-4064-BA36-7226E9485DC4}"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16</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102885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ChangeArrowheads="1"/>
          </p:cNvSpPr>
          <p:nvPr/>
        </p:nvSpPr>
        <p:spPr bwMode="auto">
          <a:xfrm>
            <a:off x="363000" y="692696"/>
            <a:ext cx="9180000" cy="38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896" tIns="42959" rIns="85896" bIns="42959" anchor="t"/>
          <a:lstStyle>
            <a:lvl1pPr algn="ctr" defTabSz="860425" eaLnBrk="0" hangingPunct="0">
              <a:defRPr kumimoji="1" sz="4100">
                <a:solidFill>
                  <a:schemeClr val="tx2"/>
                </a:solidFill>
                <a:latin typeface="Arial" charset="0"/>
                <a:ea typeface="ＭＳ Ｐゴシック" pitchFamily="50" charset="-128"/>
              </a:defRPr>
            </a:lvl1pPr>
            <a:lvl2pPr algn="ctr" defTabSz="860425" eaLnBrk="0" hangingPunct="0">
              <a:defRPr kumimoji="1" sz="4100">
                <a:solidFill>
                  <a:schemeClr val="tx2"/>
                </a:solidFill>
                <a:latin typeface="Arial" charset="0"/>
                <a:ea typeface="ＭＳ Ｐゴシック" pitchFamily="50" charset="-128"/>
              </a:defRPr>
            </a:lvl2pPr>
            <a:lvl3pPr algn="ctr" defTabSz="860425" eaLnBrk="0" hangingPunct="0">
              <a:defRPr kumimoji="1" sz="4100">
                <a:solidFill>
                  <a:schemeClr val="tx2"/>
                </a:solidFill>
                <a:latin typeface="Arial" charset="0"/>
                <a:ea typeface="ＭＳ Ｐゴシック" pitchFamily="50" charset="-128"/>
              </a:defRPr>
            </a:lvl3pPr>
            <a:lvl4pPr algn="ctr" defTabSz="860425" eaLnBrk="0" hangingPunct="0">
              <a:defRPr kumimoji="1" sz="4100">
                <a:solidFill>
                  <a:schemeClr val="tx2"/>
                </a:solidFill>
                <a:latin typeface="Arial" charset="0"/>
                <a:ea typeface="ＭＳ Ｐゴシック" pitchFamily="50" charset="-128"/>
              </a:defRPr>
            </a:lvl4pPr>
            <a:lvl5pPr algn="ctr" defTabSz="860425" eaLnBrk="0" hangingPunct="0">
              <a:defRPr kumimoji="1" sz="4100">
                <a:solidFill>
                  <a:schemeClr val="tx2"/>
                </a:solidFill>
                <a:latin typeface="Arial" charset="0"/>
                <a:ea typeface="ＭＳ Ｐゴシック" pitchFamily="50" charset="-128"/>
              </a:defRPr>
            </a:lvl5pPr>
            <a:lvl6pPr marL="4572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6pPr>
            <a:lvl7pPr marL="9144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7pPr>
            <a:lvl8pPr marL="13716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8pPr>
            <a:lvl9pPr marL="1828800" algn="ctr" defTabSz="860425" eaLnBrk="0" fontAlgn="base" hangingPunct="0">
              <a:spcBef>
                <a:spcPct val="0"/>
              </a:spcBef>
              <a:spcAft>
                <a:spcPct val="0"/>
              </a:spcAft>
              <a:defRPr kumimoji="1" sz="4100">
                <a:solidFill>
                  <a:schemeClr val="tx2"/>
                </a:solidFill>
                <a:latin typeface="Arial" charset="0"/>
                <a:ea typeface="ＭＳ Ｐゴシック" pitchFamily="50" charset="-128"/>
              </a:defRPr>
            </a:lvl9pPr>
          </a:lstStyle>
          <a:p>
            <a:pPr algn="l" eaLnBrk="1" hangingPunct="1">
              <a:defRPr/>
            </a:pPr>
            <a:r>
              <a:rPr lang="ja-JP" altLang="en-US" sz="2000" dirty="0" smtClean="0"/>
              <a:t>一　</a:t>
            </a:r>
            <a:r>
              <a:rPr lang="ja-JP" altLang="en-US" sz="2000" dirty="0" smtClean="0">
                <a:solidFill>
                  <a:schemeClr val="tx1"/>
                </a:solidFill>
              </a:rPr>
              <a:t>国及び地方公共団体の障害者の福祉に関する事務を所掌する部局その他の関係機関</a:t>
            </a:r>
            <a:r>
              <a:rPr lang="ja-JP" altLang="en-US" sz="2000" dirty="0" smtClean="0"/>
              <a:t>は、障害者虐待を発見しやすい立場にあることに鑑み、相互に緊密な連携を図りつつ、障害者虐待の</a:t>
            </a:r>
            <a:r>
              <a:rPr lang="ja-JP" altLang="en-US" sz="2000" u="sng" dirty="0" smtClean="0">
                <a:solidFill>
                  <a:srgbClr val="FF0000"/>
                </a:solidFill>
                <a:effectLst>
                  <a:outerShdw blurRad="38100" dist="38100" dir="2700000" algn="tl">
                    <a:srgbClr val="C0C0C0"/>
                  </a:outerShdw>
                </a:effectLst>
              </a:rPr>
              <a:t>早期発見に努めなければならない</a:t>
            </a:r>
            <a:r>
              <a:rPr lang="ja-JP" altLang="en-US" sz="2000" dirty="0" smtClean="0"/>
              <a:t>。</a:t>
            </a:r>
            <a:br>
              <a:rPr lang="ja-JP" altLang="en-US" sz="2000" dirty="0" smtClean="0"/>
            </a:br>
            <a:r>
              <a:rPr lang="ja-JP" altLang="en-US" sz="1100" dirty="0" smtClean="0"/>
              <a:t> </a:t>
            </a:r>
            <a:r>
              <a:rPr lang="ja-JP" altLang="en-US" sz="2000" dirty="0" smtClean="0"/>
              <a:t/>
            </a:r>
            <a:br>
              <a:rPr lang="ja-JP" altLang="en-US" sz="2000" dirty="0" smtClean="0"/>
            </a:br>
            <a:r>
              <a:rPr lang="ja-JP" altLang="en-US" sz="2000" dirty="0" smtClean="0"/>
              <a:t>二　障害者福祉施設、学校、医療機関、保健所その他障害者の福祉に業務上関係のある団体並びに障害者福祉施設従事者等、学校の教職員、医師、歯科医師、保健師、弁護士その他障害者の福祉に職務上関係のある者及び使用者は、障害者虐待を発見しやすい立場にあることを自覚し、障害者虐待の</a:t>
            </a:r>
            <a:r>
              <a:rPr lang="ja-JP" altLang="en-US" sz="2000" u="sng" dirty="0" smtClean="0">
                <a:solidFill>
                  <a:srgbClr val="FF0000"/>
                </a:solidFill>
                <a:effectLst>
                  <a:outerShdw blurRad="38100" dist="38100" dir="2700000" algn="tl">
                    <a:srgbClr val="C0C0C0"/>
                  </a:outerShdw>
                </a:effectLst>
              </a:rPr>
              <a:t>早期発見に努めなければならない</a:t>
            </a:r>
            <a:r>
              <a:rPr lang="ja-JP" altLang="en-US" sz="2000" dirty="0" smtClean="0"/>
              <a:t>。</a:t>
            </a:r>
            <a:br>
              <a:rPr lang="ja-JP" altLang="en-US" sz="2000" dirty="0" smtClean="0"/>
            </a:br>
            <a:r>
              <a:rPr lang="ja-JP" altLang="en-US" sz="1100" dirty="0" smtClean="0"/>
              <a:t/>
            </a:r>
            <a:br>
              <a:rPr lang="ja-JP" altLang="en-US" sz="1100" dirty="0" smtClean="0"/>
            </a:br>
            <a:r>
              <a:rPr lang="ja-JP" altLang="en-US" sz="2000" dirty="0" smtClean="0"/>
              <a:t>三　前項に規定する者は、国及び地方公共団体が講ずる障害者虐待の防止のための啓発活動並びに障害者虐待を受けた障害者の保護及び自立の支援のための施策に協力するよう努めなければならない。</a:t>
            </a:r>
          </a:p>
        </p:txBody>
      </p:sp>
      <p:cxnSp>
        <p:nvCxnSpPr>
          <p:cNvPr id="5" name="直線コネクタ 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早期発見義務（法第６条）</a:t>
            </a:r>
            <a:endParaRPr lang="ja-JP" altLang="en-US" sz="3200" dirty="0">
              <a:solidFill>
                <a:prstClr val="black"/>
              </a:solidFill>
              <a:latin typeface="+mn-ea"/>
            </a:endParaRPr>
          </a:p>
        </p:txBody>
      </p:sp>
      <p:sp>
        <p:nvSpPr>
          <p:cNvPr id="7" name="テキスト ボックス 6"/>
          <p:cNvSpPr txBox="1"/>
          <p:nvPr/>
        </p:nvSpPr>
        <p:spPr bwMode="auto">
          <a:xfrm>
            <a:off x="1400192" y="5821745"/>
            <a:ext cx="1391247" cy="574645"/>
          </a:xfrm>
          <a:prstGeom prst="rect">
            <a:avLst/>
          </a:prstGeom>
          <a:noFill/>
        </p:spPr>
        <p:txBody>
          <a:bodyPr wrap="none">
            <a:spAutoFit/>
          </a:bodyPr>
          <a:lstStyle/>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施設・組織の</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虐待防止体制</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p:txBody>
      </p:sp>
      <p:grpSp>
        <p:nvGrpSpPr>
          <p:cNvPr id="8" name="グループ化 7"/>
          <p:cNvGrpSpPr>
            <a:grpSpLocks noChangeAspect="1"/>
          </p:cNvGrpSpPr>
          <p:nvPr/>
        </p:nvGrpSpPr>
        <p:grpSpPr>
          <a:xfrm>
            <a:off x="2850933" y="4692357"/>
            <a:ext cx="4204134" cy="1977003"/>
            <a:chOff x="2663513" y="4031828"/>
            <a:chExt cx="4753598" cy="2235393"/>
          </a:xfrm>
        </p:grpSpPr>
        <p:sp>
          <p:nvSpPr>
            <p:cNvPr id="9" name="角丸四角形 8"/>
            <p:cNvSpPr/>
            <p:nvPr/>
          </p:nvSpPr>
          <p:spPr>
            <a:xfrm>
              <a:off x="2663513" y="4031828"/>
              <a:ext cx="4753598" cy="1080000"/>
            </a:xfrm>
            <a:prstGeom prst="roundRect">
              <a:avLst/>
            </a:prstGeom>
            <a:noFill/>
            <a:ln>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30">
                <a:solidFill>
                  <a:prstClr val="white"/>
                </a:solidFill>
              </a:endParaRPr>
            </a:p>
          </p:txBody>
        </p:sp>
        <p:sp>
          <p:nvSpPr>
            <p:cNvPr id="10" name="角丸四角形 9"/>
            <p:cNvSpPr/>
            <p:nvPr/>
          </p:nvSpPr>
          <p:spPr>
            <a:xfrm>
              <a:off x="2663513" y="5111619"/>
              <a:ext cx="4753598" cy="1080000"/>
            </a:xfrm>
            <a:prstGeom prst="roundRect">
              <a:avLst/>
            </a:prstGeom>
            <a:noFill/>
            <a:ln>
              <a:solidFill>
                <a:schemeClr val="bg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30">
                <a:solidFill>
                  <a:prstClr val="white"/>
                </a:solidFill>
              </a:endParaRPr>
            </a:p>
          </p:txBody>
        </p:sp>
        <p:pic>
          <p:nvPicPr>
            <p:cNvPr id="11" name="図 10" descr="妹不安.png"/>
            <p:cNvPicPr>
              <a:picLocks noChangeAspect="1"/>
            </p:cNvPicPr>
            <p:nvPr/>
          </p:nvPicPr>
          <p:blipFill>
            <a:blip r:embed="rId2" cstate="print"/>
            <a:stretch>
              <a:fillRect/>
            </a:stretch>
          </p:blipFill>
          <p:spPr>
            <a:xfrm>
              <a:off x="3050257" y="4965245"/>
              <a:ext cx="708218" cy="1115722"/>
            </a:xfrm>
            <a:prstGeom prst="rect">
              <a:avLst/>
            </a:prstGeom>
            <a:scene3d>
              <a:camera prst="orthographicFront">
                <a:rot lat="0" lon="10800000" rev="0"/>
              </a:camera>
              <a:lightRig rig="threePt" dir="t"/>
            </a:scene3d>
          </p:spPr>
        </p:pic>
        <p:pic>
          <p:nvPicPr>
            <p:cNvPr id="12" name="図 11"/>
            <p:cNvPicPr>
              <a:picLocks noChangeAspect="1"/>
            </p:cNvPicPr>
            <p:nvPr/>
          </p:nvPicPr>
          <p:blipFill>
            <a:blip r:embed="rId3" cstate="print"/>
            <a:stretch>
              <a:fillRect/>
            </a:stretch>
          </p:blipFill>
          <p:spPr>
            <a:xfrm>
              <a:off x="4742428" y="4965245"/>
              <a:ext cx="595774" cy="1115722"/>
            </a:xfrm>
            <a:prstGeom prst="rect">
              <a:avLst/>
            </a:prstGeom>
          </p:spPr>
        </p:pic>
        <p:pic>
          <p:nvPicPr>
            <p:cNvPr id="13" name="図 12"/>
            <p:cNvPicPr>
              <a:picLocks noChangeAspect="1"/>
            </p:cNvPicPr>
            <p:nvPr/>
          </p:nvPicPr>
          <p:blipFill>
            <a:blip r:embed="rId4" cstate="print"/>
            <a:stretch>
              <a:fillRect/>
            </a:stretch>
          </p:blipFill>
          <p:spPr>
            <a:xfrm>
              <a:off x="6322149" y="4860196"/>
              <a:ext cx="528086" cy="1220771"/>
            </a:xfrm>
            <a:prstGeom prst="rect">
              <a:avLst/>
            </a:prstGeom>
          </p:spPr>
        </p:pic>
        <p:sp>
          <p:nvSpPr>
            <p:cNvPr id="14" name="雲 13"/>
            <p:cNvSpPr/>
            <p:nvPr/>
          </p:nvSpPr>
          <p:spPr>
            <a:xfrm>
              <a:off x="2840210" y="4106707"/>
              <a:ext cx="4097612" cy="583283"/>
            </a:xfrm>
            <a:prstGeom prst="cloud">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830">
                <a:solidFill>
                  <a:prstClr val="white"/>
                </a:solidFill>
              </a:endParaRPr>
            </a:p>
          </p:txBody>
        </p:sp>
        <p:sp>
          <p:nvSpPr>
            <p:cNvPr id="15" name="テキスト ボックス 14"/>
            <p:cNvSpPr txBox="1"/>
            <p:nvPr/>
          </p:nvSpPr>
          <p:spPr bwMode="auto">
            <a:xfrm>
              <a:off x="3740416" y="4733253"/>
              <a:ext cx="568924" cy="322257"/>
            </a:xfrm>
            <a:prstGeom prst="rect">
              <a:avLst/>
            </a:prstGeom>
            <a:no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通報</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bwMode="auto">
            <a:xfrm>
              <a:off x="3975072" y="4236416"/>
              <a:ext cx="2130480" cy="354551"/>
            </a:xfrm>
            <a:prstGeom prst="rect">
              <a:avLst/>
            </a:prstGeom>
            <a:noFill/>
          </p:spPr>
          <p:txBody>
            <a:bodyPr wrap="none">
              <a:spAutoFit/>
            </a:bodyPr>
            <a:lstStyle/>
            <a:p>
              <a:pPr fontAlgn="auto">
                <a:spcBef>
                  <a:spcPts val="0"/>
                </a:spcBef>
                <a:spcAft>
                  <a:spcPts val="0"/>
                </a:spcAft>
                <a:defRPr/>
              </a:pPr>
              <a:r>
                <a:rPr lang="ja-JP" altLang="en-US" sz="1625" dirty="0">
                  <a:solidFill>
                    <a:prstClr val="black">
                      <a:lumMod val="85000"/>
                      <a:lumOff val="15000"/>
                    </a:prstClr>
                  </a:solidFill>
                  <a:latin typeface="メイリオ" pitchFamily="50" charset="-128"/>
                  <a:ea typeface="メイリオ" pitchFamily="50" charset="-128"/>
                  <a:cs typeface="メイリオ" pitchFamily="50" charset="-128"/>
                </a:rPr>
                <a:t>虐待防止センター等</a:t>
              </a:r>
              <a:endParaRPr lang="en-US" altLang="ja-JP" sz="1625"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bwMode="auto">
            <a:xfrm>
              <a:off x="4962038" y="4709596"/>
              <a:ext cx="568924" cy="322257"/>
            </a:xfrm>
            <a:prstGeom prst="rect">
              <a:avLst/>
            </a:prstGeom>
            <a:no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通報</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18" name="テキスト ボックス 17"/>
            <p:cNvSpPr txBox="1"/>
            <p:nvPr/>
          </p:nvSpPr>
          <p:spPr bwMode="auto">
            <a:xfrm>
              <a:off x="6476615" y="4537451"/>
              <a:ext cx="568924" cy="322257"/>
            </a:xfrm>
            <a:prstGeom prst="rect">
              <a:avLst/>
            </a:prstGeom>
            <a:no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通報</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cxnSp>
          <p:nvCxnSpPr>
            <p:cNvPr id="19" name="直線コネクタ 18"/>
            <p:cNvCxnSpPr/>
            <p:nvPr/>
          </p:nvCxnSpPr>
          <p:spPr>
            <a:xfrm flipH="1" flipV="1">
              <a:off x="6215651" y="4556810"/>
              <a:ext cx="211119" cy="372578"/>
            </a:xfrm>
            <a:prstGeom prst="line">
              <a:avLst/>
            </a:prstGeom>
            <a:ln w="38100">
              <a:solidFill>
                <a:schemeClr val="bg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flipV="1">
              <a:off x="4754003" y="4703191"/>
              <a:ext cx="135015" cy="324684"/>
            </a:xfrm>
            <a:prstGeom prst="line">
              <a:avLst/>
            </a:prstGeom>
            <a:ln w="38100">
              <a:solidFill>
                <a:schemeClr val="bg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3950687" y="5768630"/>
              <a:ext cx="656582" cy="630"/>
            </a:xfrm>
            <a:prstGeom prst="line">
              <a:avLst/>
            </a:prstGeom>
            <a:ln w="38100">
              <a:solidFill>
                <a:schemeClr val="bg2">
                  <a:lumMod val="75000"/>
                </a:schemeClr>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bwMode="auto">
            <a:xfrm>
              <a:off x="3699593" y="5311443"/>
              <a:ext cx="1135858" cy="322257"/>
            </a:xfrm>
            <a:prstGeom prst="rect">
              <a:avLst/>
            </a:prstGeom>
            <a:no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相談・報告</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bwMode="auto">
            <a:xfrm>
              <a:off x="5243184" y="5346884"/>
              <a:ext cx="1135858" cy="322257"/>
            </a:xfrm>
            <a:prstGeom prst="rect">
              <a:avLst/>
            </a:prstGeom>
            <a:no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相談・報告</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cxnSp>
          <p:nvCxnSpPr>
            <p:cNvPr id="24" name="直線コネクタ 23"/>
            <p:cNvCxnSpPr/>
            <p:nvPr/>
          </p:nvCxnSpPr>
          <p:spPr>
            <a:xfrm flipV="1">
              <a:off x="3511150" y="4655784"/>
              <a:ext cx="140509" cy="309461"/>
            </a:xfrm>
            <a:prstGeom prst="line">
              <a:avLst/>
            </a:prstGeom>
            <a:ln w="38100">
              <a:solidFill>
                <a:schemeClr val="bg2">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5409361" y="5768631"/>
              <a:ext cx="656582" cy="630"/>
            </a:xfrm>
            <a:prstGeom prst="line">
              <a:avLst/>
            </a:prstGeom>
            <a:ln w="38100">
              <a:solidFill>
                <a:schemeClr val="bg2">
                  <a:lumMod val="75000"/>
                </a:schemeClr>
              </a:solidFill>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bwMode="auto">
            <a:xfrm>
              <a:off x="3050260" y="5944964"/>
              <a:ext cx="757902" cy="322257"/>
            </a:xfrm>
            <a:prstGeom prst="rect">
              <a:avLst/>
            </a:prstGeom>
            <a:solidFill>
              <a:schemeClr val="bg1"/>
            </a:solid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支援員</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27" name="テキスト ボックス 26"/>
            <p:cNvSpPr txBox="1"/>
            <p:nvPr/>
          </p:nvSpPr>
          <p:spPr bwMode="auto">
            <a:xfrm>
              <a:off x="4642545" y="5929617"/>
              <a:ext cx="757902" cy="322257"/>
            </a:xfrm>
            <a:prstGeom prst="rect">
              <a:avLst/>
            </a:prstGeom>
            <a:solidFill>
              <a:schemeClr val="bg1"/>
            </a:solid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サビ管</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28" name="テキスト ボックス 27"/>
            <p:cNvSpPr txBox="1"/>
            <p:nvPr/>
          </p:nvSpPr>
          <p:spPr bwMode="auto">
            <a:xfrm>
              <a:off x="6189868" y="5932687"/>
              <a:ext cx="757902" cy="322257"/>
            </a:xfrm>
            <a:prstGeom prst="rect">
              <a:avLst/>
            </a:prstGeom>
            <a:solidFill>
              <a:schemeClr val="bg1"/>
            </a:solidFill>
          </p:spPr>
          <p:txBody>
            <a:bodyPr wrap="none">
              <a:spAutoFit/>
            </a:bodyPr>
            <a:lstStyle/>
            <a:p>
              <a:pPr fontAlgn="auto">
                <a:spcBef>
                  <a:spcPts val="0"/>
                </a:spcBef>
                <a:spcAft>
                  <a:spcPts val="0"/>
                </a:spcAft>
                <a:defRPr/>
              </a:pPr>
              <a:r>
                <a:rPr lang="ja-JP" altLang="en-US" sz="1423" dirty="0">
                  <a:solidFill>
                    <a:prstClr val="black">
                      <a:lumMod val="85000"/>
                      <a:lumOff val="15000"/>
                    </a:prstClr>
                  </a:solidFill>
                  <a:latin typeface="メイリオ" pitchFamily="50" charset="-128"/>
                  <a:ea typeface="メイリオ" pitchFamily="50" charset="-128"/>
                  <a:cs typeface="メイリオ" pitchFamily="50" charset="-128"/>
                </a:rPr>
                <a:t>管理者</a:t>
              </a:r>
              <a:endParaRPr lang="en-US" altLang="ja-JP" sz="1423" dirty="0">
                <a:solidFill>
                  <a:prstClr val="black">
                    <a:lumMod val="85000"/>
                    <a:lumOff val="15000"/>
                  </a:prstClr>
                </a:solidFill>
                <a:latin typeface="メイリオ" pitchFamily="50" charset="-128"/>
                <a:ea typeface="メイリオ" pitchFamily="50" charset="-128"/>
                <a:cs typeface="メイリオ" pitchFamily="50" charset="-128"/>
              </a:endParaRPr>
            </a:p>
          </p:txBody>
        </p:sp>
      </p:grpSp>
      <p:sp>
        <p:nvSpPr>
          <p:cNvPr id="29" name="テキスト ボックス 28"/>
          <p:cNvSpPr txBox="1"/>
          <p:nvPr/>
        </p:nvSpPr>
        <p:spPr bwMode="auto">
          <a:xfrm>
            <a:off x="1400192" y="4998626"/>
            <a:ext cx="1391247" cy="574645"/>
          </a:xfrm>
          <a:prstGeom prst="rect">
            <a:avLst/>
          </a:prstGeom>
          <a:noFill/>
        </p:spPr>
        <p:txBody>
          <a:bodyPr wrap="none">
            <a:spAutoFit/>
          </a:bodyPr>
          <a:lstStyle/>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虐待防止法の</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通報義務</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p:txBody>
      </p:sp>
      <p:sp>
        <p:nvSpPr>
          <p:cNvPr id="30" name="テキスト ボックス 29"/>
          <p:cNvSpPr txBox="1"/>
          <p:nvPr/>
        </p:nvSpPr>
        <p:spPr bwMode="auto">
          <a:xfrm>
            <a:off x="7114561" y="5083832"/>
            <a:ext cx="2204450" cy="1060034"/>
          </a:xfrm>
          <a:prstGeom prst="rect">
            <a:avLst/>
          </a:prstGeom>
          <a:noFill/>
        </p:spPr>
        <p:txBody>
          <a:bodyPr wrap="none">
            <a:spAutoFit/>
          </a:bodyPr>
          <a:lstStyle/>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法遵守ならびに施設・</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組織の虐待防止体制が</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十分なら速やかに管理</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a:p>
            <a:pPr fontAlgn="auto">
              <a:spcBef>
                <a:spcPts val="0"/>
              </a:spcBef>
              <a:spcAft>
                <a:spcPts val="0"/>
              </a:spcAft>
              <a:defRPr/>
            </a:pPr>
            <a:r>
              <a:rPr lang="ja-JP" altLang="en-US" sz="1572" dirty="0">
                <a:solidFill>
                  <a:prstClr val="black">
                    <a:lumMod val="85000"/>
                    <a:lumOff val="15000"/>
                  </a:prstClr>
                </a:solidFill>
                <a:latin typeface="ＭＳ Ｐゴシック" panose="020B0600070205080204" pitchFamily="50" charset="-128"/>
                <a:cs typeface="メイリオ" pitchFamily="50" charset="-128"/>
              </a:rPr>
              <a:t>者から通報！</a:t>
            </a:r>
            <a:endParaRPr lang="en-US" altLang="ja-JP" sz="1572" dirty="0">
              <a:solidFill>
                <a:prstClr val="black">
                  <a:lumMod val="85000"/>
                  <a:lumOff val="15000"/>
                </a:prstClr>
              </a:solidFill>
              <a:latin typeface="ＭＳ Ｐゴシック" panose="020B0600070205080204" pitchFamily="50" charset="-128"/>
              <a:cs typeface="メイリオ" pitchFamily="50" charset="-128"/>
            </a:endParaRPr>
          </a:p>
        </p:txBody>
      </p:sp>
      <p:sp>
        <p:nvSpPr>
          <p:cNvPr id="32" name="角丸四角形 31"/>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35C87AA8-9BA9-449B-87FE-2A17C64FB125}"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17</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63000" y="836712"/>
            <a:ext cx="9180000" cy="4500000"/>
            <a:chOff x="363000" y="836712"/>
            <a:chExt cx="9180000" cy="4500000"/>
          </a:xfrm>
        </p:grpSpPr>
        <p:sp>
          <p:nvSpPr>
            <p:cNvPr id="102402" name="Rectangle 2"/>
            <p:cNvSpPr>
              <a:spLocks noChangeArrowheads="1"/>
            </p:cNvSpPr>
            <p:nvPr/>
          </p:nvSpPr>
          <p:spPr bwMode="auto">
            <a:xfrm>
              <a:off x="363000" y="836712"/>
              <a:ext cx="9180000" cy="45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896" tIns="42959" rIns="85896" bIns="42959" anchor="t"/>
            <a:lstStyle>
              <a:lvl1pPr defTabSz="860425" eaLnBrk="0" hangingPunct="0">
                <a:spcBef>
                  <a:spcPct val="20000"/>
                </a:spcBef>
                <a:buChar char="•"/>
                <a:defRPr kumimoji="1" sz="3000">
                  <a:solidFill>
                    <a:schemeClr val="tx1"/>
                  </a:solidFill>
                  <a:latin typeface="Arial" charset="0"/>
                  <a:ea typeface="ＭＳ Ｐゴシック" charset="-128"/>
                </a:defRPr>
              </a:lvl1pPr>
              <a:lvl2pPr marL="700088" indent="-269875" defTabSz="860425" eaLnBrk="0" hangingPunct="0">
                <a:spcBef>
                  <a:spcPct val="20000"/>
                </a:spcBef>
                <a:buChar char="–"/>
                <a:defRPr kumimoji="1" sz="2600">
                  <a:solidFill>
                    <a:schemeClr val="tx1"/>
                  </a:solidFill>
                  <a:latin typeface="Arial" charset="0"/>
                  <a:ea typeface="ＭＳ Ｐゴシック" charset="-128"/>
                </a:defRPr>
              </a:lvl2pPr>
              <a:lvl3pPr marL="1076325" indent="-215900" defTabSz="860425" eaLnBrk="0" hangingPunct="0">
                <a:spcBef>
                  <a:spcPct val="20000"/>
                </a:spcBef>
                <a:buChar char="•"/>
                <a:defRPr kumimoji="1" sz="2300">
                  <a:solidFill>
                    <a:schemeClr val="tx1"/>
                  </a:solidFill>
                  <a:latin typeface="Arial" charset="0"/>
                  <a:ea typeface="ＭＳ Ｐゴシック" charset="-128"/>
                </a:defRPr>
              </a:lvl3pPr>
              <a:lvl4pPr marL="1506538" indent="-214313" defTabSz="860425" eaLnBrk="0" hangingPunct="0">
                <a:spcBef>
                  <a:spcPct val="20000"/>
                </a:spcBef>
                <a:buChar char="–"/>
                <a:defRPr kumimoji="1" sz="1900">
                  <a:solidFill>
                    <a:schemeClr val="tx1"/>
                  </a:solidFill>
                  <a:latin typeface="Arial" charset="0"/>
                  <a:ea typeface="ＭＳ Ｐゴシック" charset="-128"/>
                </a:defRPr>
              </a:lvl4pPr>
              <a:lvl5pPr marL="1936750" indent="-214313" defTabSz="860425" eaLnBrk="0" hangingPunct="0">
                <a:spcBef>
                  <a:spcPct val="20000"/>
                </a:spcBef>
                <a:buChar char="»"/>
                <a:defRPr kumimoji="1" sz="1900">
                  <a:solidFill>
                    <a:schemeClr val="tx1"/>
                  </a:solidFill>
                  <a:latin typeface="Arial" charset="0"/>
                  <a:ea typeface="ＭＳ Ｐゴシック" charset="-128"/>
                </a:defRPr>
              </a:lvl5pPr>
              <a:lvl6pPr marL="23939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8511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3083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7655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r>
                <a:rPr lang="ja-JP" altLang="en-US" sz="2000" dirty="0">
                  <a:solidFill>
                    <a:schemeClr val="tx2"/>
                  </a:solidFill>
                  <a:latin typeface="+mn-ea"/>
                  <a:ea typeface="+mn-ea"/>
                </a:rPr>
                <a:t>１　養護者による障害者虐待（十八歳未満の障害者について行われるものを除く）を受けたと思われる障害者を発見した者は、速やかに、これを市町村に通報しなければならない。（第七条第一項）</a:t>
              </a:r>
              <a:br>
                <a:rPr lang="ja-JP" altLang="en-US" sz="2000" dirty="0">
                  <a:solidFill>
                    <a:schemeClr val="tx2"/>
                  </a:solidFill>
                  <a:latin typeface="+mn-ea"/>
                  <a:ea typeface="+mn-ea"/>
                </a:rPr>
              </a:br>
              <a:r>
                <a:rPr lang="ja-JP" altLang="en-US" sz="2000" dirty="0">
                  <a:solidFill>
                    <a:schemeClr val="tx2"/>
                  </a:solidFill>
                  <a:latin typeface="+mn-ea"/>
                  <a:ea typeface="+mn-ea"/>
                </a:rPr>
                <a:t/>
              </a:r>
              <a:br>
                <a:rPr lang="ja-JP" altLang="en-US" sz="2000" dirty="0">
                  <a:solidFill>
                    <a:schemeClr val="tx2"/>
                  </a:solidFill>
                  <a:latin typeface="+mn-ea"/>
                  <a:ea typeface="+mn-ea"/>
                </a:rPr>
              </a:br>
              <a:r>
                <a:rPr lang="ja-JP" altLang="en-US" sz="2000" dirty="0">
                  <a:solidFill>
                    <a:schemeClr val="tx2"/>
                  </a:solidFill>
                  <a:latin typeface="+mn-ea"/>
                  <a:ea typeface="+mn-ea"/>
                </a:rPr>
                <a:t>２　障害者福祉施設従事者等による障害者虐待を受けたと思われる障害者を発見した者は、速やかに、これを市町村に通報しなければならない。 （第十六条第一項</a:t>
              </a:r>
              <a:r>
                <a:rPr lang="ja-JP" altLang="en-US" sz="2000" dirty="0" smtClean="0">
                  <a:solidFill>
                    <a:schemeClr val="tx2"/>
                  </a:solidFill>
                  <a:latin typeface="+mn-ea"/>
                  <a:ea typeface="+mn-ea"/>
                </a:rPr>
                <a:t>）</a:t>
              </a:r>
              <a:endParaRPr lang="en-US" altLang="ja-JP" sz="2000" dirty="0" smtClean="0">
                <a:solidFill>
                  <a:schemeClr val="tx2"/>
                </a:solidFill>
                <a:latin typeface="+mn-ea"/>
                <a:ea typeface="+mn-ea"/>
              </a:endParaRPr>
            </a:p>
            <a:p>
              <a:pPr eaLnBrk="1" hangingPunct="1">
                <a:spcBef>
                  <a:spcPct val="0"/>
                </a:spcBef>
                <a:buFontTx/>
                <a:buNone/>
              </a:pPr>
              <a:r>
                <a:rPr lang="ja-JP" altLang="en-US" sz="1050" dirty="0">
                  <a:solidFill>
                    <a:schemeClr val="tx2"/>
                  </a:solidFill>
                  <a:latin typeface="+mn-ea"/>
                  <a:ea typeface="+mn-ea"/>
                </a:rPr>
                <a:t/>
              </a:r>
              <a:br>
                <a:rPr lang="ja-JP" altLang="en-US" sz="1050" dirty="0">
                  <a:solidFill>
                    <a:schemeClr val="tx2"/>
                  </a:solidFill>
                  <a:latin typeface="+mn-ea"/>
                  <a:ea typeface="+mn-ea"/>
                </a:rPr>
              </a:br>
              <a:r>
                <a:rPr lang="ja-JP" altLang="en-US" sz="1600" dirty="0">
                  <a:solidFill>
                    <a:schemeClr val="tx2"/>
                  </a:solidFill>
                  <a:latin typeface="+mn-ea"/>
                  <a:ea typeface="+mn-ea"/>
                </a:rPr>
                <a:t>　</a:t>
              </a:r>
              <a:r>
                <a:rPr lang="ja-JP" altLang="en-US" sz="1600" dirty="0" smtClean="0">
                  <a:solidFill>
                    <a:schemeClr val="tx2"/>
                  </a:solidFill>
                  <a:latin typeface="+mn-ea"/>
                  <a:ea typeface="+mn-ea"/>
                </a:rPr>
                <a:t>　</a:t>
              </a:r>
              <a:r>
                <a:rPr lang="en-US" altLang="ja-JP" sz="1600" dirty="0" smtClean="0">
                  <a:solidFill>
                    <a:schemeClr val="tx2"/>
                  </a:solidFill>
                  <a:latin typeface="+mn-ea"/>
                  <a:ea typeface="+mn-ea"/>
                </a:rPr>
                <a:t>※</a:t>
              </a:r>
              <a:r>
                <a:rPr lang="ja-JP" altLang="en-US" sz="1600" dirty="0" smtClean="0">
                  <a:solidFill>
                    <a:schemeClr val="tx2"/>
                  </a:solidFill>
                  <a:latin typeface="+mn-ea"/>
                  <a:ea typeface="+mn-ea"/>
                </a:rPr>
                <a:t>障害者</a:t>
              </a:r>
              <a:r>
                <a:rPr lang="ja-JP" altLang="en-US" sz="1600" dirty="0">
                  <a:solidFill>
                    <a:schemeClr val="tx2"/>
                  </a:solidFill>
                  <a:latin typeface="+mn-ea"/>
                  <a:ea typeface="+mn-ea"/>
                </a:rPr>
                <a:t>福祉施設従事者等は、第一項の規定による</a:t>
              </a:r>
              <a:r>
                <a:rPr lang="ja-JP" altLang="en-US" sz="1600" u="sng" dirty="0">
                  <a:solidFill>
                    <a:schemeClr val="tx2"/>
                  </a:solidFill>
                  <a:latin typeface="+mn-ea"/>
                  <a:ea typeface="+mn-ea"/>
                </a:rPr>
                <a:t>通報をしたことを理由として</a:t>
              </a:r>
              <a:r>
                <a:rPr lang="ja-JP" altLang="en-US" sz="1600" u="sng" dirty="0" smtClean="0">
                  <a:solidFill>
                    <a:schemeClr val="tx2"/>
                  </a:solidFill>
                  <a:latin typeface="+mn-ea"/>
                  <a:ea typeface="+mn-ea"/>
                </a:rPr>
                <a:t>、解雇その他</a:t>
              </a:r>
              <a:r>
                <a:rPr lang="en-US" altLang="ja-JP" sz="1600" u="sng" dirty="0" smtClean="0">
                  <a:solidFill>
                    <a:schemeClr val="tx2"/>
                  </a:solidFill>
                  <a:latin typeface="+mn-ea"/>
                  <a:ea typeface="+mn-ea"/>
                </a:rPr>
                <a:t/>
              </a:r>
              <a:br>
                <a:rPr lang="en-US" altLang="ja-JP" sz="1600" u="sng" dirty="0" smtClean="0">
                  <a:solidFill>
                    <a:schemeClr val="tx2"/>
                  </a:solidFill>
                  <a:latin typeface="+mn-ea"/>
                  <a:ea typeface="+mn-ea"/>
                </a:rPr>
              </a:br>
              <a:r>
                <a:rPr lang="ja-JP" altLang="en-US" sz="1600" dirty="0" smtClean="0">
                  <a:solidFill>
                    <a:schemeClr val="tx2"/>
                  </a:solidFill>
                  <a:latin typeface="+mn-ea"/>
                  <a:ea typeface="+mn-ea"/>
                </a:rPr>
                <a:t>　　　 </a:t>
              </a:r>
              <a:r>
                <a:rPr lang="ja-JP" altLang="en-US" sz="1600" u="sng" dirty="0" smtClean="0">
                  <a:solidFill>
                    <a:schemeClr val="tx2"/>
                  </a:solidFill>
                  <a:latin typeface="+mn-ea"/>
                  <a:ea typeface="+mn-ea"/>
                </a:rPr>
                <a:t>不利益</a:t>
              </a:r>
              <a:r>
                <a:rPr lang="ja-JP" altLang="en-US" sz="1600" u="sng" dirty="0">
                  <a:solidFill>
                    <a:schemeClr val="tx2"/>
                  </a:solidFill>
                  <a:latin typeface="+mn-ea"/>
                  <a:ea typeface="+mn-ea"/>
                </a:rPr>
                <a:t>な取扱いを受けない</a:t>
              </a:r>
              <a:r>
                <a:rPr lang="ja-JP" altLang="en-US" sz="1600" dirty="0">
                  <a:solidFill>
                    <a:schemeClr val="tx2"/>
                  </a:solidFill>
                  <a:latin typeface="+mn-ea"/>
                  <a:ea typeface="+mn-ea"/>
                </a:rPr>
                <a:t>。（同条第四項）</a:t>
              </a:r>
              <a:br>
                <a:rPr lang="ja-JP" altLang="en-US" sz="1600" dirty="0">
                  <a:solidFill>
                    <a:schemeClr val="tx2"/>
                  </a:solidFill>
                  <a:latin typeface="+mn-ea"/>
                  <a:ea typeface="+mn-ea"/>
                </a:rPr>
              </a:br>
              <a:r>
                <a:rPr lang="ja-JP" altLang="en-US" sz="2000" dirty="0">
                  <a:solidFill>
                    <a:schemeClr val="tx2"/>
                  </a:solidFill>
                  <a:latin typeface="+mn-ea"/>
                  <a:ea typeface="+mn-ea"/>
                </a:rPr>
                <a:t/>
              </a:r>
              <a:br>
                <a:rPr lang="ja-JP" altLang="en-US" sz="2000" dirty="0">
                  <a:solidFill>
                    <a:schemeClr val="tx2"/>
                  </a:solidFill>
                  <a:latin typeface="+mn-ea"/>
                  <a:ea typeface="+mn-ea"/>
                </a:rPr>
              </a:br>
              <a:r>
                <a:rPr lang="ja-JP" altLang="en-US" sz="2000" dirty="0">
                  <a:solidFill>
                    <a:schemeClr val="tx2"/>
                  </a:solidFill>
                  <a:latin typeface="+mn-ea"/>
                  <a:ea typeface="+mn-ea"/>
                </a:rPr>
                <a:t>３　使用者による障害者虐待を受けたと思われる障害者を発見した者は、速やかに、これを市町村又は都道府県に通報しなければならない。（第二十二条第一項</a:t>
              </a:r>
              <a:r>
                <a:rPr lang="ja-JP" altLang="en-US" sz="2000" dirty="0" smtClean="0">
                  <a:solidFill>
                    <a:schemeClr val="tx2"/>
                  </a:solidFill>
                  <a:latin typeface="+mn-ea"/>
                  <a:ea typeface="+mn-ea"/>
                </a:rPr>
                <a:t>）</a:t>
              </a:r>
              <a:endParaRPr lang="en-US" altLang="ja-JP" sz="2000" dirty="0" smtClean="0">
                <a:solidFill>
                  <a:schemeClr val="tx2"/>
                </a:solidFill>
                <a:latin typeface="+mn-ea"/>
                <a:ea typeface="+mn-ea"/>
              </a:endParaRPr>
            </a:p>
            <a:p>
              <a:pPr eaLnBrk="1" hangingPunct="1">
                <a:spcBef>
                  <a:spcPct val="0"/>
                </a:spcBef>
                <a:buFontTx/>
                <a:buNone/>
              </a:pPr>
              <a:r>
                <a:rPr lang="ja-JP" altLang="en-US" sz="1050" dirty="0">
                  <a:solidFill>
                    <a:schemeClr val="tx2"/>
                  </a:solidFill>
                  <a:latin typeface="+mn-ea"/>
                  <a:ea typeface="+mn-ea"/>
                </a:rPr>
                <a:t/>
              </a:r>
              <a:br>
                <a:rPr lang="ja-JP" altLang="en-US" sz="1050" dirty="0">
                  <a:solidFill>
                    <a:schemeClr val="tx2"/>
                  </a:solidFill>
                  <a:latin typeface="+mn-ea"/>
                  <a:ea typeface="+mn-ea"/>
                </a:rPr>
              </a:br>
              <a:r>
                <a:rPr lang="ja-JP" altLang="en-US" sz="1600" dirty="0">
                  <a:solidFill>
                    <a:schemeClr val="tx2"/>
                  </a:solidFill>
                  <a:latin typeface="+mn-ea"/>
                  <a:ea typeface="+mn-ea"/>
                </a:rPr>
                <a:t>　</a:t>
              </a:r>
              <a:r>
                <a:rPr lang="ja-JP" altLang="en-US" sz="1600" dirty="0" smtClean="0">
                  <a:solidFill>
                    <a:schemeClr val="tx2"/>
                  </a:solidFill>
                  <a:latin typeface="+mn-ea"/>
                  <a:ea typeface="+mn-ea"/>
                </a:rPr>
                <a:t>  </a:t>
              </a:r>
              <a:r>
                <a:rPr lang="en-US" altLang="ja-JP" sz="1600" dirty="0" smtClean="0">
                  <a:solidFill>
                    <a:schemeClr val="tx2"/>
                  </a:solidFill>
                  <a:latin typeface="+mn-ea"/>
                  <a:ea typeface="+mn-ea"/>
                </a:rPr>
                <a:t>※</a:t>
              </a:r>
              <a:r>
                <a:rPr lang="ja-JP" altLang="en-US" sz="1600" dirty="0" smtClean="0">
                  <a:solidFill>
                    <a:schemeClr val="tx2"/>
                  </a:solidFill>
                  <a:latin typeface="+mn-ea"/>
                  <a:ea typeface="+mn-ea"/>
                </a:rPr>
                <a:t>労働者</a:t>
              </a:r>
              <a:r>
                <a:rPr lang="ja-JP" altLang="en-US" sz="1600" dirty="0">
                  <a:solidFill>
                    <a:schemeClr val="tx2"/>
                  </a:solidFill>
                  <a:latin typeface="+mn-ea"/>
                  <a:ea typeface="+mn-ea"/>
                </a:rPr>
                <a:t>は、第一項の規定による通報又は第二項の規定による</a:t>
              </a:r>
              <a:r>
                <a:rPr lang="ja-JP" altLang="en-US" sz="1600" u="sng" dirty="0">
                  <a:solidFill>
                    <a:schemeClr val="tx2"/>
                  </a:solidFill>
                  <a:latin typeface="+mn-ea"/>
                  <a:ea typeface="+mn-ea"/>
                </a:rPr>
                <a:t>届出</a:t>
              </a:r>
              <a:r>
                <a:rPr lang="ja-JP" altLang="en-US" sz="1600" dirty="0">
                  <a:solidFill>
                    <a:schemeClr val="tx2"/>
                  </a:solidFill>
                  <a:latin typeface="+mn-ea"/>
                  <a:ea typeface="+mn-ea"/>
                </a:rPr>
                <a:t>（虚偽である</a:t>
              </a:r>
              <a:r>
                <a:rPr lang="ja-JP" altLang="en-US" sz="1600" dirty="0" smtClean="0">
                  <a:solidFill>
                    <a:schemeClr val="tx2"/>
                  </a:solidFill>
                  <a:latin typeface="+mn-ea"/>
                  <a:ea typeface="+mn-ea"/>
                </a:rPr>
                <a:t>もの及び過失</a:t>
              </a:r>
              <a:r>
                <a:rPr lang="en-US" altLang="ja-JP" sz="1600" dirty="0" smtClean="0">
                  <a:solidFill>
                    <a:schemeClr val="tx2"/>
                  </a:solidFill>
                  <a:latin typeface="+mn-ea"/>
                  <a:ea typeface="+mn-ea"/>
                </a:rPr>
                <a:t/>
              </a:r>
              <a:br>
                <a:rPr lang="en-US" altLang="ja-JP" sz="1600" dirty="0" smtClean="0">
                  <a:solidFill>
                    <a:schemeClr val="tx2"/>
                  </a:solidFill>
                  <a:latin typeface="+mn-ea"/>
                  <a:ea typeface="+mn-ea"/>
                </a:rPr>
              </a:br>
              <a:r>
                <a:rPr lang="en-US" altLang="ja-JP" sz="1600" dirty="0" smtClean="0">
                  <a:solidFill>
                    <a:schemeClr val="tx2"/>
                  </a:solidFill>
                  <a:latin typeface="+mn-ea"/>
                  <a:ea typeface="+mn-ea"/>
                </a:rPr>
                <a:t>        </a:t>
              </a:r>
              <a:r>
                <a:rPr lang="ja-JP" altLang="en-US" sz="1600" dirty="0" smtClean="0">
                  <a:solidFill>
                    <a:schemeClr val="tx2"/>
                  </a:solidFill>
                  <a:latin typeface="+mn-ea"/>
                  <a:ea typeface="+mn-ea"/>
                </a:rPr>
                <a:t>に</a:t>
              </a:r>
              <a:r>
                <a:rPr lang="ja-JP" altLang="en-US" sz="1600" dirty="0">
                  <a:solidFill>
                    <a:schemeClr val="tx2"/>
                  </a:solidFill>
                  <a:latin typeface="+mn-ea"/>
                  <a:ea typeface="+mn-ea"/>
                </a:rPr>
                <a:t>よるものを除く。）</a:t>
              </a:r>
              <a:r>
                <a:rPr lang="ja-JP" altLang="en-US" sz="1600" u="sng" dirty="0">
                  <a:solidFill>
                    <a:schemeClr val="tx2"/>
                  </a:solidFill>
                  <a:latin typeface="+mn-ea"/>
                  <a:ea typeface="+mn-ea"/>
                </a:rPr>
                <a:t>をしたことを理由として、解雇その他不利益な取扱いを</a:t>
              </a:r>
              <a:r>
                <a:rPr lang="ja-JP" altLang="en-US" sz="1600" u="sng" dirty="0" smtClean="0">
                  <a:solidFill>
                    <a:schemeClr val="tx2"/>
                  </a:solidFill>
                  <a:latin typeface="+mn-ea"/>
                  <a:ea typeface="+mn-ea"/>
                </a:rPr>
                <a:t>受けない</a:t>
              </a:r>
              <a:r>
                <a:rPr lang="ja-JP" altLang="en-US" sz="1600" dirty="0" smtClean="0">
                  <a:solidFill>
                    <a:schemeClr val="tx2"/>
                  </a:solidFill>
                  <a:latin typeface="+mn-ea"/>
                  <a:ea typeface="+mn-ea"/>
                </a:rPr>
                <a:t>。</a:t>
              </a:r>
              <a:r>
                <a:rPr lang="en-US" altLang="ja-JP" sz="1600" dirty="0" smtClean="0">
                  <a:solidFill>
                    <a:schemeClr val="tx2"/>
                  </a:solidFill>
                  <a:latin typeface="+mn-ea"/>
                  <a:ea typeface="+mn-ea"/>
                </a:rPr>
                <a:t/>
              </a:r>
              <a:br>
                <a:rPr lang="en-US" altLang="ja-JP" sz="1600" dirty="0" smtClean="0">
                  <a:solidFill>
                    <a:schemeClr val="tx2"/>
                  </a:solidFill>
                  <a:latin typeface="+mn-ea"/>
                  <a:ea typeface="+mn-ea"/>
                </a:rPr>
              </a:br>
              <a:r>
                <a:rPr lang="en-US" altLang="ja-JP" sz="1600" dirty="0" smtClean="0">
                  <a:solidFill>
                    <a:schemeClr val="tx2"/>
                  </a:solidFill>
                  <a:latin typeface="+mn-ea"/>
                  <a:ea typeface="+mn-ea"/>
                </a:rPr>
                <a:t>        </a:t>
              </a:r>
              <a:r>
                <a:rPr lang="ja-JP" altLang="en-US" sz="1600" dirty="0" smtClean="0">
                  <a:solidFill>
                    <a:schemeClr val="tx2"/>
                  </a:solidFill>
                  <a:latin typeface="+mn-ea"/>
                  <a:ea typeface="+mn-ea"/>
                </a:rPr>
                <a:t>（</a:t>
              </a:r>
              <a:r>
                <a:rPr lang="ja-JP" altLang="en-US" sz="1600" dirty="0">
                  <a:solidFill>
                    <a:schemeClr val="tx2"/>
                  </a:solidFill>
                  <a:latin typeface="+mn-ea"/>
                  <a:ea typeface="+mn-ea"/>
                </a:rPr>
                <a:t>同条第四項）</a:t>
              </a:r>
            </a:p>
          </p:txBody>
        </p:sp>
        <p:sp>
          <p:nvSpPr>
            <p:cNvPr id="102405" name="正方形/長方形 1"/>
            <p:cNvSpPr>
              <a:spLocks noChangeArrowheads="1"/>
            </p:cNvSpPr>
            <p:nvPr/>
          </p:nvSpPr>
          <p:spPr bwMode="auto">
            <a:xfrm>
              <a:off x="560387" y="2791745"/>
              <a:ext cx="8460000" cy="649287"/>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860425" eaLnBrk="0" hangingPunct="0">
                <a:spcBef>
                  <a:spcPct val="20000"/>
                </a:spcBef>
                <a:buChar char="•"/>
                <a:defRPr kumimoji="1" sz="3000">
                  <a:solidFill>
                    <a:schemeClr val="tx1"/>
                  </a:solidFill>
                  <a:latin typeface="Arial" charset="0"/>
                  <a:ea typeface="ＭＳ Ｐゴシック" charset="-128"/>
                </a:defRPr>
              </a:lvl1pPr>
              <a:lvl2pPr marL="742950" indent="-285750" defTabSz="860425" eaLnBrk="0" hangingPunct="0">
                <a:spcBef>
                  <a:spcPct val="20000"/>
                </a:spcBef>
                <a:buChar char="–"/>
                <a:defRPr kumimoji="1" sz="2600">
                  <a:solidFill>
                    <a:schemeClr val="tx1"/>
                  </a:solidFill>
                  <a:latin typeface="Arial" charset="0"/>
                  <a:ea typeface="ＭＳ Ｐゴシック" charset="-128"/>
                </a:defRPr>
              </a:lvl2pPr>
              <a:lvl3pPr marL="1143000" indent="-228600" defTabSz="860425" eaLnBrk="0" hangingPunct="0">
                <a:spcBef>
                  <a:spcPct val="20000"/>
                </a:spcBef>
                <a:buChar char="•"/>
                <a:defRPr kumimoji="1" sz="2300">
                  <a:solidFill>
                    <a:schemeClr val="tx1"/>
                  </a:solidFill>
                  <a:latin typeface="Arial" charset="0"/>
                  <a:ea typeface="ＭＳ Ｐゴシック" charset="-128"/>
                </a:defRPr>
              </a:lvl3pPr>
              <a:lvl4pPr marL="1600200" indent="-228600" defTabSz="860425" eaLnBrk="0" hangingPunct="0">
                <a:spcBef>
                  <a:spcPct val="20000"/>
                </a:spcBef>
                <a:buChar char="–"/>
                <a:defRPr kumimoji="1" sz="1900">
                  <a:solidFill>
                    <a:schemeClr val="tx1"/>
                  </a:solidFill>
                  <a:latin typeface="Arial" charset="0"/>
                  <a:ea typeface="ＭＳ Ｐゴシック" charset="-128"/>
                </a:defRPr>
              </a:lvl4pPr>
              <a:lvl5pPr marL="2057400" indent="-228600" defTabSz="860425" eaLnBrk="0" hangingPunct="0">
                <a:spcBef>
                  <a:spcPct val="20000"/>
                </a:spcBef>
                <a:buChar char="»"/>
                <a:defRPr kumimoji="1" sz="1900">
                  <a:solidFill>
                    <a:schemeClr val="tx1"/>
                  </a:solidFill>
                  <a:latin typeface="Arial" charset="0"/>
                  <a:ea typeface="ＭＳ Ｐゴシック" charset="-128"/>
                </a:defRPr>
              </a:lvl5pPr>
              <a:lvl6pPr marL="25146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02406" name="正方形/長方形 5"/>
            <p:cNvSpPr>
              <a:spLocks noChangeArrowheads="1"/>
            </p:cNvSpPr>
            <p:nvPr/>
          </p:nvSpPr>
          <p:spPr bwMode="auto">
            <a:xfrm>
              <a:off x="561975" y="4388003"/>
              <a:ext cx="8460000" cy="828000"/>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defTabSz="860425" eaLnBrk="0" hangingPunct="0">
                <a:spcBef>
                  <a:spcPct val="20000"/>
                </a:spcBef>
                <a:buChar char="•"/>
                <a:defRPr kumimoji="1" sz="3000">
                  <a:solidFill>
                    <a:schemeClr val="tx1"/>
                  </a:solidFill>
                  <a:latin typeface="Arial" charset="0"/>
                  <a:ea typeface="ＭＳ Ｐゴシック" charset="-128"/>
                </a:defRPr>
              </a:lvl1pPr>
              <a:lvl2pPr marL="742950" indent="-285750" defTabSz="860425" eaLnBrk="0" hangingPunct="0">
                <a:spcBef>
                  <a:spcPct val="20000"/>
                </a:spcBef>
                <a:buChar char="–"/>
                <a:defRPr kumimoji="1" sz="2600">
                  <a:solidFill>
                    <a:schemeClr val="tx1"/>
                  </a:solidFill>
                  <a:latin typeface="Arial" charset="0"/>
                  <a:ea typeface="ＭＳ Ｐゴシック" charset="-128"/>
                </a:defRPr>
              </a:lvl2pPr>
              <a:lvl3pPr marL="1143000" indent="-228600" defTabSz="860425" eaLnBrk="0" hangingPunct="0">
                <a:spcBef>
                  <a:spcPct val="20000"/>
                </a:spcBef>
                <a:buChar char="•"/>
                <a:defRPr kumimoji="1" sz="2300">
                  <a:solidFill>
                    <a:schemeClr val="tx1"/>
                  </a:solidFill>
                  <a:latin typeface="Arial" charset="0"/>
                  <a:ea typeface="ＭＳ Ｐゴシック" charset="-128"/>
                </a:defRPr>
              </a:lvl3pPr>
              <a:lvl4pPr marL="1600200" indent="-228600" defTabSz="860425" eaLnBrk="0" hangingPunct="0">
                <a:spcBef>
                  <a:spcPct val="20000"/>
                </a:spcBef>
                <a:buChar char="–"/>
                <a:defRPr kumimoji="1" sz="1900">
                  <a:solidFill>
                    <a:schemeClr val="tx1"/>
                  </a:solidFill>
                  <a:latin typeface="Arial" charset="0"/>
                  <a:ea typeface="ＭＳ Ｐゴシック" charset="-128"/>
                </a:defRPr>
              </a:lvl4pPr>
              <a:lvl5pPr marL="2057400" indent="-228600" defTabSz="860425" eaLnBrk="0" hangingPunct="0">
                <a:spcBef>
                  <a:spcPct val="20000"/>
                </a:spcBef>
                <a:buChar char="»"/>
                <a:defRPr kumimoji="1" sz="1900">
                  <a:solidFill>
                    <a:schemeClr val="tx1"/>
                  </a:solidFill>
                  <a:latin typeface="Arial" charset="0"/>
                  <a:ea typeface="ＭＳ Ｐゴシック" charset="-128"/>
                </a:defRPr>
              </a:lvl5pPr>
              <a:lvl6pPr marL="25146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grpSp>
      <p:cxnSp>
        <p:nvCxnSpPr>
          <p:cNvPr id="7" name="直線コネクタ 6"/>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通報義務（法第７条、１６条、２２条）</a:t>
            </a:r>
            <a:endParaRPr lang="ja-JP" altLang="en-US" sz="3200" dirty="0">
              <a:solidFill>
                <a:prstClr val="black"/>
              </a:solidFill>
              <a:latin typeface="+mn-ea"/>
            </a:endParaRPr>
          </a:p>
        </p:txBody>
      </p:sp>
      <p:sp>
        <p:nvSpPr>
          <p:cNvPr id="11" name="角丸四角形 10"/>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0E6B005D-6D96-4D28-8BBB-BF36CA0D4E3C}"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18</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auto">
          <a:xfrm>
            <a:off x="974560" y="188660"/>
            <a:ext cx="8034893" cy="394859"/>
          </a:xfrm>
          <a:prstGeom prst="bevel">
            <a:avLst>
              <a:gd name="adj" fmla="val 12500"/>
            </a:avLst>
          </a:prstGeom>
          <a:solidFill>
            <a:schemeClr val="accent6">
              <a:lumMod val="60000"/>
              <a:lumOff val="40000"/>
            </a:schemeClr>
          </a:solidFill>
          <a:ln w="9525">
            <a:solidFill>
              <a:srgbClr val="000000"/>
            </a:solidFill>
            <a:miter lim="800000"/>
            <a:headEnd/>
            <a:tailEnd/>
          </a:ln>
        </p:spPr>
        <p:txBody>
          <a:bodyPr wrap="square" lIns="65676" tIns="32838" rIns="65676" bIns="32838" anchor="ctr">
            <a:spAutoFit/>
          </a:bodyPr>
          <a:lstStyle/>
          <a:p>
            <a:pPr algn="ctr" defTabSz="656760" fontAlgn="auto">
              <a:spcBef>
                <a:spcPts val="0"/>
              </a:spcBef>
              <a:spcAft>
                <a:spcPts val="0"/>
              </a:spcAft>
              <a:defRPr/>
            </a:pPr>
            <a:r>
              <a:rPr kumimoji="0" lang="ja-JP" altLang="en-US" sz="1500" b="1" kern="0" dirty="0" smtClean="0">
                <a:solidFill>
                  <a:srgbClr val="2D2D8A">
                    <a:lumMod val="75000"/>
                  </a:srgbClr>
                </a:solidFill>
                <a:latin typeface="ＭＳ Ｐゴシック"/>
                <a:ea typeface="ＭＳ Ｐゴシック"/>
              </a:rPr>
              <a:t>平成３０年度</a:t>
            </a:r>
            <a:r>
              <a:rPr kumimoji="0" lang="ja-JP" altLang="en-US" sz="1500" b="1" kern="0" dirty="0">
                <a:solidFill>
                  <a:srgbClr val="2D2D8A">
                    <a:lumMod val="75000"/>
                  </a:srgbClr>
                </a:solidFill>
                <a:latin typeface="ＭＳ Ｐゴシック"/>
                <a:ea typeface="ＭＳ Ｐゴシック"/>
              </a:rPr>
              <a:t>　</a:t>
            </a:r>
            <a:r>
              <a:rPr kumimoji="0" lang="ja-JP" altLang="en-US" sz="1500" b="1" kern="0" dirty="0" smtClean="0">
                <a:solidFill>
                  <a:srgbClr val="2D2D8A">
                    <a:lumMod val="75000"/>
                  </a:srgbClr>
                </a:solidFill>
                <a:latin typeface="ＭＳ Ｐゴシック"/>
                <a:ea typeface="ＭＳ Ｐゴシック"/>
              </a:rPr>
              <a:t>都道府県・市区町村における障害者虐待事例への対応状況等（調査結果）</a:t>
            </a:r>
            <a:endParaRPr kumimoji="0" lang="ja-JP" altLang="en-US" sz="1500" b="1" kern="0" dirty="0">
              <a:solidFill>
                <a:srgbClr val="2D2D8A">
                  <a:lumMod val="75000"/>
                </a:srgbClr>
              </a:solidFill>
              <a:latin typeface="ＭＳ Ｐゴシック"/>
              <a:ea typeface="ＭＳ Ｐゴシック"/>
            </a:endParaRPr>
          </a:p>
        </p:txBody>
      </p:sp>
      <p:sp>
        <p:nvSpPr>
          <p:cNvPr id="5" name="テキスト ボックス 4"/>
          <p:cNvSpPr txBox="1"/>
          <p:nvPr/>
        </p:nvSpPr>
        <p:spPr>
          <a:xfrm>
            <a:off x="116469" y="717495"/>
            <a:ext cx="9673075" cy="1046440"/>
          </a:xfrm>
          <a:prstGeom prst="rect">
            <a:avLst/>
          </a:prstGeom>
          <a:noFill/>
          <a:ln>
            <a:solidFill>
              <a:schemeClr val="tx1"/>
            </a:solidFill>
          </a:ln>
        </p:spPr>
        <p:txBody>
          <a:bodyPr wrap="square" rtlCol="0">
            <a:spAutoFit/>
          </a:bodyPr>
          <a:lstStyle/>
          <a:p>
            <a:pPr fontAlgn="auto">
              <a:spcBef>
                <a:spcPts val="0"/>
              </a:spcBef>
              <a:spcAft>
                <a:spcPts val="0"/>
              </a:spcAft>
            </a:pPr>
            <a:r>
              <a:rPr lang="ja-JP" altLang="en-US" sz="1800" dirty="0">
                <a:solidFill>
                  <a:prstClr val="black"/>
                </a:solidFill>
                <a:latin typeface="Calibri"/>
                <a:ea typeface="ＭＳ Ｐゴシック"/>
              </a:rPr>
              <a:t>○</a:t>
            </a:r>
            <a:r>
              <a:rPr lang="ja-JP" altLang="en-US" sz="1800" dirty="0" smtClean="0">
                <a:solidFill>
                  <a:prstClr val="black"/>
                </a:solidFill>
                <a:latin typeface="Calibri"/>
                <a:ea typeface="ＭＳ Ｐゴシック"/>
              </a:rPr>
              <a:t>平成</a:t>
            </a:r>
            <a:r>
              <a:rPr lang="en-US" altLang="ja-JP" sz="1800" dirty="0" smtClean="0">
                <a:solidFill>
                  <a:prstClr val="black"/>
                </a:solidFill>
                <a:latin typeface="Calibri"/>
                <a:ea typeface="ＭＳ Ｐゴシック"/>
              </a:rPr>
              <a:t>24</a:t>
            </a:r>
            <a:r>
              <a:rPr lang="ja-JP" altLang="en-US" sz="1800" dirty="0" smtClean="0">
                <a:solidFill>
                  <a:prstClr val="black"/>
                </a:solidFill>
                <a:latin typeface="Calibri"/>
                <a:ea typeface="ＭＳ Ｐゴシック"/>
              </a:rPr>
              <a:t>年</a:t>
            </a:r>
            <a:r>
              <a:rPr lang="en-US" altLang="ja-JP" sz="1800" dirty="0">
                <a:solidFill>
                  <a:prstClr val="black"/>
                </a:solidFill>
                <a:latin typeface="Calibri"/>
                <a:ea typeface="ＭＳ Ｐゴシック"/>
              </a:rPr>
              <a:t>10</a:t>
            </a:r>
            <a:r>
              <a:rPr lang="ja-JP" altLang="en-US" sz="1800" dirty="0">
                <a:solidFill>
                  <a:prstClr val="black"/>
                </a:solidFill>
                <a:latin typeface="Calibri"/>
                <a:ea typeface="ＭＳ Ｐゴシック"/>
              </a:rPr>
              <a:t>月</a:t>
            </a:r>
            <a:r>
              <a:rPr lang="en-US" altLang="ja-JP" sz="1800" dirty="0">
                <a:solidFill>
                  <a:prstClr val="black"/>
                </a:solidFill>
                <a:latin typeface="Calibri"/>
                <a:ea typeface="ＭＳ Ｐゴシック"/>
              </a:rPr>
              <a:t>1</a:t>
            </a:r>
            <a:r>
              <a:rPr lang="ja-JP" altLang="en-US" sz="1800" dirty="0">
                <a:solidFill>
                  <a:prstClr val="black"/>
                </a:solidFill>
                <a:latin typeface="Calibri"/>
                <a:ea typeface="ＭＳ Ｐゴシック"/>
              </a:rPr>
              <a:t>日に障害者虐待防止法施行（養護者、施設等職員、使用者による虐待）</a:t>
            </a:r>
            <a:endParaRPr lang="en-US" altLang="ja-JP" sz="1800" dirty="0">
              <a:solidFill>
                <a:prstClr val="black"/>
              </a:solidFill>
              <a:latin typeface="Calibri"/>
              <a:ea typeface="ＭＳ Ｐゴシック"/>
            </a:endParaRPr>
          </a:p>
          <a:p>
            <a:pPr fontAlgn="auto">
              <a:spcBef>
                <a:spcPts val="0"/>
              </a:spcBef>
              <a:spcAft>
                <a:spcPts val="0"/>
              </a:spcAft>
            </a:pPr>
            <a:endParaRPr lang="en-US" altLang="ja-JP" sz="800" dirty="0" smtClean="0">
              <a:solidFill>
                <a:prstClr val="black"/>
              </a:solidFill>
              <a:latin typeface="Calibri"/>
              <a:ea typeface="ＭＳ Ｐゴシック"/>
            </a:endParaRPr>
          </a:p>
          <a:p>
            <a:pPr fontAlgn="auto">
              <a:spcBef>
                <a:spcPts val="0"/>
              </a:spcBef>
              <a:spcAft>
                <a:spcPts val="0"/>
              </a:spcAft>
            </a:pPr>
            <a:r>
              <a:rPr lang="ja-JP" altLang="en-US" sz="1800" dirty="0">
                <a:solidFill>
                  <a:prstClr val="black"/>
                </a:solidFill>
                <a:latin typeface="Calibri"/>
                <a:ea typeface="ＭＳ Ｐゴシック"/>
              </a:rPr>
              <a:t>　</a:t>
            </a:r>
            <a:r>
              <a:rPr lang="ja-JP" altLang="en-US" sz="1800" dirty="0" smtClean="0">
                <a:solidFill>
                  <a:prstClr val="black"/>
                </a:solidFill>
                <a:latin typeface="Calibri"/>
                <a:ea typeface="ＭＳ Ｐゴシック"/>
              </a:rPr>
              <a:t>→平成</a:t>
            </a:r>
            <a:r>
              <a:rPr lang="en-US" altLang="ja-JP" sz="1800" dirty="0" smtClean="0">
                <a:solidFill>
                  <a:prstClr val="black"/>
                </a:solidFill>
                <a:latin typeface="Calibri"/>
                <a:ea typeface="ＭＳ Ｐゴシック"/>
              </a:rPr>
              <a:t>30</a:t>
            </a:r>
            <a:r>
              <a:rPr lang="ja-JP" altLang="en-US" sz="1800" dirty="0" smtClean="0">
                <a:solidFill>
                  <a:prstClr val="black"/>
                </a:solidFill>
                <a:latin typeface="Calibri"/>
                <a:ea typeface="ＭＳ Ｐゴシック"/>
              </a:rPr>
              <a:t>年</a:t>
            </a:r>
            <a:r>
              <a:rPr lang="en-US" altLang="ja-JP" sz="1800" dirty="0">
                <a:solidFill>
                  <a:prstClr val="black"/>
                </a:solidFill>
                <a:latin typeface="Calibri"/>
                <a:ea typeface="ＭＳ Ｐゴシック"/>
              </a:rPr>
              <a:t>4</a:t>
            </a:r>
            <a:r>
              <a:rPr lang="ja-JP" altLang="en-US" sz="1800" dirty="0">
                <a:solidFill>
                  <a:prstClr val="black"/>
                </a:solidFill>
                <a:latin typeface="Calibri"/>
                <a:ea typeface="ＭＳ Ｐゴシック"/>
              </a:rPr>
              <a:t>月</a:t>
            </a:r>
            <a:r>
              <a:rPr lang="en-US" altLang="ja-JP" sz="1800" dirty="0">
                <a:solidFill>
                  <a:prstClr val="black"/>
                </a:solidFill>
                <a:latin typeface="Calibri"/>
                <a:ea typeface="ＭＳ Ｐゴシック"/>
              </a:rPr>
              <a:t>1</a:t>
            </a:r>
            <a:r>
              <a:rPr lang="ja-JP" altLang="en-US" sz="1800" dirty="0">
                <a:solidFill>
                  <a:prstClr val="black"/>
                </a:solidFill>
                <a:latin typeface="Calibri"/>
                <a:ea typeface="ＭＳ Ｐゴシック"/>
              </a:rPr>
              <a:t>日～</a:t>
            </a:r>
            <a:r>
              <a:rPr lang="ja-JP" altLang="en-US" sz="1800" dirty="0" smtClean="0">
                <a:solidFill>
                  <a:prstClr val="black"/>
                </a:solidFill>
                <a:latin typeface="Calibri"/>
                <a:ea typeface="ＭＳ Ｐゴシック"/>
              </a:rPr>
              <a:t>平成</a:t>
            </a:r>
            <a:r>
              <a:rPr lang="en-US" altLang="ja-JP" sz="1800" dirty="0" smtClean="0">
                <a:solidFill>
                  <a:prstClr val="black"/>
                </a:solidFill>
                <a:latin typeface="Calibri"/>
                <a:ea typeface="ＭＳ Ｐゴシック"/>
              </a:rPr>
              <a:t>31</a:t>
            </a:r>
            <a:r>
              <a:rPr lang="ja-JP" altLang="en-US" sz="1800" dirty="0" smtClean="0">
                <a:solidFill>
                  <a:prstClr val="black"/>
                </a:solidFill>
                <a:latin typeface="Calibri"/>
                <a:ea typeface="ＭＳ Ｐゴシック"/>
              </a:rPr>
              <a:t>年</a:t>
            </a:r>
            <a:r>
              <a:rPr lang="en-US" altLang="ja-JP" sz="1800" dirty="0">
                <a:solidFill>
                  <a:prstClr val="black"/>
                </a:solidFill>
                <a:latin typeface="Calibri"/>
                <a:ea typeface="ＭＳ Ｐゴシック"/>
              </a:rPr>
              <a:t>3</a:t>
            </a:r>
            <a:r>
              <a:rPr lang="ja-JP" altLang="en-US" sz="1800" dirty="0">
                <a:solidFill>
                  <a:prstClr val="black"/>
                </a:solidFill>
                <a:latin typeface="Calibri"/>
                <a:ea typeface="ＭＳ Ｐゴシック"/>
              </a:rPr>
              <a:t>月</a:t>
            </a:r>
            <a:r>
              <a:rPr lang="en-US" altLang="ja-JP" sz="1800" dirty="0">
                <a:solidFill>
                  <a:prstClr val="black"/>
                </a:solidFill>
                <a:latin typeface="Calibri"/>
                <a:ea typeface="ＭＳ Ｐゴシック"/>
              </a:rPr>
              <a:t>31</a:t>
            </a:r>
            <a:r>
              <a:rPr lang="ja-JP" altLang="en-US" sz="1800" dirty="0">
                <a:solidFill>
                  <a:prstClr val="black"/>
                </a:solidFill>
                <a:latin typeface="Calibri"/>
                <a:ea typeface="ＭＳ Ｐゴシック"/>
              </a:rPr>
              <a:t>日まで</a:t>
            </a:r>
            <a:r>
              <a:rPr lang="ja-JP" altLang="en-US" sz="1800" dirty="0" smtClean="0">
                <a:solidFill>
                  <a:prstClr val="black"/>
                </a:solidFill>
                <a:latin typeface="Calibri"/>
                <a:ea typeface="ＭＳ Ｐゴシック"/>
              </a:rPr>
              <a:t>の１年間</a:t>
            </a:r>
            <a:r>
              <a:rPr lang="ja-JP" altLang="en-US" sz="1800" dirty="0">
                <a:solidFill>
                  <a:prstClr val="black"/>
                </a:solidFill>
                <a:latin typeface="Calibri"/>
                <a:ea typeface="ＭＳ Ｐゴシック"/>
              </a:rPr>
              <a:t>における養護者、施設職員等に</a:t>
            </a:r>
            <a:r>
              <a:rPr lang="ja-JP" altLang="en-US" sz="1800" dirty="0" smtClean="0">
                <a:solidFill>
                  <a:prstClr val="black"/>
                </a:solidFill>
                <a:latin typeface="Calibri"/>
                <a:ea typeface="ＭＳ Ｐゴシック"/>
              </a:rPr>
              <a:t>よる</a:t>
            </a:r>
            <a:endParaRPr lang="en-US" altLang="ja-JP" sz="1800" dirty="0" smtClean="0">
              <a:solidFill>
                <a:prstClr val="black"/>
              </a:solidFill>
              <a:latin typeface="Calibri"/>
              <a:ea typeface="ＭＳ Ｐゴシック"/>
            </a:endParaRPr>
          </a:p>
          <a:p>
            <a:pPr fontAlgn="auto">
              <a:spcBef>
                <a:spcPts val="0"/>
              </a:spcBef>
              <a:spcAft>
                <a:spcPts val="0"/>
              </a:spcAft>
            </a:pPr>
            <a:r>
              <a:rPr lang="ja-JP" altLang="en-US" sz="1800" dirty="0" smtClean="0">
                <a:solidFill>
                  <a:prstClr val="black"/>
                </a:solidFill>
                <a:latin typeface="Calibri"/>
                <a:ea typeface="ＭＳ Ｐゴシック"/>
              </a:rPr>
              <a:t>　　虐待の状況について、 都道府県経由で調査を実施。</a:t>
            </a:r>
            <a:endParaRPr lang="en-US" altLang="ja-JP" sz="1400" dirty="0">
              <a:solidFill>
                <a:prstClr val="black"/>
              </a:solidFill>
              <a:latin typeface="Calibri"/>
              <a:ea typeface="ＭＳ Ｐゴシック"/>
            </a:endParaRPr>
          </a:p>
        </p:txBody>
      </p:sp>
      <p:graphicFrame>
        <p:nvGraphicFramePr>
          <p:cNvPr id="6" name="表 5"/>
          <p:cNvGraphicFramePr>
            <a:graphicFrameLocks noGrp="1"/>
          </p:cNvGraphicFramePr>
          <p:nvPr>
            <p:extLst>
              <p:ext uri="{D42A27DB-BD31-4B8C-83A1-F6EECF244321}">
                <p14:modId xmlns:p14="http://schemas.microsoft.com/office/powerpoint/2010/main" val="275604710"/>
              </p:ext>
            </p:extLst>
          </p:nvPr>
        </p:nvGraphicFramePr>
        <p:xfrm>
          <a:off x="305884" y="1917951"/>
          <a:ext cx="9294232" cy="3726412"/>
        </p:xfrm>
        <a:graphic>
          <a:graphicData uri="http://schemas.openxmlformats.org/drawingml/2006/table">
            <a:tbl>
              <a:tblPr>
                <a:tableStyleId>{5C22544A-7EE6-4342-B048-85BDC9FD1C3A}</a:tableStyleId>
              </a:tblPr>
              <a:tblGrid>
                <a:gridCol w="1927104">
                  <a:extLst>
                    <a:ext uri="{9D8B030D-6E8A-4147-A177-3AD203B41FA5}">
                      <a16:colId xmlns:a16="http://schemas.microsoft.com/office/drawing/2014/main" val="20000"/>
                    </a:ext>
                  </a:extLst>
                </a:gridCol>
                <a:gridCol w="1481658">
                  <a:extLst>
                    <a:ext uri="{9D8B030D-6E8A-4147-A177-3AD203B41FA5}">
                      <a16:colId xmlns:a16="http://schemas.microsoft.com/office/drawing/2014/main" val="20001"/>
                    </a:ext>
                  </a:extLst>
                </a:gridCol>
                <a:gridCol w="2223105">
                  <a:extLst>
                    <a:ext uri="{9D8B030D-6E8A-4147-A177-3AD203B41FA5}">
                      <a16:colId xmlns:a16="http://schemas.microsoft.com/office/drawing/2014/main" val="20002"/>
                    </a:ext>
                  </a:extLst>
                </a:gridCol>
                <a:gridCol w="1099598">
                  <a:extLst>
                    <a:ext uri="{9D8B030D-6E8A-4147-A177-3AD203B41FA5}">
                      <a16:colId xmlns:a16="http://schemas.microsoft.com/office/drawing/2014/main" val="20003"/>
                    </a:ext>
                  </a:extLst>
                </a:gridCol>
                <a:gridCol w="1273420">
                  <a:extLst>
                    <a:ext uri="{9D8B030D-6E8A-4147-A177-3AD203B41FA5}">
                      <a16:colId xmlns:a16="http://schemas.microsoft.com/office/drawing/2014/main" val="20004"/>
                    </a:ext>
                  </a:extLst>
                </a:gridCol>
                <a:gridCol w="1289347">
                  <a:extLst>
                    <a:ext uri="{9D8B030D-6E8A-4147-A177-3AD203B41FA5}">
                      <a16:colId xmlns:a16="http://schemas.microsoft.com/office/drawing/2014/main" val="20005"/>
                    </a:ext>
                  </a:extLst>
                </a:gridCol>
              </a:tblGrid>
              <a:tr h="636534">
                <a:tc rowSpan="2">
                  <a:txBody>
                    <a:bodyPr/>
                    <a:lstStyle/>
                    <a:p>
                      <a:pPr marL="378460" indent="635" algn="just">
                        <a:spcAft>
                          <a:spcPts val="0"/>
                        </a:spcAft>
                      </a:pPr>
                      <a:r>
                        <a:rPr lang="en-US" sz="1050" kern="100" dirty="0">
                          <a:effectLst/>
                        </a:rPr>
                        <a:t> </a:t>
                      </a:r>
                      <a:endParaRPr lang="ja-JP" sz="1050" kern="100" dirty="0">
                        <a:effectLst/>
                        <a:latin typeface="Century"/>
                        <a:ea typeface="ＭＳ ゴシック"/>
                        <a:cs typeface="Times New Roman"/>
                      </a:endParaRPr>
                    </a:p>
                  </a:txBody>
                  <a:tcPr marL="68104" marR="681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ctr">
                        <a:spcAft>
                          <a:spcPts val="0"/>
                        </a:spcAft>
                      </a:pPr>
                      <a:r>
                        <a:rPr lang="ja-JP" sz="1400" kern="100" dirty="0">
                          <a:effectLst/>
                        </a:rPr>
                        <a:t>養護者による</a:t>
                      </a:r>
                    </a:p>
                    <a:p>
                      <a:pPr algn="ctr">
                        <a:spcAft>
                          <a:spcPts val="0"/>
                        </a:spcAft>
                      </a:pPr>
                      <a:r>
                        <a:rPr lang="ja-JP" sz="1400" kern="100" dirty="0">
                          <a:effectLst/>
                        </a:rPr>
                        <a:t>障害者虐待</a:t>
                      </a:r>
                      <a:endParaRPr lang="ja-JP" sz="14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ctr">
                        <a:spcAft>
                          <a:spcPts val="0"/>
                        </a:spcAft>
                      </a:pPr>
                      <a:r>
                        <a:rPr lang="ja-JP" sz="1400" kern="100" dirty="0">
                          <a:effectLst/>
                        </a:rPr>
                        <a:t>障害者福祉施設従事者等</a:t>
                      </a:r>
                    </a:p>
                    <a:p>
                      <a:pPr algn="ctr">
                        <a:spcAft>
                          <a:spcPts val="0"/>
                        </a:spcAft>
                      </a:pPr>
                      <a:r>
                        <a:rPr lang="ja-JP" sz="1400" kern="100" dirty="0">
                          <a:effectLst/>
                        </a:rPr>
                        <a:t>による障害者虐待</a:t>
                      </a:r>
                      <a:endParaRPr lang="ja-JP" sz="14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3">
                  <a:txBody>
                    <a:bodyPr/>
                    <a:lstStyle/>
                    <a:p>
                      <a:pPr algn="ctr">
                        <a:spcAft>
                          <a:spcPts val="0"/>
                        </a:spcAft>
                      </a:pPr>
                      <a:r>
                        <a:rPr lang="ja-JP" sz="1400" kern="100" dirty="0">
                          <a:effectLst/>
                        </a:rPr>
                        <a:t>使用者による障害者虐待　</a:t>
                      </a:r>
                      <a:endParaRPr lang="ja-JP" sz="14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73078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1050" kern="100" dirty="0">
                          <a:effectLst/>
                        </a:rPr>
                        <a:t> </a:t>
                      </a:r>
                      <a:endParaRPr lang="ja-JP" sz="1050" kern="100" dirty="0">
                        <a:effectLst/>
                      </a:endParaRPr>
                    </a:p>
                    <a:p>
                      <a:pPr algn="just">
                        <a:spcAft>
                          <a:spcPts val="0"/>
                        </a:spcAft>
                      </a:pPr>
                      <a:r>
                        <a:rPr lang="en-US" sz="1050" kern="100" dirty="0">
                          <a:effectLst/>
                        </a:rPr>
                        <a:t> </a:t>
                      </a:r>
                      <a:endParaRPr lang="ja-JP" sz="105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marL="533400" indent="-533400" algn="ctr">
                        <a:spcAft>
                          <a:spcPts val="0"/>
                        </a:spcAft>
                      </a:pPr>
                      <a:r>
                        <a:rPr lang="ja-JP" sz="1200" kern="100" dirty="0">
                          <a:effectLst/>
                        </a:rPr>
                        <a:t>（参考）都道府県労働局の対応</a:t>
                      </a:r>
                      <a:endParaRPr lang="ja-JP" sz="12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0001"/>
                  </a:ext>
                </a:extLst>
              </a:tr>
              <a:tr h="786365">
                <a:tc>
                  <a:txBody>
                    <a:bodyPr/>
                    <a:lstStyle/>
                    <a:p>
                      <a:pPr algn="just">
                        <a:spcAft>
                          <a:spcPts val="0"/>
                        </a:spcAft>
                      </a:pPr>
                      <a:r>
                        <a:rPr lang="ja-JP" sz="1600" kern="100" dirty="0">
                          <a:effectLst/>
                        </a:rPr>
                        <a:t>市区町村等への</a:t>
                      </a:r>
                    </a:p>
                    <a:p>
                      <a:pPr algn="just">
                        <a:spcAft>
                          <a:spcPts val="0"/>
                        </a:spcAft>
                      </a:pPr>
                      <a:r>
                        <a:rPr lang="ja-JP" sz="1600" kern="100" dirty="0">
                          <a:effectLst/>
                        </a:rPr>
                        <a:t>相談・通報件数</a:t>
                      </a:r>
                      <a:endParaRPr lang="ja-JP" sz="16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5,331</a:t>
                      </a:r>
                      <a:r>
                        <a:rPr lang="ja-JP" altLang="ja-JP" sz="1600" kern="100" dirty="0" smtClean="0">
                          <a:effectLst/>
                        </a:rPr>
                        <a:t>件</a:t>
                      </a:r>
                      <a:endParaRPr lang="ja-JP" altLang="ja-JP" sz="1600" kern="100" dirty="0" smtClean="0">
                        <a:effectLst/>
                        <a:latin typeface="Century"/>
                        <a:ea typeface="ＭＳ ゴシック"/>
                        <a:cs typeface="Times New Roman"/>
                      </a:endParaRPr>
                    </a:p>
                    <a:p>
                      <a:pPr algn="ctr">
                        <a:spcAft>
                          <a:spcPts val="0"/>
                        </a:spcAft>
                      </a:pPr>
                      <a:r>
                        <a:rPr lang="ja-JP" altLang="en-US" sz="1600" kern="100" dirty="0" smtClean="0">
                          <a:effectLst/>
                        </a:rPr>
                        <a:t>（</a:t>
                      </a:r>
                      <a:r>
                        <a:rPr lang="en-US" altLang="ja-JP" sz="1600" kern="100" dirty="0" smtClean="0">
                          <a:effectLst/>
                        </a:rPr>
                        <a:t>4,649</a:t>
                      </a:r>
                      <a:r>
                        <a:rPr lang="ja-JP" altLang="en-US" sz="1600" kern="100" dirty="0" smtClean="0">
                          <a:effectLst/>
                        </a:rPr>
                        <a:t>件）</a:t>
                      </a:r>
                      <a:endParaRPr lang="en-US"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2,605</a:t>
                      </a:r>
                      <a:r>
                        <a:rPr lang="ja-JP" altLang="ja-JP" sz="1600" kern="100" dirty="0" smtClean="0">
                          <a:effectLst/>
                        </a:rPr>
                        <a:t>件</a:t>
                      </a:r>
                      <a:endParaRPr lang="ja-JP" altLang="ja-JP" sz="1600" kern="100" dirty="0" smtClean="0">
                        <a:effectLst/>
                        <a:latin typeface="Century"/>
                        <a:ea typeface="ＭＳ ゴシック"/>
                        <a:cs typeface="Times New Roman"/>
                      </a:endParaRPr>
                    </a:p>
                    <a:p>
                      <a:pPr algn="ctr">
                        <a:spcAft>
                          <a:spcPts val="0"/>
                        </a:spcAft>
                      </a:pPr>
                      <a:r>
                        <a:rPr lang="ja-JP" altLang="en-US" sz="1600" kern="100" dirty="0" smtClean="0">
                          <a:effectLst/>
                        </a:rPr>
                        <a:t>（</a:t>
                      </a:r>
                      <a:r>
                        <a:rPr lang="en-US" altLang="ja-JP" sz="1600" kern="100" dirty="0" smtClean="0">
                          <a:effectLst/>
                        </a:rPr>
                        <a:t>2,374</a:t>
                      </a:r>
                      <a:r>
                        <a:rPr lang="ja-JP" altLang="en-US" sz="1600" kern="100" dirty="0" smtClean="0">
                          <a:effectLst/>
                        </a:rPr>
                        <a:t>件）</a:t>
                      </a:r>
                      <a:endParaRPr lang="en-US" altLang="ja-JP"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641</a:t>
                      </a:r>
                      <a:r>
                        <a:rPr lang="ja-JP" altLang="ja-JP" sz="1600" kern="100" dirty="0" smtClean="0">
                          <a:effectLst/>
                        </a:rPr>
                        <a:t>件</a:t>
                      </a:r>
                      <a:endParaRPr lang="ja-JP" altLang="ja-JP" sz="1600" kern="100" dirty="0" smtClean="0">
                        <a:effectLst/>
                        <a:latin typeface="Century"/>
                        <a:ea typeface="ＭＳ ゴシック"/>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kern="100" dirty="0" smtClean="0">
                          <a:effectLst/>
                        </a:rPr>
                        <a:t>（</a:t>
                      </a:r>
                      <a:r>
                        <a:rPr lang="en-US" altLang="ja-JP" sz="1600" kern="100" dirty="0" smtClean="0">
                          <a:effectLst/>
                        </a:rPr>
                        <a:t>691</a:t>
                      </a:r>
                      <a:r>
                        <a:rPr lang="ja-JP" altLang="ja-JP" sz="1600" kern="100" dirty="0" smtClean="0">
                          <a:effectLst/>
                        </a:rPr>
                        <a:t>件</a:t>
                      </a:r>
                      <a:r>
                        <a:rPr lang="ja-JP" altLang="en-US" sz="1600" kern="100" dirty="0" smtClean="0">
                          <a:effectLst/>
                        </a:rPr>
                        <a:t>）</a:t>
                      </a:r>
                      <a:endParaRPr lang="en-US" altLang="ja-JP"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ctr">
                        <a:spcAft>
                          <a:spcPts val="0"/>
                        </a:spcAft>
                      </a:pPr>
                      <a:r>
                        <a:rPr lang="ja-JP" altLang="en-US" sz="1600" kern="100" dirty="0" smtClean="0">
                          <a:effectLst/>
                        </a:rPr>
                        <a:t>虐待判断</a:t>
                      </a:r>
                      <a:endParaRPr lang="en-US" altLang="ja-JP" sz="1600" kern="100" dirty="0" smtClean="0">
                        <a:effectLst/>
                      </a:endParaRPr>
                    </a:p>
                    <a:p>
                      <a:pPr algn="ctr">
                        <a:spcAft>
                          <a:spcPts val="0"/>
                        </a:spcAft>
                      </a:pPr>
                      <a:r>
                        <a:rPr lang="ja-JP" altLang="en-US" sz="1600" kern="100" dirty="0" smtClean="0">
                          <a:effectLst/>
                        </a:rPr>
                        <a:t>件数</a:t>
                      </a:r>
                      <a:endParaRPr lang="ja-JP" sz="1600" kern="100" dirty="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0" indent="0" algn="l" defTabSz="919465" rtl="0" eaLnBrk="1" fontAlgn="auto" latinLnBrk="0" hangingPunct="1">
                        <a:lnSpc>
                          <a:spcPct val="100000"/>
                        </a:lnSpc>
                        <a:spcBef>
                          <a:spcPts val="0"/>
                        </a:spcBef>
                        <a:spcAft>
                          <a:spcPts val="0"/>
                        </a:spcAft>
                        <a:buClrTx/>
                        <a:buSzTx/>
                        <a:buFontTx/>
                        <a:buNone/>
                        <a:tabLst/>
                        <a:defRPr/>
                      </a:pPr>
                      <a:r>
                        <a:rPr lang="ja-JP" altLang="en-US" sz="1600" kern="100" dirty="0" smtClean="0">
                          <a:effectLst/>
                        </a:rPr>
                        <a:t>　 </a:t>
                      </a:r>
                      <a:r>
                        <a:rPr lang="en-US" altLang="ja-JP" sz="1600" kern="100" dirty="0" smtClean="0">
                          <a:effectLst/>
                        </a:rPr>
                        <a:t>541</a:t>
                      </a:r>
                      <a:r>
                        <a:rPr lang="ja-JP" altLang="en-US" sz="1600" kern="100" dirty="0" smtClean="0">
                          <a:effectLst/>
                        </a:rPr>
                        <a:t>件</a:t>
                      </a:r>
                      <a:endParaRPr lang="ja-JP" altLang="ja-JP" sz="1600" kern="100" dirty="0" smtClean="0">
                        <a:effectLst/>
                        <a:latin typeface="Century"/>
                        <a:ea typeface="ＭＳ ゴシック"/>
                        <a:cs typeface="Times New Roman"/>
                      </a:endParaRPr>
                    </a:p>
                    <a:p>
                      <a:pPr algn="l">
                        <a:spcAft>
                          <a:spcPts val="0"/>
                        </a:spcAft>
                      </a:pPr>
                      <a:r>
                        <a:rPr lang="ja-JP" altLang="en-US" sz="1600" kern="100" dirty="0" smtClean="0">
                          <a:effectLst/>
                        </a:rPr>
                        <a:t>  （</a:t>
                      </a:r>
                      <a:r>
                        <a:rPr lang="en-US" altLang="ja-JP" sz="1600" kern="100" dirty="0" smtClean="0">
                          <a:effectLst/>
                        </a:rPr>
                        <a:t>597</a:t>
                      </a:r>
                      <a:r>
                        <a:rPr lang="ja-JP" altLang="en-US" sz="1600" kern="100" dirty="0" smtClean="0">
                          <a:effectLst/>
                        </a:rPr>
                        <a:t>件）</a:t>
                      </a:r>
                      <a:endParaRPr lang="en-US" altLang="ja-JP"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786365">
                <a:tc>
                  <a:txBody>
                    <a:bodyPr/>
                    <a:lstStyle/>
                    <a:p>
                      <a:pPr algn="just">
                        <a:spcAft>
                          <a:spcPts val="0"/>
                        </a:spcAft>
                      </a:pPr>
                      <a:r>
                        <a:rPr lang="ja-JP" sz="1600" kern="100" dirty="0">
                          <a:effectLst/>
                        </a:rPr>
                        <a:t>市区町村等による</a:t>
                      </a:r>
                    </a:p>
                    <a:p>
                      <a:pPr algn="just">
                        <a:spcAft>
                          <a:spcPts val="0"/>
                        </a:spcAft>
                      </a:pPr>
                      <a:r>
                        <a:rPr lang="ja-JP" sz="1600" kern="100" dirty="0">
                          <a:effectLst/>
                        </a:rPr>
                        <a:t>虐待判断件数</a:t>
                      </a:r>
                      <a:endParaRPr lang="ja-JP" sz="16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1,612</a:t>
                      </a:r>
                      <a:r>
                        <a:rPr lang="ja-JP" altLang="ja-JP" sz="1600" kern="100" dirty="0" smtClean="0">
                          <a:effectLst/>
                        </a:rPr>
                        <a:t>件</a:t>
                      </a:r>
                      <a:endParaRPr lang="ja-JP" altLang="ja-JP" sz="1600" kern="100" dirty="0" smtClean="0">
                        <a:effectLst/>
                        <a:latin typeface="Century"/>
                        <a:ea typeface="ＭＳ ゴシック"/>
                        <a:cs typeface="Times New Roman"/>
                      </a:endParaRPr>
                    </a:p>
                    <a:p>
                      <a:pPr algn="ctr">
                        <a:spcAft>
                          <a:spcPts val="0"/>
                        </a:spcAft>
                      </a:pPr>
                      <a:r>
                        <a:rPr lang="ja-JP" altLang="en-US" sz="1600" kern="100" dirty="0" smtClean="0">
                          <a:effectLst/>
                        </a:rPr>
                        <a:t>（</a:t>
                      </a:r>
                      <a:r>
                        <a:rPr lang="en-US" altLang="ja-JP" sz="1600" kern="100" dirty="0" smtClean="0">
                          <a:effectLst/>
                        </a:rPr>
                        <a:t>1,557</a:t>
                      </a:r>
                      <a:r>
                        <a:rPr lang="ja-JP" altLang="en-US" sz="1600" kern="100" dirty="0" smtClean="0">
                          <a:effectLst/>
                        </a:rPr>
                        <a:t>件）</a:t>
                      </a:r>
                      <a:endParaRPr lang="en-US"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592</a:t>
                      </a:r>
                      <a:r>
                        <a:rPr lang="ja-JP" altLang="ja-JP" sz="1600" kern="100" dirty="0" smtClean="0">
                          <a:effectLst/>
                        </a:rPr>
                        <a:t>件</a:t>
                      </a:r>
                      <a:endParaRPr lang="ja-JP" altLang="ja-JP" sz="1600" kern="100" dirty="0" smtClean="0">
                        <a:effectLst/>
                        <a:latin typeface="Century"/>
                        <a:ea typeface="ＭＳ ゴシック"/>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kern="100" dirty="0" smtClean="0">
                          <a:effectLst/>
                        </a:rPr>
                        <a:t>（</a:t>
                      </a:r>
                      <a:r>
                        <a:rPr lang="en-US" altLang="ja-JP" sz="1600" kern="100" dirty="0" smtClean="0">
                          <a:effectLst/>
                        </a:rPr>
                        <a:t>464</a:t>
                      </a:r>
                      <a:r>
                        <a:rPr lang="ja-JP" altLang="ja-JP" sz="1600" kern="100" dirty="0" smtClean="0">
                          <a:effectLst/>
                        </a:rPr>
                        <a:t>件</a:t>
                      </a:r>
                      <a:r>
                        <a:rPr lang="ja-JP" altLang="en-US" sz="1600" kern="100" dirty="0" smtClean="0">
                          <a:effectLst/>
                        </a:rPr>
                        <a:t>）</a:t>
                      </a:r>
                      <a:endParaRPr lang="en-US" altLang="ja-JP"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ctr">
                        <a:spcAft>
                          <a:spcPts val="0"/>
                        </a:spcAft>
                      </a:pPr>
                      <a:r>
                        <a:rPr lang="en-US" sz="1600" kern="100" dirty="0">
                          <a:effectLst/>
                        </a:rPr>
                        <a:t> </a:t>
                      </a:r>
                      <a:endParaRPr lang="ja-JP" sz="16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accent6">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786365">
                <a:tc>
                  <a:txBody>
                    <a:bodyPr/>
                    <a:lstStyle/>
                    <a:p>
                      <a:pPr algn="l">
                        <a:spcAft>
                          <a:spcPts val="0"/>
                        </a:spcAft>
                      </a:pPr>
                      <a:r>
                        <a:rPr lang="ja-JP" sz="1600" kern="100" dirty="0">
                          <a:effectLst/>
                        </a:rPr>
                        <a:t>被虐待者数</a:t>
                      </a:r>
                      <a:endParaRPr lang="ja-JP" sz="16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1,626</a:t>
                      </a:r>
                      <a:r>
                        <a:rPr lang="ja-JP" altLang="ja-JP" sz="1600" kern="100" dirty="0" smtClean="0">
                          <a:effectLst/>
                        </a:rPr>
                        <a:t>人</a:t>
                      </a:r>
                      <a:endParaRPr lang="ja-JP" altLang="ja-JP" sz="1600" kern="100" dirty="0" smtClean="0">
                        <a:effectLst/>
                        <a:latin typeface="Century"/>
                        <a:ea typeface="ＭＳ ゴシック"/>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kern="100" dirty="0" smtClean="0">
                          <a:effectLst/>
                        </a:rPr>
                        <a:t>（</a:t>
                      </a:r>
                      <a:r>
                        <a:rPr lang="en-US" altLang="ja-JP" sz="1600" kern="100" dirty="0" smtClean="0">
                          <a:effectLst/>
                        </a:rPr>
                        <a:t>1,570</a:t>
                      </a:r>
                      <a:r>
                        <a:rPr lang="ja-JP" altLang="ja-JP" sz="1600" kern="100" dirty="0" smtClean="0">
                          <a:effectLst/>
                        </a:rPr>
                        <a:t>人</a:t>
                      </a:r>
                      <a:r>
                        <a:rPr lang="ja-JP" altLang="en-US" sz="1600" kern="100" dirty="0" smtClean="0">
                          <a:effectLst/>
                        </a:rPr>
                        <a:t>）</a:t>
                      </a:r>
                      <a:endParaRPr lang="en-US"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777</a:t>
                      </a:r>
                      <a:r>
                        <a:rPr lang="ja-JP" altLang="ja-JP" sz="1600" kern="100" dirty="0" smtClean="0">
                          <a:effectLst/>
                        </a:rPr>
                        <a:t>人</a:t>
                      </a:r>
                      <a:endParaRPr lang="ja-JP" altLang="ja-JP" sz="1600" kern="100" dirty="0" smtClean="0">
                        <a:effectLst/>
                        <a:latin typeface="Century"/>
                        <a:ea typeface="ＭＳ ゴシック"/>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kern="100" dirty="0" smtClean="0">
                          <a:effectLst/>
                        </a:rPr>
                        <a:t>（</a:t>
                      </a:r>
                      <a:r>
                        <a:rPr lang="en-US" altLang="ja-JP" sz="1600" kern="100" dirty="0" smtClean="0">
                          <a:effectLst/>
                        </a:rPr>
                        <a:t>666</a:t>
                      </a:r>
                      <a:r>
                        <a:rPr lang="ja-JP" altLang="ja-JP" sz="1600" kern="100" dirty="0" smtClean="0">
                          <a:effectLst/>
                        </a:rPr>
                        <a:t>人</a:t>
                      </a:r>
                      <a:r>
                        <a:rPr lang="ja-JP" altLang="en-US" sz="1600" kern="100" dirty="0" smtClean="0">
                          <a:effectLst/>
                        </a:rPr>
                        <a:t>）</a:t>
                      </a:r>
                      <a:endParaRPr lang="en-US" altLang="ja-JP"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ctr">
                        <a:spcAft>
                          <a:spcPts val="0"/>
                        </a:spcAft>
                      </a:pPr>
                      <a:r>
                        <a:rPr lang="ja-JP" sz="1600" kern="100" dirty="0">
                          <a:effectLst/>
                        </a:rPr>
                        <a:t>被虐待者数</a:t>
                      </a:r>
                      <a:endParaRPr lang="ja-JP" sz="1600" kern="100" dirty="0">
                        <a:effectLst/>
                        <a:latin typeface="Century"/>
                        <a:ea typeface="ＭＳ ゴシック"/>
                        <a:cs typeface="Times New Roman"/>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9465" rtl="0" eaLnBrk="1" fontAlgn="auto" latinLnBrk="0" hangingPunct="1">
                        <a:lnSpc>
                          <a:spcPct val="100000"/>
                        </a:lnSpc>
                        <a:spcBef>
                          <a:spcPts val="0"/>
                        </a:spcBef>
                        <a:spcAft>
                          <a:spcPts val="0"/>
                        </a:spcAft>
                        <a:buClrTx/>
                        <a:buSzTx/>
                        <a:buFontTx/>
                        <a:buNone/>
                        <a:tabLst/>
                        <a:defRPr/>
                      </a:pPr>
                      <a:r>
                        <a:rPr lang="en-US" altLang="ja-JP" sz="1600" kern="100" dirty="0" smtClean="0">
                          <a:effectLst/>
                        </a:rPr>
                        <a:t>    900</a:t>
                      </a:r>
                      <a:r>
                        <a:rPr lang="ja-JP" altLang="ja-JP" sz="1600" kern="100" dirty="0" smtClean="0">
                          <a:effectLst/>
                        </a:rPr>
                        <a:t>人</a:t>
                      </a:r>
                      <a:endParaRPr lang="en-US" altLang="ja-JP" sz="1600" kern="100" dirty="0" smtClean="0">
                        <a:effectLst/>
                      </a:endParaRPr>
                    </a:p>
                    <a:p>
                      <a:pPr algn="l">
                        <a:spcAft>
                          <a:spcPts val="0"/>
                        </a:spcAft>
                      </a:pPr>
                      <a:r>
                        <a:rPr lang="ja-JP" altLang="en-US" sz="1600" kern="100" baseline="0" dirty="0" smtClean="0">
                          <a:effectLst/>
                        </a:rPr>
                        <a:t>  </a:t>
                      </a:r>
                      <a:r>
                        <a:rPr lang="ja-JP" altLang="en-US" sz="1600" kern="100" dirty="0" smtClean="0">
                          <a:effectLst/>
                        </a:rPr>
                        <a:t>（</a:t>
                      </a:r>
                      <a:r>
                        <a:rPr lang="en-US" altLang="ja-JP" sz="1600" kern="100" dirty="0" smtClean="0">
                          <a:effectLst/>
                        </a:rPr>
                        <a:t>1,308</a:t>
                      </a:r>
                      <a:r>
                        <a:rPr lang="ja-JP" altLang="en-US" sz="1600" kern="100" dirty="0" smtClean="0">
                          <a:effectLst/>
                        </a:rPr>
                        <a:t>人）</a:t>
                      </a:r>
                      <a:endParaRPr lang="en-US" altLang="ja-JP" sz="1600" kern="100" dirty="0" smtClean="0">
                        <a:effectLst/>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bl>
          </a:graphicData>
        </a:graphic>
      </p:graphicFrame>
      <p:sp>
        <p:nvSpPr>
          <p:cNvPr id="7" name="Rectangle 1"/>
          <p:cNvSpPr>
            <a:spLocks noChangeArrowheads="1"/>
          </p:cNvSpPr>
          <p:nvPr/>
        </p:nvSpPr>
        <p:spPr bwMode="auto">
          <a:xfrm>
            <a:off x="116469" y="5661248"/>
            <a:ext cx="96730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auto">
              <a:spcBef>
                <a:spcPts val="0"/>
              </a:spcBef>
              <a:spcAft>
                <a:spcPts val="0"/>
              </a:spcAft>
            </a:pPr>
            <a:r>
              <a:rPr lang="ja-JP" altLang="ja-JP" sz="1400" b="1" dirty="0" smtClean="0">
                <a:solidFill>
                  <a:prstClr val="black"/>
                </a:solidFill>
                <a:latin typeface="ＭＳ Ｐゴシック"/>
                <a:ea typeface="ＭＳ Ｐゴシック"/>
                <a:cs typeface="Times New Roman" pitchFamily="18" charset="0"/>
              </a:rPr>
              <a:t>【</a:t>
            </a:r>
            <a:r>
              <a:rPr lang="ja-JP" altLang="en-US" sz="1400" b="1" dirty="0" smtClean="0">
                <a:solidFill>
                  <a:prstClr val="black"/>
                </a:solidFill>
                <a:latin typeface="ＭＳ Ｐゴシック"/>
                <a:ea typeface="ＭＳ Ｐゴシック"/>
                <a:cs typeface="Times New Roman" pitchFamily="18" charset="0"/>
              </a:rPr>
              <a:t>調査結果（全体像）</a:t>
            </a:r>
            <a:r>
              <a:rPr lang="ja-JP" altLang="ja-JP" sz="1400" b="1" dirty="0" smtClean="0">
                <a:solidFill>
                  <a:prstClr val="black"/>
                </a:solidFill>
                <a:latin typeface="ＭＳ Ｐゴシック"/>
                <a:ea typeface="ＭＳ Ｐゴシック"/>
                <a:cs typeface="Times New Roman" pitchFamily="18" charset="0"/>
              </a:rPr>
              <a:t>】</a:t>
            </a:r>
            <a:endParaRPr lang="ja-JP" altLang="ja-JP" sz="1400" dirty="0" smtClean="0">
              <a:solidFill>
                <a:prstClr val="black"/>
              </a:solidFill>
              <a:latin typeface="ＭＳ Ｐゴシック"/>
              <a:ea typeface="ＭＳ Ｐゴシック"/>
              <a:cs typeface="ＭＳ Ｐゴシック" pitchFamily="50" charset="-128"/>
            </a:endParaRPr>
          </a:p>
          <a:p>
            <a:pPr fontAlgn="auto">
              <a:spcBef>
                <a:spcPts val="0"/>
              </a:spcBef>
              <a:spcAft>
                <a:spcPts val="0"/>
              </a:spcAft>
            </a:pPr>
            <a:r>
              <a:rPr lang="ja-JP" altLang="en-US" sz="1400" dirty="0" smtClean="0">
                <a:solidFill>
                  <a:prstClr val="black"/>
                </a:solidFill>
                <a:latin typeface="Calibri"/>
                <a:ea typeface="ＭＳ Ｐゴシック"/>
              </a:rPr>
              <a:t> </a:t>
            </a:r>
            <a:r>
              <a:rPr lang="ja-JP" altLang="en-US" sz="1200" dirty="0" smtClean="0">
                <a:solidFill>
                  <a:prstClr val="black"/>
                </a:solidFill>
                <a:latin typeface="Calibri"/>
                <a:ea typeface="ＭＳ Ｐゴシック"/>
              </a:rPr>
              <a:t>（</a:t>
            </a:r>
            <a:r>
              <a:rPr lang="ja-JP" altLang="en-US" sz="1200" dirty="0">
                <a:solidFill>
                  <a:prstClr val="black"/>
                </a:solidFill>
                <a:latin typeface="Calibri"/>
                <a:ea typeface="ＭＳ Ｐゴシック"/>
              </a:rPr>
              <a:t>注１） 上記は、</a:t>
            </a:r>
            <a:r>
              <a:rPr lang="ja-JP" altLang="en-US" sz="1200" dirty="0" smtClean="0">
                <a:solidFill>
                  <a:prstClr val="black"/>
                </a:solidFill>
                <a:latin typeface="Calibri"/>
                <a:ea typeface="ＭＳ Ｐゴシック"/>
              </a:rPr>
              <a:t>平成</a:t>
            </a:r>
            <a:r>
              <a:rPr lang="en-US" altLang="ja-JP" sz="1200" dirty="0" smtClean="0">
                <a:solidFill>
                  <a:prstClr val="black"/>
                </a:solidFill>
                <a:latin typeface="Calibri"/>
                <a:ea typeface="ＭＳ Ｐゴシック"/>
              </a:rPr>
              <a:t>30</a:t>
            </a:r>
            <a:r>
              <a:rPr lang="ja-JP" altLang="en-US" sz="1200" dirty="0" smtClean="0">
                <a:solidFill>
                  <a:prstClr val="black"/>
                </a:solidFill>
                <a:latin typeface="Calibri"/>
                <a:ea typeface="ＭＳ Ｐゴシック"/>
              </a:rPr>
              <a:t>年</a:t>
            </a:r>
            <a:r>
              <a:rPr lang="en-US" altLang="ja-JP" sz="1200" dirty="0">
                <a:solidFill>
                  <a:prstClr val="black"/>
                </a:solidFill>
                <a:latin typeface="Calibri"/>
                <a:ea typeface="ＭＳ Ｐゴシック"/>
              </a:rPr>
              <a:t>4</a:t>
            </a:r>
            <a:r>
              <a:rPr lang="ja-JP" altLang="en-US" sz="1200" dirty="0">
                <a:solidFill>
                  <a:prstClr val="black"/>
                </a:solidFill>
                <a:latin typeface="Calibri"/>
                <a:ea typeface="ＭＳ Ｐゴシック"/>
              </a:rPr>
              <a:t>月</a:t>
            </a:r>
            <a:r>
              <a:rPr lang="en-US" altLang="ja-JP" sz="1200" dirty="0">
                <a:solidFill>
                  <a:prstClr val="black"/>
                </a:solidFill>
                <a:latin typeface="Calibri"/>
                <a:ea typeface="ＭＳ Ｐゴシック"/>
              </a:rPr>
              <a:t>1</a:t>
            </a:r>
            <a:r>
              <a:rPr lang="ja-JP" altLang="en-US" sz="1200" dirty="0">
                <a:solidFill>
                  <a:prstClr val="black"/>
                </a:solidFill>
                <a:latin typeface="Calibri"/>
                <a:ea typeface="ＭＳ Ｐゴシック"/>
              </a:rPr>
              <a:t>日から</a:t>
            </a:r>
            <a:r>
              <a:rPr lang="ja-JP" altLang="en-US" sz="1200" dirty="0" smtClean="0">
                <a:solidFill>
                  <a:prstClr val="black"/>
                </a:solidFill>
                <a:latin typeface="Calibri"/>
                <a:ea typeface="ＭＳ Ｐゴシック"/>
              </a:rPr>
              <a:t>平成</a:t>
            </a:r>
            <a:r>
              <a:rPr lang="en-US" altLang="ja-JP" sz="1200" dirty="0" smtClean="0">
                <a:solidFill>
                  <a:prstClr val="black"/>
                </a:solidFill>
                <a:latin typeface="Calibri"/>
                <a:ea typeface="ＭＳ Ｐゴシック"/>
              </a:rPr>
              <a:t>31</a:t>
            </a:r>
            <a:r>
              <a:rPr lang="ja-JP" altLang="en-US" sz="1200" dirty="0" smtClean="0">
                <a:solidFill>
                  <a:prstClr val="black"/>
                </a:solidFill>
                <a:latin typeface="Calibri"/>
                <a:ea typeface="ＭＳ Ｐゴシック"/>
              </a:rPr>
              <a:t>年</a:t>
            </a:r>
            <a:r>
              <a:rPr lang="en-US" altLang="ja-JP" sz="1200" dirty="0">
                <a:solidFill>
                  <a:prstClr val="black"/>
                </a:solidFill>
                <a:latin typeface="Calibri"/>
                <a:ea typeface="ＭＳ Ｐゴシック"/>
              </a:rPr>
              <a:t>3</a:t>
            </a:r>
            <a:r>
              <a:rPr lang="ja-JP" altLang="en-US" sz="1200" dirty="0">
                <a:solidFill>
                  <a:prstClr val="black"/>
                </a:solidFill>
                <a:latin typeface="Calibri"/>
                <a:ea typeface="ＭＳ Ｐゴシック"/>
              </a:rPr>
              <a:t>月</a:t>
            </a:r>
            <a:r>
              <a:rPr lang="en-US" altLang="ja-JP" sz="1200" dirty="0">
                <a:solidFill>
                  <a:prstClr val="black"/>
                </a:solidFill>
                <a:latin typeface="Calibri"/>
                <a:ea typeface="ＭＳ Ｐゴシック"/>
              </a:rPr>
              <a:t>31</a:t>
            </a:r>
            <a:r>
              <a:rPr lang="ja-JP" altLang="en-US" sz="1200" dirty="0">
                <a:solidFill>
                  <a:prstClr val="black"/>
                </a:solidFill>
                <a:latin typeface="Calibri"/>
                <a:ea typeface="ＭＳ Ｐゴシック"/>
              </a:rPr>
              <a:t>日までに虐待と判断された事例を集計したもの。</a:t>
            </a:r>
          </a:p>
          <a:p>
            <a:pPr fontAlgn="auto">
              <a:spcBef>
                <a:spcPts val="0"/>
              </a:spcBef>
              <a:spcAft>
                <a:spcPts val="0"/>
              </a:spcAft>
            </a:pPr>
            <a:r>
              <a:rPr lang="ja-JP" altLang="en-US" sz="1200" dirty="0" smtClean="0">
                <a:solidFill>
                  <a:prstClr val="black"/>
                </a:solidFill>
                <a:latin typeface="Calibri"/>
                <a:ea typeface="ＭＳ Ｐゴシック"/>
              </a:rPr>
              <a:t>　　　　  カッコ内</a:t>
            </a:r>
            <a:r>
              <a:rPr lang="ja-JP" altLang="en-US" sz="1200" dirty="0">
                <a:solidFill>
                  <a:prstClr val="black"/>
                </a:solidFill>
                <a:latin typeface="Calibri"/>
                <a:ea typeface="ＭＳ Ｐゴシック"/>
              </a:rPr>
              <a:t>については、前回調査</a:t>
            </a:r>
            <a:r>
              <a:rPr lang="en-US" altLang="ja-JP" sz="1200" dirty="0">
                <a:solidFill>
                  <a:prstClr val="black"/>
                </a:solidFill>
                <a:latin typeface="Calibri"/>
                <a:ea typeface="ＭＳ Ｐゴシック"/>
              </a:rPr>
              <a:t>(</a:t>
            </a:r>
            <a:r>
              <a:rPr lang="ja-JP" altLang="en-US" sz="1200" dirty="0" smtClean="0">
                <a:solidFill>
                  <a:prstClr val="black"/>
                </a:solidFill>
                <a:latin typeface="Calibri"/>
                <a:ea typeface="ＭＳ Ｐゴシック"/>
              </a:rPr>
              <a:t>平成</a:t>
            </a:r>
            <a:r>
              <a:rPr lang="en-US" altLang="ja-JP" sz="1200" dirty="0" smtClean="0">
                <a:solidFill>
                  <a:prstClr val="black"/>
                </a:solidFill>
                <a:latin typeface="Calibri"/>
                <a:ea typeface="ＭＳ Ｐゴシック"/>
              </a:rPr>
              <a:t>29</a:t>
            </a:r>
            <a:r>
              <a:rPr lang="ja-JP" altLang="en-US" sz="1200" dirty="0" smtClean="0">
                <a:solidFill>
                  <a:prstClr val="black"/>
                </a:solidFill>
                <a:latin typeface="Calibri"/>
                <a:ea typeface="ＭＳ Ｐゴシック"/>
              </a:rPr>
              <a:t>年</a:t>
            </a:r>
            <a:r>
              <a:rPr lang="en-US" altLang="ja-JP" sz="1200" dirty="0">
                <a:solidFill>
                  <a:prstClr val="black"/>
                </a:solidFill>
                <a:latin typeface="Calibri"/>
                <a:ea typeface="ＭＳ Ｐゴシック"/>
              </a:rPr>
              <a:t>4</a:t>
            </a:r>
            <a:r>
              <a:rPr lang="ja-JP" altLang="en-US" sz="1200" dirty="0">
                <a:solidFill>
                  <a:prstClr val="black"/>
                </a:solidFill>
                <a:latin typeface="Calibri"/>
                <a:ea typeface="ＭＳ Ｐゴシック"/>
              </a:rPr>
              <a:t>月</a:t>
            </a:r>
            <a:r>
              <a:rPr lang="en-US" altLang="ja-JP" sz="1200" dirty="0">
                <a:solidFill>
                  <a:prstClr val="black"/>
                </a:solidFill>
                <a:latin typeface="Calibri"/>
                <a:ea typeface="ＭＳ Ｐゴシック"/>
              </a:rPr>
              <a:t>1</a:t>
            </a:r>
            <a:r>
              <a:rPr lang="ja-JP" altLang="en-US" sz="1200" dirty="0">
                <a:solidFill>
                  <a:prstClr val="black"/>
                </a:solidFill>
                <a:latin typeface="Calibri"/>
                <a:ea typeface="ＭＳ Ｐゴシック"/>
              </a:rPr>
              <a:t>日から</a:t>
            </a:r>
            <a:r>
              <a:rPr lang="ja-JP" altLang="en-US" sz="1200" dirty="0" smtClean="0">
                <a:solidFill>
                  <a:prstClr val="black"/>
                </a:solidFill>
                <a:latin typeface="Calibri"/>
                <a:ea typeface="ＭＳ Ｐゴシック"/>
              </a:rPr>
              <a:t>平成</a:t>
            </a:r>
            <a:r>
              <a:rPr lang="en-US" altLang="ja-JP" sz="1200" dirty="0" smtClean="0">
                <a:solidFill>
                  <a:prstClr val="black"/>
                </a:solidFill>
                <a:latin typeface="Calibri"/>
                <a:ea typeface="ＭＳ Ｐゴシック"/>
              </a:rPr>
              <a:t>30</a:t>
            </a:r>
            <a:r>
              <a:rPr lang="ja-JP" altLang="en-US" sz="1200" dirty="0" smtClean="0">
                <a:solidFill>
                  <a:prstClr val="black"/>
                </a:solidFill>
                <a:latin typeface="Calibri"/>
                <a:ea typeface="ＭＳ Ｐゴシック"/>
              </a:rPr>
              <a:t>年</a:t>
            </a:r>
            <a:r>
              <a:rPr lang="en-US" altLang="ja-JP" sz="1200" dirty="0">
                <a:solidFill>
                  <a:prstClr val="black"/>
                </a:solidFill>
                <a:latin typeface="Calibri"/>
                <a:ea typeface="ＭＳ Ｐゴシック"/>
              </a:rPr>
              <a:t>3</a:t>
            </a:r>
            <a:r>
              <a:rPr lang="ja-JP" altLang="en-US" sz="1200" dirty="0">
                <a:solidFill>
                  <a:prstClr val="black"/>
                </a:solidFill>
                <a:latin typeface="Calibri"/>
                <a:ea typeface="ＭＳ Ｐゴシック"/>
              </a:rPr>
              <a:t>月</a:t>
            </a:r>
            <a:r>
              <a:rPr lang="en-US" altLang="ja-JP" sz="1200" dirty="0">
                <a:solidFill>
                  <a:prstClr val="black"/>
                </a:solidFill>
                <a:latin typeface="Calibri"/>
                <a:ea typeface="ＭＳ Ｐゴシック"/>
              </a:rPr>
              <a:t>31</a:t>
            </a:r>
            <a:r>
              <a:rPr lang="ja-JP" altLang="en-US" sz="1200" dirty="0">
                <a:solidFill>
                  <a:prstClr val="black"/>
                </a:solidFill>
                <a:latin typeface="Calibri"/>
                <a:ea typeface="ＭＳ Ｐゴシック"/>
              </a:rPr>
              <a:t>日まで</a:t>
            </a:r>
            <a:r>
              <a:rPr lang="en-US" altLang="ja-JP" sz="1200" dirty="0">
                <a:solidFill>
                  <a:prstClr val="black"/>
                </a:solidFill>
                <a:latin typeface="Calibri"/>
                <a:ea typeface="ＭＳ Ｐゴシック"/>
              </a:rPr>
              <a:t>)</a:t>
            </a:r>
            <a:r>
              <a:rPr lang="ja-JP" altLang="en-US" sz="1200" dirty="0">
                <a:solidFill>
                  <a:prstClr val="black"/>
                </a:solidFill>
                <a:latin typeface="Calibri"/>
                <a:ea typeface="ＭＳ Ｐゴシック"/>
              </a:rPr>
              <a:t>のもの。</a:t>
            </a:r>
          </a:p>
          <a:p>
            <a:pPr fontAlgn="auto">
              <a:spcBef>
                <a:spcPts val="0"/>
              </a:spcBef>
              <a:spcAft>
                <a:spcPts val="0"/>
              </a:spcAft>
            </a:pPr>
            <a:r>
              <a:rPr lang="ja-JP" altLang="en-US" sz="1200" dirty="0">
                <a:solidFill>
                  <a:prstClr val="black"/>
                </a:solidFill>
                <a:latin typeface="Calibri"/>
                <a:ea typeface="ＭＳ Ｐゴシック"/>
              </a:rPr>
              <a:t>（注２） 都道府県労働局の対応については</a:t>
            </a:r>
            <a:r>
              <a:rPr lang="ja-JP" altLang="en-US" sz="1200" dirty="0" smtClean="0">
                <a:solidFill>
                  <a:schemeClr val="tx1"/>
                </a:solidFill>
                <a:latin typeface="Calibri"/>
                <a:ea typeface="ＭＳ Ｐゴシック"/>
              </a:rPr>
              <a:t>、令和元年</a:t>
            </a:r>
            <a:r>
              <a:rPr lang="en-US" altLang="ja-JP" sz="1200" dirty="0" smtClean="0">
                <a:solidFill>
                  <a:schemeClr val="tx1"/>
                </a:solidFill>
                <a:latin typeface="Calibri"/>
                <a:ea typeface="ＭＳ Ｐゴシック"/>
              </a:rPr>
              <a:t>8</a:t>
            </a:r>
            <a:r>
              <a:rPr lang="ja-JP" altLang="en-US" sz="1200" dirty="0" smtClean="0">
                <a:solidFill>
                  <a:schemeClr val="tx1"/>
                </a:solidFill>
                <a:latin typeface="Calibri"/>
                <a:ea typeface="ＭＳ Ｐゴシック"/>
              </a:rPr>
              <a:t>月</a:t>
            </a:r>
            <a:r>
              <a:rPr lang="en-US" altLang="ja-JP" sz="1200" dirty="0" smtClean="0">
                <a:solidFill>
                  <a:schemeClr val="tx1"/>
                </a:solidFill>
                <a:latin typeface="Calibri"/>
                <a:ea typeface="ＭＳ Ｐゴシック"/>
              </a:rPr>
              <a:t>28</a:t>
            </a:r>
            <a:r>
              <a:rPr lang="ja-JP" altLang="en-US" sz="1200" dirty="0" smtClean="0">
                <a:solidFill>
                  <a:schemeClr val="tx1"/>
                </a:solidFill>
                <a:latin typeface="Calibri"/>
                <a:ea typeface="ＭＳ Ｐゴシック"/>
              </a:rPr>
              <a:t>日雇用環境・</a:t>
            </a:r>
            <a:r>
              <a:rPr lang="ja-JP" altLang="en-US" sz="1200" dirty="0" smtClean="0">
                <a:solidFill>
                  <a:prstClr val="black"/>
                </a:solidFill>
                <a:latin typeface="Calibri"/>
                <a:ea typeface="ＭＳ Ｐゴシック"/>
              </a:rPr>
              <a:t>均等局総務課労働紛争処理業務室の</a:t>
            </a:r>
            <a:r>
              <a:rPr lang="ja-JP" altLang="en-US" sz="1200" dirty="0">
                <a:solidFill>
                  <a:prstClr val="black"/>
                </a:solidFill>
                <a:latin typeface="Calibri"/>
                <a:ea typeface="ＭＳ Ｐゴシック"/>
              </a:rPr>
              <a:t>データを引用</a:t>
            </a:r>
            <a:r>
              <a:rPr lang="ja-JP" altLang="en-US" sz="1200" dirty="0" smtClean="0">
                <a:solidFill>
                  <a:prstClr val="black"/>
                </a:solidFill>
                <a:latin typeface="Calibri"/>
                <a:ea typeface="ＭＳ Ｐゴシック"/>
              </a:rPr>
              <a:t>。</a:t>
            </a:r>
            <a:r>
              <a:rPr lang="en-US" altLang="ja-JP" sz="1200" dirty="0" smtClean="0">
                <a:solidFill>
                  <a:prstClr val="black"/>
                </a:solidFill>
                <a:latin typeface="Calibri"/>
                <a:ea typeface="ＭＳ Ｐゴシック"/>
              </a:rPr>
              <a:t/>
            </a:r>
            <a:br>
              <a:rPr lang="en-US" altLang="ja-JP" sz="1200" dirty="0" smtClean="0">
                <a:solidFill>
                  <a:prstClr val="black"/>
                </a:solidFill>
                <a:latin typeface="Calibri"/>
                <a:ea typeface="ＭＳ Ｐゴシック"/>
              </a:rPr>
            </a:br>
            <a:r>
              <a:rPr lang="en-US" altLang="ja-JP" sz="1200" dirty="0" smtClean="0">
                <a:solidFill>
                  <a:prstClr val="black"/>
                </a:solidFill>
                <a:latin typeface="Calibri"/>
                <a:ea typeface="ＭＳ Ｐゴシック"/>
              </a:rPr>
              <a:t>             </a:t>
            </a:r>
            <a:r>
              <a:rPr lang="ja-JP" altLang="en-US" sz="1200" dirty="0" smtClean="0">
                <a:solidFill>
                  <a:prstClr val="black"/>
                </a:solidFill>
                <a:latin typeface="Calibri"/>
                <a:ea typeface="ＭＳ Ｐゴシック"/>
              </a:rPr>
              <a:t>（</a:t>
            </a:r>
            <a:r>
              <a:rPr lang="ja-JP" altLang="en-US" sz="1200" dirty="0">
                <a:solidFill>
                  <a:prstClr val="black"/>
                </a:solidFill>
                <a:latin typeface="Calibri"/>
                <a:ea typeface="ＭＳ Ｐゴシック"/>
              </a:rPr>
              <a:t>「虐待判断件数」は「虐待が認められた事業所数」と同義。</a:t>
            </a:r>
            <a:r>
              <a:rPr lang="ja-JP" altLang="en-US" sz="1200" dirty="0" smtClean="0">
                <a:solidFill>
                  <a:prstClr val="black"/>
                </a:solidFill>
                <a:latin typeface="Calibri"/>
                <a:ea typeface="ＭＳ Ｐゴシック"/>
              </a:rPr>
              <a:t>）</a:t>
            </a:r>
            <a:endParaRPr lang="ja-JP" altLang="en-US" sz="1200" dirty="0">
              <a:solidFill>
                <a:prstClr val="black"/>
              </a:solidFill>
              <a:latin typeface="Calibri"/>
              <a:ea typeface="ＭＳ Ｐゴシック"/>
            </a:endParaRPr>
          </a:p>
        </p:txBody>
      </p:sp>
      <p:cxnSp>
        <p:nvCxnSpPr>
          <p:cNvPr id="9" name="直線コネクタ 8"/>
          <p:cNvCxnSpPr/>
          <p:nvPr/>
        </p:nvCxnSpPr>
        <p:spPr>
          <a:xfrm flipH="1">
            <a:off x="7070171" y="2579531"/>
            <a:ext cx="537" cy="3060000"/>
          </a:xfrm>
          <a:prstGeom prst="line">
            <a:avLst/>
          </a:prstGeom>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a:off x="7066911" y="2585273"/>
            <a:ext cx="2520000" cy="1"/>
          </a:xfrm>
          <a:prstGeom prst="line">
            <a:avLst/>
          </a:prstGeom>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3440717" y="3101195"/>
            <a:ext cx="720195" cy="2448272"/>
          </a:xfrm>
          <a:prstGeom prst="rect">
            <a:avLst/>
          </a:prstGeom>
          <a:solidFill>
            <a:sysClr val="window" lastClr="FFFFFF"/>
          </a:solidFill>
          <a:ln w="6350" cap="flat" cmpd="sng" algn="ctr">
            <a:solidFill>
              <a:sysClr val="windowText" lastClr="000000"/>
            </a:solidFill>
            <a:prstDash val="solid"/>
          </a:ln>
          <a:effectLst/>
        </p:spPr>
        <p:txBody>
          <a:bodyPr rtlCol="0" anchor="t"/>
          <a:lstStyle/>
          <a:p>
            <a:pPr algn="ctr" fontAlgn="auto">
              <a:spcBef>
                <a:spcPts val="0"/>
              </a:spcBef>
              <a:spcAft>
                <a:spcPts val="0"/>
              </a:spcAft>
              <a:defRPr/>
            </a:pPr>
            <a:r>
              <a:rPr kumimoji="0" lang="ja-JP" altLang="en-US" sz="1400" kern="0" dirty="0">
                <a:solidFill>
                  <a:prstClr val="black"/>
                </a:solidFill>
                <a:latin typeface="Calibri"/>
                <a:ea typeface="ＭＳ Ｐゴシック"/>
              </a:rPr>
              <a:t>富山県</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endParaRPr kumimoji="0" lang="en-US" altLang="ja-JP" sz="9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34</a:t>
            </a:r>
            <a:r>
              <a:rPr kumimoji="0" lang="ja-JP" altLang="en-US" sz="1400" kern="0" dirty="0" smtClean="0">
                <a:solidFill>
                  <a:prstClr val="black"/>
                </a:solidFill>
                <a:latin typeface="Calibri"/>
                <a:ea typeface="ＭＳ Ｐゴシック"/>
              </a:rPr>
              <a:t>件</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a:solidFill>
                  <a:prstClr val="black"/>
                </a:solidFill>
                <a:latin typeface="Calibri"/>
                <a:ea typeface="ＭＳ Ｐゴシック"/>
              </a:rPr>
              <a:t>(36</a:t>
            </a:r>
            <a:r>
              <a:rPr kumimoji="0" lang="ja-JP" altLang="en-US" sz="1400" kern="0" dirty="0" smtClean="0">
                <a:solidFill>
                  <a:prstClr val="black"/>
                </a:solidFill>
                <a:latin typeface="Calibri"/>
                <a:ea typeface="ＭＳ Ｐゴシック"/>
              </a:rPr>
              <a:t>件</a:t>
            </a:r>
            <a:r>
              <a:rPr kumimoji="0" lang="en-US" altLang="ja-JP" sz="1400" kern="0" dirty="0">
                <a:solidFill>
                  <a:prstClr val="black"/>
                </a:solidFill>
                <a:latin typeface="Calibri"/>
                <a:ea typeface="ＭＳ Ｐゴシック"/>
              </a:rPr>
              <a:t>)</a:t>
            </a: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a:solidFill>
                  <a:prstClr val="black"/>
                </a:solidFill>
                <a:latin typeface="Calibri"/>
                <a:ea typeface="ＭＳ Ｐゴシック"/>
              </a:rPr>
              <a:t>8</a:t>
            </a:r>
            <a:r>
              <a:rPr kumimoji="0" lang="ja-JP" altLang="en-US" sz="1400" kern="0" dirty="0" smtClean="0">
                <a:solidFill>
                  <a:prstClr val="black"/>
                </a:solidFill>
                <a:latin typeface="Calibri"/>
                <a:ea typeface="ＭＳ Ｐゴシック"/>
              </a:rPr>
              <a:t>件</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(13</a:t>
            </a:r>
            <a:r>
              <a:rPr kumimoji="0" lang="ja-JP" altLang="en-US" sz="1400" kern="0" dirty="0" smtClean="0">
                <a:solidFill>
                  <a:prstClr val="black"/>
                </a:solidFill>
                <a:latin typeface="Calibri"/>
                <a:ea typeface="ＭＳ Ｐゴシック"/>
              </a:rPr>
              <a:t>件</a:t>
            </a:r>
            <a:r>
              <a:rPr kumimoji="0" lang="en-US" altLang="ja-JP" sz="1400" kern="0" dirty="0">
                <a:solidFill>
                  <a:prstClr val="black"/>
                </a:solidFill>
                <a:latin typeface="Calibri"/>
                <a:ea typeface="ＭＳ Ｐゴシック"/>
              </a:rPr>
              <a:t>)</a:t>
            </a: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a:solidFill>
                  <a:prstClr val="black"/>
                </a:solidFill>
                <a:latin typeface="Calibri"/>
                <a:ea typeface="ＭＳ Ｐゴシック"/>
              </a:rPr>
              <a:t>8</a:t>
            </a:r>
            <a:r>
              <a:rPr kumimoji="0" lang="ja-JP" altLang="en-US" sz="1400" kern="0" dirty="0" smtClean="0">
                <a:solidFill>
                  <a:prstClr val="black"/>
                </a:solidFill>
                <a:latin typeface="Calibri"/>
                <a:ea typeface="ＭＳ Ｐゴシック"/>
              </a:rPr>
              <a:t>人</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(13</a:t>
            </a:r>
            <a:r>
              <a:rPr kumimoji="0" lang="ja-JP" altLang="en-US" sz="1400" kern="0" dirty="0" smtClean="0">
                <a:solidFill>
                  <a:prstClr val="black"/>
                </a:solidFill>
                <a:latin typeface="Calibri"/>
                <a:ea typeface="ＭＳ Ｐゴシック"/>
              </a:rPr>
              <a:t>人</a:t>
            </a:r>
            <a:r>
              <a:rPr kumimoji="0" lang="en-US" altLang="ja-JP" sz="1400" kern="0" dirty="0">
                <a:solidFill>
                  <a:prstClr val="black"/>
                </a:solidFill>
                <a:latin typeface="Calibri"/>
                <a:ea typeface="ＭＳ Ｐゴシック"/>
              </a:rPr>
              <a:t>)</a:t>
            </a:r>
          </a:p>
        </p:txBody>
      </p:sp>
      <p:sp>
        <p:nvSpPr>
          <p:cNvPr id="12" name="正方形/長方形 11"/>
          <p:cNvSpPr/>
          <p:nvPr/>
        </p:nvSpPr>
        <p:spPr>
          <a:xfrm>
            <a:off x="5312925" y="3101195"/>
            <a:ext cx="720195" cy="2448272"/>
          </a:xfrm>
          <a:prstGeom prst="rect">
            <a:avLst/>
          </a:prstGeom>
          <a:solidFill>
            <a:sysClr val="window" lastClr="FFFFFF"/>
          </a:solidFill>
          <a:ln w="6350" cap="flat" cmpd="sng" algn="ctr">
            <a:solidFill>
              <a:sysClr val="windowText" lastClr="000000"/>
            </a:solidFill>
            <a:prstDash val="solid"/>
          </a:ln>
          <a:effectLst/>
        </p:spPr>
        <p:txBody>
          <a:bodyPr rtlCol="0" anchor="t"/>
          <a:lstStyle/>
          <a:p>
            <a:pPr algn="ctr" fontAlgn="auto">
              <a:spcBef>
                <a:spcPts val="0"/>
              </a:spcBef>
              <a:spcAft>
                <a:spcPts val="0"/>
              </a:spcAft>
              <a:defRPr/>
            </a:pPr>
            <a:r>
              <a:rPr kumimoji="0" lang="ja-JP" altLang="en-US" sz="1400" kern="0" dirty="0">
                <a:solidFill>
                  <a:prstClr val="black"/>
                </a:solidFill>
                <a:latin typeface="Calibri"/>
                <a:ea typeface="ＭＳ Ｐゴシック"/>
              </a:rPr>
              <a:t>富山県</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endParaRPr kumimoji="0" lang="en-US" altLang="ja-JP" sz="9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24</a:t>
            </a:r>
            <a:r>
              <a:rPr kumimoji="0" lang="ja-JP" altLang="en-US" sz="1400" kern="0" dirty="0" smtClean="0">
                <a:solidFill>
                  <a:prstClr val="black"/>
                </a:solidFill>
                <a:latin typeface="Calibri"/>
                <a:ea typeface="ＭＳ Ｐゴシック"/>
              </a:rPr>
              <a:t>件</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(18</a:t>
            </a:r>
            <a:r>
              <a:rPr kumimoji="0" lang="ja-JP" altLang="en-US" sz="1400" kern="0" dirty="0" smtClean="0">
                <a:solidFill>
                  <a:prstClr val="black"/>
                </a:solidFill>
                <a:latin typeface="Calibri"/>
                <a:ea typeface="ＭＳ Ｐゴシック"/>
              </a:rPr>
              <a:t>件</a:t>
            </a:r>
            <a:r>
              <a:rPr kumimoji="0" lang="en-US" altLang="ja-JP" sz="1400" kern="0" dirty="0">
                <a:solidFill>
                  <a:prstClr val="black"/>
                </a:solidFill>
                <a:latin typeface="Calibri"/>
                <a:ea typeface="ＭＳ Ｐゴシック"/>
              </a:rPr>
              <a:t>)</a:t>
            </a: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4</a:t>
            </a:r>
            <a:r>
              <a:rPr kumimoji="0" lang="ja-JP" altLang="en-US" sz="1400" kern="0" dirty="0" smtClean="0">
                <a:solidFill>
                  <a:prstClr val="black"/>
                </a:solidFill>
                <a:latin typeface="Calibri"/>
                <a:ea typeface="ＭＳ Ｐゴシック"/>
              </a:rPr>
              <a:t>件</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(5</a:t>
            </a:r>
            <a:r>
              <a:rPr kumimoji="0" lang="ja-JP" altLang="en-US" sz="1400" kern="0" dirty="0" smtClean="0">
                <a:solidFill>
                  <a:prstClr val="black"/>
                </a:solidFill>
                <a:latin typeface="Calibri"/>
                <a:ea typeface="ＭＳ Ｐゴシック"/>
              </a:rPr>
              <a:t>件</a:t>
            </a:r>
            <a:r>
              <a:rPr kumimoji="0" lang="en-US" altLang="ja-JP" sz="1400" kern="0" dirty="0">
                <a:solidFill>
                  <a:prstClr val="black"/>
                </a:solidFill>
                <a:latin typeface="Calibri"/>
                <a:ea typeface="ＭＳ Ｐゴシック"/>
              </a:rPr>
              <a:t>)</a:t>
            </a: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a:solidFill>
                  <a:prstClr val="black"/>
                </a:solidFill>
                <a:latin typeface="Calibri"/>
                <a:ea typeface="ＭＳ Ｐゴシック"/>
              </a:rPr>
              <a:t>6</a:t>
            </a:r>
            <a:r>
              <a:rPr kumimoji="0" lang="ja-JP" altLang="en-US" sz="1400" kern="0" dirty="0" smtClean="0">
                <a:solidFill>
                  <a:prstClr val="black"/>
                </a:solidFill>
                <a:latin typeface="Calibri"/>
                <a:ea typeface="ＭＳ Ｐゴシック"/>
              </a:rPr>
              <a:t>人</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(5</a:t>
            </a:r>
            <a:r>
              <a:rPr kumimoji="0" lang="ja-JP" altLang="en-US" sz="1400" kern="0" dirty="0" smtClean="0">
                <a:solidFill>
                  <a:prstClr val="black"/>
                </a:solidFill>
                <a:latin typeface="Calibri"/>
                <a:ea typeface="ＭＳ Ｐゴシック"/>
              </a:rPr>
              <a:t>人</a:t>
            </a:r>
            <a:r>
              <a:rPr kumimoji="0" lang="en-US" altLang="ja-JP" sz="1400" kern="0" dirty="0">
                <a:solidFill>
                  <a:prstClr val="black"/>
                </a:solidFill>
                <a:latin typeface="Calibri"/>
                <a:ea typeface="ＭＳ Ｐゴシック"/>
              </a:rPr>
              <a:t>)</a:t>
            </a:r>
          </a:p>
        </p:txBody>
      </p:sp>
      <p:sp>
        <p:nvSpPr>
          <p:cNvPr id="4" name="四角形吹き出し 3"/>
          <p:cNvSpPr/>
          <p:nvPr/>
        </p:nvSpPr>
        <p:spPr>
          <a:xfrm>
            <a:off x="6191605" y="4120832"/>
            <a:ext cx="720080" cy="720000"/>
          </a:xfrm>
          <a:prstGeom prst="wedgeRectCallout">
            <a:avLst>
              <a:gd name="adj1" fmla="val -8340"/>
              <a:gd name="adj2" fmla="val -81187"/>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kumimoji="0" lang="ja-JP" altLang="en-US" sz="1400" kern="0" dirty="0">
                <a:solidFill>
                  <a:prstClr val="black"/>
                </a:solidFill>
              </a:rPr>
              <a:t>富山県</a:t>
            </a:r>
            <a:endParaRPr kumimoji="0" lang="en-US" altLang="ja-JP" sz="1400" kern="0" dirty="0">
              <a:solidFill>
                <a:prstClr val="black"/>
              </a:solidFill>
            </a:endParaRPr>
          </a:p>
          <a:p>
            <a:pPr algn="ctr" fontAlgn="auto">
              <a:spcBef>
                <a:spcPts val="0"/>
              </a:spcBef>
              <a:spcAft>
                <a:spcPts val="0"/>
              </a:spcAft>
              <a:defRPr/>
            </a:pPr>
            <a:r>
              <a:rPr kumimoji="0" lang="en-US" altLang="ja-JP" sz="1400" kern="0" dirty="0" smtClean="0">
                <a:solidFill>
                  <a:prstClr val="black"/>
                </a:solidFill>
              </a:rPr>
              <a:t>37</a:t>
            </a:r>
            <a:r>
              <a:rPr kumimoji="0" lang="ja-JP" altLang="en-US" sz="1400" kern="0" dirty="0" smtClean="0">
                <a:solidFill>
                  <a:prstClr val="black"/>
                </a:solidFill>
              </a:rPr>
              <a:t>件</a:t>
            </a:r>
            <a:endParaRPr kumimoji="0" lang="en-US" altLang="ja-JP" sz="1400" kern="0" dirty="0">
              <a:solidFill>
                <a:prstClr val="black"/>
              </a:solidFill>
            </a:endParaRPr>
          </a:p>
          <a:p>
            <a:pPr algn="ctr" fontAlgn="auto">
              <a:spcBef>
                <a:spcPts val="0"/>
              </a:spcBef>
              <a:spcAft>
                <a:spcPts val="0"/>
              </a:spcAft>
              <a:defRPr/>
            </a:pPr>
            <a:r>
              <a:rPr kumimoji="0" lang="en-US" altLang="ja-JP" sz="1400" kern="0" dirty="0" smtClean="0">
                <a:solidFill>
                  <a:prstClr val="black"/>
                </a:solidFill>
              </a:rPr>
              <a:t>(28</a:t>
            </a:r>
            <a:r>
              <a:rPr kumimoji="0" lang="ja-JP" altLang="en-US" sz="1400" kern="0" dirty="0" smtClean="0">
                <a:solidFill>
                  <a:prstClr val="black"/>
                </a:solidFill>
              </a:rPr>
              <a:t>件</a:t>
            </a:r>
            <a:r>
              <a:rPr kumimoji="0" lang="en-US" altLang="ja-JP" sz="1400" kern="0" dirty="0" smtClean="0">
                <a:solidFill>
                  <a:prstClr val="black"/>
                </a:solidFill>
              </a:rPr>
              <a:t>)</a:t>
            </a:r>
            <a:endParaRPr lang="ja-JP" altLang="en-US" sz="1200" dirty="0">
              <a:solidFill>
                <a:prstClr val="white"/>
              </a:solidFill>
            </a:endParaRPr>
          </a:p>
        </p:txBody>
      </p:sp>
      <p:sp>
        <p:nvSpPr>
          <p:cNvPr id="13" name="正方形/長方形 12"/>
          <p:cNvSpPr/>
          <p:nvPr/>
        </p:nvSpPr>
        <p:spPr>
          <a:xfrm>
            <a:off x="9187060" y="3658369"/>
            <a:ext cx="684000" cy="1908000"/>
          </a:xfrm>
          <a:prstGeom prst="rect">
            <a:avLst/>
          </a:prstGeom>
          <a:solidFill>
            <a:sysClr val="window" lastClr="FFFFFF"/>
          </a:solidFill>
          <a:ln w="6350" cap="flat" cmpd="sng" algn="ctr">
            <a:solidFill>
              <a:sysClr val="windowText" lastClr="000000"/>
            </a:solidFill>
            <a:prstDash val="solid"/>
          </a:ln>
          <a:effectLst/>
        </p:spPr>
        <p:txBody>
          <a:bodyPr rtlCol="0" anchor="t"/>
          <a:lstStyle/>
          <a:p>
            <a:pPr algn="ctr" fontAlgn="auto">
              <a:spcBef>
                <a:spcPts val="0"/>
              </a:spcBef>
              <a:spcAft>
                <a:spcPts val="0"/>
              </a:spcAft>
              <a:defRPr/>
            </a:pPr>
            <a:endParaRPr kumimoji="0" lang="en-US" altLang="ja-JP" sz="9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21</a:t>
            </a:r>
            <a:r>
              <a:rPr kumimoji="0" lang="ja-JP" altLang="en-US" sz="1400" kern="0" dirty="0" smtClean="0">
                <a:solidFill>
                  <a:prstClr val="black"/>
                </a:solidFill>
                <a:latin typeface="Calibri"/>
                <a:ea typeface="ＭＳ Ｐゴシック"/>
              </a:rPr>
              <a:t>件</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(17</a:t>
            </a:r>
            <a:r>
              <a:rPr kumimoji="0" lang="ja-JP" altLang="en-US" sz="1400" kern="0" dirty="0" smtClean="0">
                <a:solidFill>
                  <a:prstClr val="black"/>
                </a:solidFill>
                <a:latin typeface="Calibri"/>
                <a:ea typeface="ＭＳ Ｐゴシック"/>
              </a:rPr>
              <a:t>件</a:t>
            </a:r>
            <a:r>
              <a:rPr kumimoji="0" lang="en-US" altLang="ja-JP" sz="1400" kern="0" dirty="0">
                <a:solidFill>
                  <a:prstClr val="black"/>
                </a:solidFill>
                <a:latin typeface="Calibri"/>
                <a:ea typeface="ＭＳ Ｐゴシック"/>
              </a:rPr>
              <a:t>)</a:t>
            </a:r>
          </a:p>
          <a:p>
            <a:pPr algn="ctr" fontAlgn="auto">
              <a:spcBef>
                <a:spcPts val="0"/>
              </a:spcBef>
              <a:spcAft>
                <a:spcPts val="0"/>
              </a:spcAft>
              <a:defRPr/>
            </a:pPr>
            <a:endParaRPr kumimoji="0" lang="en-US" altLang="ja-JP" sz="1400" kern="0" dirty="0" smtClean="0">
              <a:solidFill>
                <a:prstClr val="black"/>
              </a:solidFill>
              <a:latin typeface="Calibri"/>
              <a:ea typeface="ＭＳ Ｐゴシック"/>
            </a:endParaRP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21</a:t>
            </a:r>
            <a:r>
              <a:rPr kumimoji="0" lang="ja-JP" altLang="en-US" sz="1400" kern="0" dirty="0" smtClean="0">
                <a:solidFill>
                  <a:prstClr val="black"/>
                </a:solidFill>
                <a:latin typeface="Calibri"/>
                <a:ea typeface="ＭＳ Ｐゴシック"/>
              </a:rPr>
              <a:t>人</a:t>
            </a:r>
            <a:endParaRPr kumimoji="0" lang="en-US" altLang="ja-JP" sz="1400" kern="0" dirty="0">
              <a:solidFill>
                <a:prstClr val="black"/>
              </a:solidFill>
              <a:latin typeface="Calibri"/>
              <a:ea typeface="ＭＳ Ｐゴシック"/>
            </a:endParaRPr>
          </a:p>
          <a:p>
            <a:pPr algn="ctr" fontAlgn="auto">
              <a:spcBef>
                <a:spcPts val="0"/>
              </a:spcBef>
              <a:spcAft>
                <a:spcPts val="0"/>
              </a:spcAft>
              <a:defRPr/>
            </a:pPr>
            <a:r>
              <a:rPr kumimoji="0" lang="en-US" altLang="ja-JP" sz="1400" kern="0" dirty="0" smtClean="0">
                <a:solidFill>
                  <a:prstClr val="black"/>
                </a:solidFill>
                <a:latin typeface="Calibri"/>
                <a:ea typeface="ＭＳ Ｐゴシック"/>
              </a:rPr>
              <a:t>(17</a:t>
            </a:r>
            <a:r>
              <a:rPr kumimoji="0" lang="ja-JP" altLang="en-US" sz="1400" kern="0" dirty="0" smtClean="0">
                <a:solidFill>
                  <a:prstClr val="black"/>
                </a:solidFill>
                <a:latin typeface="Calibri"/>
                <a:ea typeface="ＭＳ Ｐゴシック"/>
              </a:rPr>
              <a:t>人</a:t>
            </a:r>
            <a:r>
              <a:rPr kumimoji="0" lang="en-US" altLang="ja-JP" sz="1400" kern="0" dirty="0">
                <a:solidFill>
                  <a:prstClr val="black"/>
                </a:solidFill>
                <a:latin typeface="Calibri"/>
                <a:ea typeface="ＭＳ Ｐゴシック"/>
              </a:rPr>
              <a:t>)</a:t>
            </a:r>
          </a:p>
        </p:txBody>
      </p:sp>
      <p:sp>
        <p:nvSpPr>
          <p:cNvPr id="14" name="角丸四角形 13"/>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5FE696D9-AF64-48B8-957D-486481A604C6}"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14449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453000" y="729040"/>
            <a:ext cx="9000000" cy="30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896" tIns="42959" rIns="85896" bIns="42959" anchor="ctr"/>
          <a:lstStyle>
            <a:lvl1pPr defTabSz="860425" eaLnBrk="0" hangingPunct="0">
              <a:spcBef>
                <a:spcPct val="20000"/>
              </a:spcBef>
              <a:buChar char="•"/>
              <a:defRPr kumimoji="1" sz="3000">
                <a:solidFill>
                  <a:schemeClr val="tx1"/>
                </a:solidFill>
                <a:latin typeface="Arial" charset="0"/>
                <a:ea typeface="ＭＳ Ｐゴシック" charset="-128"/>
              </a:defRPr>
            </a:lvl1pPr>
            <a:lvl2pPr marL="700088" indent="-269875" defTabSz="860425" eaLnBrk="0" hangingPunct="0">
              <a:spcBef>
                <a:spcPct val="20000"/>
              </a:spcBef>
              <a:buChar char="–"/>
              <a:defRPr kumimoji="1" sz="2600">
                <a:solidFill>
                  <a:schemeClr val="tx1"/>
                </a:solidFill>
                <a:latin typeface="Arial" charset="0"/>
                <a:ea typeface="ＭＳ Ｐゴシック" charset="-128"/>
              </a:defRPr>
            </a:lvl2pPr>
            <a:lvl3pPr marL="1076325" indent="-215900" defTabSz="860425" eaLnBrk="0" hangingPunct="0">
              <a:spcBef>
                <a:spcPct val="20000"/>
              </a:spcBef>
              <a:buChar char="•"/>
              <a:defRPr kumimoji="1" sz="2300">
                <a:solidFill>
                  <a:schemeClr val="tx1"/>
                </a:solidFill>
                <a:latin typeface="Arial" charset="0"/>
                <a:ea typeface="ＭＳ Ｐゴシック" charset="-128"/>
              </a:defRPr>
            </a:lvl3pPr>
            <a:lvl4pPr marL="1506538" indent="-214313" defTabSz="860425" eaLnBrk="0" hangingPunct="0">
              <a:spcBef>
                <a:spcPct val="20000"/>
              </a:spcBef>
              <a:buChar char="–"/>
              <a:defRPr kumimoji="1" sz="1900">
                <a:solidFill>
                  <a:schemeClr val="tx1"/>
                </a:solidFill>
                <a:latin typeface="Arial" charset="0"/>
                <a:ea typeface="ＭＳ Ｐゴシック" charset="-128"/>
              </a:defRPr>
            </a:lvl4pPr>
            <a:lvl5pPr marL="1936750" indent="-214313" defTabSz="860425" eaLnBrk="0" hangingPunct="0">
              <a:spcBef>
                <a:spcPct val="20000"/>
              </a:spcBef>
              <a:buChar char="»"/>
              <a:defRPr kumimoji="1" sz="1900">
                <a:solidFill>
                  <a:schemeClr val="tx1"/>
                </a:solidFill>
                <a:latin typeface="Arial" charset="0"/>
                <a:ea typeface="ＭＳ Ｐゴシック" charset="-128"/>
              </a:defRPr>
            </a:lvl5pPr>
            <a:lvl6pPr marL="23939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8511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3083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765550" indent="-214313" defTabSz="860425"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r>
              <a:rPr lang="ja-JP" altLang="en-US" sz="2400" dirty="0">
                <a:solidFill>
                  <a:schemeClr val="tx2"/>
                </a:solidFill>
              </a:rPr>
              <a:t>・　虐待を受けた障害者の安全確認</a:t>
            </a:r>
            <a:br>
              <a:rPr lang="ja-JP" altLang="en-US" sz="2400" dirty="0">
                <a:solidFill>
                  <a:schemeClr val="tx2"/>
                </a:solidFill>
              </a:rPr>
            </a:br>
            <a:r>
              <a:rPr lang="ja-JP" altLang="en-US" sz="2400" dirty="0" smtClean="0">
                <a:solidFill>
                  <a:schemeClr val="tx2"/>
                </a:solidFill>
              </a:rPr>
              <a:t>・</a:t>
            </a:r>
            <a:r>
              <a:rPr lang="ja-JP" altLang="en-US" sz="2400" dirty="0">
                <a:solidFill>
                  <a:schemeClr val="tx2"/>
                </a:solidFill>
              </a:rPr>
              <a:t>　事実確認</a:t>
            </a:r>
            <a:br>
              <a:rPr lang="ja-JP" altLang="en-US" sz="2400" dirty="0">
                <a:solidFill>
                  <a:schemeClr val="tx2"/>
                </a:solidFill>
              </a:rPr>
            </a:br>
            <a:r>
              <a:rPr lang="ja-JP" altLang="en-US" sz="2400" dirty="0" smtClean="0">
                <a:solidFill>
                  <a:schemeClr val="tx2"/>
                </a:solidFill>
              </a:rPr>
              <a:t>・</a:t>
            </a:r>
            <a:r>
              <a:rPr lang="ja-JP" altLang="en-US" sz="2400" dirty="0">
                <a:solidFill>
                  <a:schemeClr val="tx2"/>
                </a:solidFill>
              </a:rPr>
              <a:t>　対応協議</a:t>
            </a:r>
            <a:br>
              <a:rPr lang="ja-JP" altLang="en-US" sz="2400" dirty="0">
                <a:solidFill>
                  <a:schemeClr val="tx2"/>
                </a:solidFill>
              </a:rPr>
            </a:br>
            <a:r>
              <a:rPr lang="ja-JP" altLang="en-US" sz="2400" dirty="0" smtClean="0">
                <a:solidFill>
                  <a:schemeClr val="tx2"/>
                </a:solidFill>
              </a:rPr>
              <a:t>・</a:t>
            </a:r>
            <a:r>
              <a:rPr lang="ja-JP" altLang="en-US" sz="2400" dirty="0">
                <a:solidFill>
                  <a:schemeClr val="tx2"/>
                </a:solidFill>
              </a:rPr>
              <a:t>　一時保護（入所措置）</a:t>
            </a:r>
            <a:br>
              <a:rPr lang="ja-JP" altLang="en-US" sz="2400" dirty="0">
                <a:solidFill>
                  <a:schemeClr val="tx2"/>
                </a:solidFill>
              </a:rPr>
            </a:br>
            <a:r>
              <a:rPr lang="ja-JP" altLang="en-US" sz="2400" dirty="0" smtClean="0">
                <a:solidFill>
                  <a:schemeClr val="tx2"/>
                </a:solidFill>
              </a:rPr>
              <a:t>・</a:t>
            </a:r>
            <a:r>
              <a:rPr lang="ja-JP" altLang="en-US" sz="2400" dirty="0">
                <a:solidFill>
                  <a:schemeClr val="tx2"/>
                </a:solidFill>
              </a:rPr>
              <a:t>　後見開始等</a:t>
            </a:r>
            <a:r>
              <a:rPr lang="ja-JP" altLang="en-US" sz="2400" dirty="0" smtClean="0">
                <a:solidFill>
                  <a:schemeClr val="tx2"/>
                </a:solidFill>
              </a:rPr>
              <a:t>の審判の請求</a:t>
            </a:r>
            <a:r>
              <a:rPr lang="ja-JP" altLang="en-US" sz="2400" dirty="0">
                <a:solidFill>
                  <a:schemeClr val="tx2"/>
                </a:solidFill>
              </a:rPr>
              <a:t/>
            </a:r>
            <a:br>
              <a:rPr lang="ja-JP" altLang="en-US" sz="2400" dirty="0">
                <a:solidFill>
                  <a:schemeClr val="tx2"/>
                </a:solidFill>
              </a:rPr>
            </a:br>
            <a:r>
              <a:rPr lang="ja-JP" altLang="en-US" sz="2400" dirty="0" smtClean="0">
                <a:solidFill>
                  <a:schemeClr val="tx2"/>
                </a:solidFill>
              </a:rPr>
              <a:t>・</a:t>
            </a:r>
            <a:r>
              <a:rPr lang="ja-JP" altLang="en-US" sz="2400" dirty="0">
                <a:solidFill>
                  <a:schemeClr val="tx2"/>
                </a:solidFill>
              </a:rPr>
              <a:t>　立入調査</a:t>
            </a:r>
            <a:br>
              <a:rPr lang="ja-JP" altLang="en-US" sz="2400" dirty="0">
                <a:solidFill>
                  <a:schemeClr val="tx2"/>
                </a:solidFill>
              </a:rPr>
            </a:br>
            <a:r>
              <a:rPr lang="ja-JP" altLang="en-US" sz="2400" dirty="0" smtClean="0">
                <a:solidFill>
                  <a:schemeClr val="tx2"/>
                </a:solidFill>
              </a:rPr>
              <a:t>・</a:t>
            </a:r>
            <a:r>
              <a:rPr lang="ja-JP" altLang="en-US" sz="2400" dirty="0">
                <a:solidFill>
                  <a:schemeClr val="tx2"/>
                </a:solidFill>
              </a:rPr>
              <a:t>　立入調査の際の警察への援助要請</a:t>
            </a:r>
            <a:br>
              <a:rPr lang="ja-JP" altLang="en-US" sz="2400" dirty="0">
                <a:solidFill>
                  <a:schemeClr val="tx2"/>
                </a:solidFill>
              </a:rPr>
            </a:br>
            <a:r>
              <a:rPr lang="ja-JP" altLang="en-US" sz="2400" dirty="0" smtClean="0">
                <a:solidFill>
                  <a:schemeClr val="tx2"/>
                </a:solidFill>
              </a:rPr>
              <a:t>・</a:t>
            </a:r>
            <a:r>
              <a:rPr lang="ja-JP" altLang="en-US" sz="2400" dirty="0">
                <a:solidFill>
                  <a:schemeClr val="tx2"/>
                </a:solidFill>
              </a:rPr>
              <a:t>　面会の制限</a:t>
            </a:r>
          </a:p>
        </p:txBody>
      </p:sp>
      <p:cxnSp>
        <p:nvCxnSpPr>
          <p:cNvPr id="5" name="直線コネクタ 4"/>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通報を受けて行う市町村の措置</a:t>
            </a:r>
            <a:endParaRPr lang="ja-JP" altLang="en-US" sz="3200" dirty="0">
              <a:solidFill>
                <a:prstClr val="black"/>
              </a:solidFill>
              <a:latin typeface="+mn-ea"/>
            </a:endParaRPr>
          </a:p>
        </p:txBody>
      </p:sp>
      <p:sp>
        <p:nvSpPr>
          <p:cNvPr id="7" name="コンテンツ プレースホルダー 2"/>
          <p:cNvSpPr>
            <a:spLocks noGrp="1"/>
          </p:cNvSpPr>
          <p:nvPr>
            <p:ph idx="1"/>
          </p:nvPr>
        </p:nvSpPr>
        <p:spPr>
          <a:xfrm>
            <a:off x="543000" y="4221088"/>
            <a:ext cx="8820000" cy="2340000"/>
          </a:xfrm>
        </p:spPr>
        <p:style>
          <a:lnRef idx="1">
            <a:schemeClr val="accent1"/>
          </a:lnRef>
          <a:fillRef idx="2">
            <a:schemeClr val="accent1"/>
          </a:fillRef>
          <a:effectRef idx="1">
            <a:schemeClr val="accent1"/>
          </a:effectRef>
          <a:fontRef idx="minor">
            <a:schemeClr val="dk1"/>
          </a:fontRef>
        </p:style>
        <p:txBody>
          <a:bodyPr rtlCol="0">
            <a:noAutofit/>
          </a:bodyPr>
          <a:lstStyle/>
          <a:p>
            <a:pPr marL="0" indent="0" eaLnBrk="1" fontAlgn="auto" hangingPunct="1">
              <a:spcAft>
                <a:spcPts val="0"/>
              </a:spcAft>
              <a:buFont typeface="Arial" panose="020B0604020202020204" pitchFamily="34" charset="0"/>
              <a:buNone/>
              <a:defRPr/>
            </a:pPr>
            <a:endParaRPr lang="en-US" altLang="ja-JP" sz="1800" dirty="0" smtClean="0">
              <a:latin typeface="+mn-ea"/>
            </a:endParaRPr>
          </a:p>
          <a:p>
            <a:pPr marL="0" indent="0" eaLnBrk="1" fontAlgn="auto" hangingPunct="1">
              <a:spcBef>
                <a:spcPts val="0"/>
              </a:spcBef>
              <a:spcAft>
                <a:spcPts val="0"/>
              </a:spcAft>
              <a:buFont typeface="Arial" panose="020B0604020202020204" pitchFamily="34" charset="0"/>
              <a:buNone/>
              <a:defRPr/>
            </a:pPr>
            <a:r>
              <a:rPr lang="ja-JP" altLang="en-US" sz="1800" dirty="0" smtClean="0">
                <a:latin typeface="+mn-ea"/>
              </a:rPr>
              <a:t>＊障害者本人の虐待されているという、「自覚」は、問わない</a:t>
            </a:r>
            <a:endParaRPr lang="en-US" altLang="ja-JP" sz="1800" dirty="0" smtClean="0">
              <a:latin typeface="+mn-ea"/>
            </a:endParaRPr>
          </a:p>
          <a:p>
            <a:pPr marL="0" indent="0" eaLnBrk="1" fontAlgn="auto" hangingPunct="1">
              <a:spcBef>
                <a:spcPts val="0"/>
              </a:spcBef>
              <a:spcAft>
                <a:spcPts val="0"/>
              </a:spcAft>
              <a:buFont typeface="Arial" panose="020B0604020202020204" pitchFamily="34" charset="0"/>
              <a:buNone/>
              <a:defRPr/>
            </a:pPr>
            <a:r>
              <a:rPr lang="ja-JP" altLang="en-US" sz="1800" dirty="0" smtClean="0">
                <a:latin typeface="+mn-ea"/>
              </a:rPr>
              <a:t>＊養護者、従事者、使用者の虐待しているという、「自覚」は、問わない</a:t>
            </a:r>
            <a:endParaRPr lang="en-US" altLang="ja-JP" sz="1800" dirty="0" smtClean="0">
              <a:latin typeface="+mn-ea"/>
            </a:endParaRPr>
          </a:p>
          <a:p>
            <a:pPr marL="0" indent="0" eaLnBrk="1" fontAlgn="auto" hangingPunct="1">
              <a:spcBef>
                <a:spcPts val="0"/>
              </a:spcBef>
              <a:spcAft>
                <a:spcPts val="0"/>
              </a:spcAft>
              <a:buFont typeface="Arial" panose="020B0604020202020204" pitchFamily="34" charset="0"/>
              <a:buNone/>
              <a:defRPr/>
            </a:pPr>
            <a:endParaRPr lang="en-US" altLang="ja-JP" sz="1400" dirty="0" smtClean="0">
              <a:latin typeface="+mn-ea"/>
            </a:endParaRPr>
          </a:p>
          <a:p>
            <a:pPr marL="0" indent="0" eaLnBrk="1" fontAlgn="auto" hangingPunct="1">
              <a:spcBef>
                <a:spcPts val="0"/>
              </a:spcBef>
              <a:spcAft>
                <a:spcPts val="0"/>
              </a:spcAft>
              <a:buFont typeface="Arial" panose="020B0604020202020204" pitchFamily="34" charset="0"/>
              <a:buNone/>
              <a:defRPr/>
            </a:pPr>
            <a:r>
              <a:rPr lang="ja-JP" altLang="en-US" sz="1800" dirty="0" smtClean="0">
                <a:latin typeface="+mn-ea"/>
              </a:rPr>
              <a:t>⇒どれだけ、一生懸命世話をしている家族でも</a:t>
            </a:r>
            <a:endParaRPr lang="en-US" altLang="ja-JP" sz="1800" dirty="0" smtClean="0">
              <a:latin typeface="+mn-ea"/>
            </a:endParaRPr>
          </a:p>
          <a:p>
            <a:pPr marL="0" indent="0" eaLnBrk="1" fontAlgn="auto" hangingPunct="1">
              <a:spcBef>
                <a:spcPts val="0"/>
              </a:spcBef>
              <a:spcAft>
                <a:spcPts val="0"/>
              </a:spcAft>
              <a:buFont typeface="Arial" panose="020B0604020202020204" pitchFamily="34" charset="0"/>
              <a:buNone/>
              <a:defRPr/>
            </a:pPr>
            <a:r>
              <a:rPr lang="ja-JP" altLang="en-US" sz="1800" dirty="0">
                <a:latin typeface="+mn-ea"/>
              </a:rPr>
              <a:t>　</a:t>
            </a:r>
            <a:r>
              <a:rPr lang="ja-JP" altLang="en-US" sz="1800" dirty="0" smtClean="0">
                <a:latin typeface="+mn-ea"/>
              </a:rPr>
              <a:t> どれだけ、評判のよい事業所でも</a:t>
            </a:r>
            <a:endParaRPr lang="en-US" altLang="ja-JP" sz="1800" dirty="0" smtClean="0">
              <a:latin typeface="+mn-ea"/>
            </a:endParaRPr>
          </a:p>
          <a:p>
            <a:pPr marL="0" indent="0" eaLnBrk="1" fontAlgn="auto" hangingPunct="1">
              <a:spcBef>
                <a:spcPts val="0"/>
              </a:spcBef>
              <a:spcAft>
                <a:spcPts val="0"/>
              </a:spcAft>
              <a:buFont typeface="Arial" panose="020B0604020202020204" pitchFamily="34" charset="0"/>
              <a:buNone/>
              <a:defRPr/>
            </a:pPr>
            <a:endParaRPr lang="en-US" altLang="ja-JP" sz="1050" dirty="0" smtClean="0">
              <a:latin typeface="+mn-ea"/>
            </a:endParaRPr>
          </a:p>
          <a:p>
            <a:pPr marL="0" indent="0" eaLnBrk="1" fontAlgn="auto" hangingPunct="1">
              <a:spcBef>
                <a:spcPts val="0"/>
              </a:spcBef>
              <a:spcAft>
                <a:spcPts val="0"/>
              </a:spcAft>
              <a:buFont typeface="Arial" panose="020B0604020202020204" pitchFamily="34" charset="0"/>
              <a:buNone/>
              <a:defRPr/>
            </a:pPr>
            <a:r>
              <a:rPr lang="ja-JP" altLang="en-US" sz="1800" dirty="0">
                <a:latin typeface="+mn-ea"/>
              </a:rPr>
              <a:t>　</a:t>
            </a:r>
            <a:r>
              <a:rPr lang="ja-JP" altLang="en-US" sz="1800" b="1" dirty="0">
                <a:solidFill>
                  <a:srgbClr val="0033CC"/>
                </a:solidFill>
                <a:latin typeface="+mn-ea"/>
              </a:rPr>
              <a:t> </a:t>
            </a:r>
            <a:r>
              <a:rPr lang="ja-JP" altLang="en-US" sz="1800" b="1" u="sng" dirty="0" smtClean="0">
                <a:solidFill>
                  <a:srgbClr val="0033CC"/>
                </a:solidFill>
                <a:latin typeface="+mn-ea"/>
              </a:rPr>
              <a:t>起こっている事実に着目し、判断は、組織で行う（虐待の有無、緊急性）</a:t>
            </a:r>
            <a:endParaRPr lang="en-US" altLang="ja-JP" sz="1800" b="1" u="sng" dirty="0" smtClean="0">
              <a:solidFill>
                <a:srgbClr val="0033CC"/>
              </a:solidFill>
              <a:latin typeface="+mn-ea"/>
            </a:endParaRPr>
          </a:p>
          <a:p>
            <a:pPr marL="0" indent="0" eaLnBrk="1" fontAlgn="auto" hangingPunct="1">
              <a:spcBef>
                <a:spcPts val="0"/>
              </a:spcBef>
              <a:spcAft>
                <a:spcPts val="0"/>
              </a:spcAft>
              <a:buFont typeface="Arial" panose="020B0604020202020204" pitchFamily="34" charset="0"/>
              <a:buNone/>
              <a:defRPr/>
            </a:pPr>
            <a:endParaRPr lang="en-US" altLang="ja-JP" sz="1800" dirty="0" smtClean="0">
              <a:latin typeface="+mn-ea"/>
            </a:endParaRPr>
          </a:p>
        </p:txBody>
      </p:sp>
      <p:sp>
        <p:nvSpPr>
          <p:cNvPr id="8" name="角丸四角形 7"/>
          <p:cNvSpPr/>
          <p:nvPr/>
        </p:nvSpPr>
        <p:spPr>
          <a:xfrm>
            <a:off x="536848" y="4015780"/>
            <a:ext cx="3600000" cy="396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fontAlgn="auto">
              <a:spcBef>
                <a:spcPts val="0"/>
              </a:spcBef>
              <a:spcAft>
                <a:spcPts val="0"/>
              </a:spcAft>
            </a:pPr>
            <a:r>
              <a:rPr lang="ja-JP" altLang="en-US" sz="1800" b="1" dirty="0">
                <a:solidFill>
                  <a:prstClr val="white"/>
                </a:solidFill>
              </a:rPr>
              <a:t>起こ</a:t>
            </a:r>
            <a:r>
              <a:rPr lang="ja-JP" altLang="en-US" sz="1800" b="1" dirty="0" smtClean="0">
                <a:solidFill>
                  <a:prstClr val="white"/>
                </a:solidFill>
              </a:rPr>
              <a:t>っている「事実」に着目</a:t>
            </a:r>
            <a:endParaRPr lang="en-US" altLang="ja-JP" sz="1800" b="1" dirty="0" smtClean="0">
              <a:solidFill>
                <a:prstClr val="white"/>
              </a:solidFill>
            </a:endParaRPr>
          </a:p>
        </p:txBody>
      </p:sp>
      <p:sp>
        <p:nvSpPr>
          <p:cNvPr id="10" name="角丸四角形 9"/>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6FB902C1-CFFA-4F59-A823-E9B5EE840530}"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19</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txBox="1">
            <a:spLocks/>
          </p:cNvSpPr>
          <p:nvPr/>
        </p:nvSpPr>
        <p:spPr>
          <a:xfrm>
            <a:off x="309479" y="2654465"/>
            <a:ext cx="9352965" cy="1187058"/>
          </a:xfrm>
          <a:prstGeom prst="rect">
            <a:avLst/>
          </a:prstGeom>
        </p:spPr>
        <p:txBody>
          <a:bodyPr vert="horz" lIns="88671" tIns="44335" rIns="0" bIns="44335"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ts val="582"/>
              </a:spcBef>
              <a:buNone/>
            </a:pPr>
            <a:r>
              <a:rPr lang="ja-JP" altLang="en-US" sz="2327" dirty="0">
                <a:solidFill>
                  <a:srgbClr val="0070C0"/>
                </a:solidFill>
              </a:rPr>
              <a:t>◆ 富山県障害者虐待防止ネットワーク協議会の開催（広域的な連携体制）</a:t>
            </a:r>
            <a:endParaRPr lang="en-US" altLang="ja-JP" sz="2327" dirty="0">
              <a:solidFill>
                <a:srgbClr val="0070C0"/>
              </a:solidFill>
            </a:endParaRPr>
          </a:p>
          <a:p>
            <a:pPr marL="0" indent="0">
              <a:lnSpc>
                <a:spcPct val="130000"/>
              </a:lnSpc>
              <a:spcBef>
                <a:spcPts val="0"/>
              </a:spcBef>
              <a:buNone/>
            </a:pPr>
            <a:r>
              <a:rPr lang="ja-JP" altLang="en-US" sz="2327" dirty="0">
                <a:solidFill>
                  <a:prstClr val="black"/>
                </a:solidFill>
              </a:rPr>
              <a:t>　　　</a:t>
            </a:r>
            <a:r>
              <a:rPr lang="ja-JP" altLang="en-US" sz="1745" dirty="0">
                <a:solidFill>
                  <a:prstClr val="black"/>
                </a:solidFill>
                <a:latin typeface="+mj-ea"/>
                <a:ea typeface="+mj-ea"/>
              </a:rPr>
              <a:t>  ・ 目　的　： 虐待防止、被虐待者の保護、自立支援等についての情報共有や協議を行う。</a:t>
            </a:r>
            <a:endParaRPr lang="en-US" altLang="ja-JP" sz="1745" dirty="0">
              <a:solidFill>
                <a:prstClr val="black"/>
              </a:solidFill>
              <a:latin typeface="+mj-ea"/>
              <a:ea typeface="+mj-ea"/>
            </a:endParaRPr>
          </a:p>
          <a:p>
            <a:pPr marL="0" indent="0">
              <a:lnSpc>
                <a:spcPct val="130000"/>
              </a:lnSpc>
              <a:spcBef>
                <a:spcPts val="0"/>
              </a:spcBef>
              <a:buNone/>
            </a:pPr>
            <a:r>
              <a:rPr lang="ja-JP" altLang="en-US" sz="1745" dirty="0">
                <a:solidFill>
                  <a:prstClr val="black"/>
                </a:solidFill>
                <a:latin typeface="+mj-ea"/>
                <a:ea typeface="+mj-ea"/>
              </a:rPr>
              <a:t>　　　　  ・ 構　成　： 障害者団体</a:t>
            </a:r>
            <a:r>
              <a:rPr lang="en-US" altLang="ja-JP" sz="1745" dirty="0">
                <a:solidFill>
                  <a:prstClr val="black"/>
                </a:solidFill>
                <a:latin typeface="+mj-ea"/>
                <a:ea typeface="+mj-ea"/>
              </a:rPr>
              <a:t>､</a:t>
            </a:r>
            <a:r>
              <a:rPr lang="ja-JP" altLang="en-US" sz="1745" dirty="0">
                <a:solidFill>
                  <a:prstClr val="black"/>
                </a:solidFill>
                <a:latin typeface="+mj-ea"/>
                <a:ea typeface="+mj-ea"/>
              </a:rPr>
              <a:t>サービス事業者</a:t>
            </a:r>
            <a:r>
              <a:rPr lang="en-US" altLang="ja-JP" sz="1745" dirty="0">
                <a:solidFill>
                  <a:prstClr val="black"/>
                </a:solidFill>
                <a:latin typeface="+mj-ea"/>
                <a:ea typeface="+mj-ea"/>
              </a:rPr>
              <a:t>､</a:t>
            </a:r>
            <a:r>
              <a:rPr lang="ja-JP" altLang="en-US" sz="1745" dirty="0">
                <a:solidFill>
                  <a:prstClr val="black"/>
                </a:solidFill>
                <a:latin typeface="+mj-ea"/>
                <a:ea typeface="+mj-ea"/>
              </a:rPr>
              <a:t>司法</a:t>
            </a:r>
            <a:r>
              <a:rPr lang="en-US" altLang="ja-JP" sz="1745" dirty="0">
                <a:solidFill>
                  <a:prstClr val="black"/>
                </a:solidFill>
                <a:latin typeface="+mj-ea"/>
                <a:ea typeface="+mj-ea"/>
              </a:rPr>
              <a:t>､</a:t>
            </a:r>
            <a:r>
              <a:rPr lang="ja-JP" altLang="en-US" sz="1745" dirty="0">
                <a:solidFill>
                  <a:prstClr val="black"/>
                </a:solidFill>
                <a:latin typeface="+mj-ea"/>
                <a:ea typeface="+mj-ea"/>
              </a:rPr>
              <a:t>警察</a:t>
            </a:r>
            <a:r>
              <a:rPr lang="en-US" altLang="ja-JP" sz="1745" dirty="0">
                <a:solidFill>
                  <a:prstClr val="black"/>
                </a:solidFill>
                <a:latin typeface="+mj-ea"/>
                <a:ea typeface="+mj-ea"/>
              </a:rPr>
              <a:t>､</a:t>
            </a:r>
            <a:r>
              <a:rPr lang="ja-JP" altLang="en-US" sz="1745" dirty="0">
                <a:solidFill>
                  <a:prstClr val="black"/>
                </a:solidFill>
                <a:latin typeface="+mj-ea"/>
                <a:ea typeface="+mj-ea"/>
              </a:rPr>
              <a:t>労働</a:t>
            </a:r>
            <a:r>
              <a:rPr lang="en-US" altLang="ja-JP" sz="1745" dirty="0">
                <a:solidFill>
                  <a:prstClr val="black"/>
                </a:solidFill>
                <a:latin typeface="+mj-ea"/>
                <a:ea typeface="+mj-ea"/>
              </a:rPr>
              <a:t>､</a:t>
            </a:r>
            <a:r>
              <a:rPr lang="ja-JP" altLang="en-US" sz="1745" dirty="0">
                <a:solidFill>
                  <a:prstClr val="black"/>
                </a:solidFill>
                <a:latin typeface="+mj-ea"/>
                <a:ea typeface="+mj-ea"/>
              </a:rPr>
              <a:t>市町村</a:t>
            </a:r>
            <a:r>
              <a:rPr lang="en-US" altLang="ja-JP" sz="1745" dirty="0">
                <a:solidFill>
                  <a:prstClr val="black"/>
                </a:solidFill>
                <a:latin typeface="+mj-ea"/>
                <a:ea typeface="+mj-ea"/>
              </a:rPr>
              <a:t>､</a:t>
            </a:r>
            <a:r>
              <a:rPr lang="ja-JP" altLang="en-US" sz="1745" dirty="0">
                <a:solidFill>
                  <a:prstClr val="black"/>
                </a:solidFill>
                <a:latin typeface="+mj-ea"/>
                <a:ea typeface="+mj-ea"/>
              </a:rPr>
              <a:t>相談機関</a:t>
            </a:r>
            <a:r>
              <a:rPr lang="en-US" altLang="ja-JP" sz="1745" dirty="0">
                <a:solidFill>
                  <a:prstClr val="black"/>
                </a:solidFill>
                <a:latin typeface="+mj-ea"/>
                <a:ea typeface="+mj-ea"/>
              </a:rPr>
              <a:t>､</a:t>
            </a:r>
            <a:r>
              <a:rPr lang="ja-JP" altLang="en-US" sz="1745" dirty="0">
                <a:solidFill>
                  <a:prstClr val="black"/>
                </a:solidFill>
                <a:latin typeface="+mj-ea"/>
                <a:ea typeface="+mj-ea"/>
              </a:rPr>
              <a:t>学識経験者 </a:t>
            </a:r>
            <a:endParaRPr lang="en-US" altLang="ja-JP" sz="1745" dirty="0">
              <a:solidFill>
                <a:prstClr val="black"/>
              </a:solidFill>
              <a:latin typeface="+mj-ea"/>
              <a:ea typeface="+mj-ea"/>
            </a:endParaRPr>
          </a:p>
        </p:txBody>
      </p:sp>
      <p:sp>
        <p:nvSpPr>
          <p:cNvPr id="9" name="コンテンツ プレースホルダー 2"/>
          <p:cNvSpPr txBox="1">
            <a:spLocks/>
          </p:cNvSpPr>
          <p:nvPr/>
        </p:nvSpPr>
        <p:spPr>
          <a:xfrm>
            <a:off x="342468" y="810858"/>
            <a:ext cx="9286987" cy="1703953"/>
          </a:xfrm>
          <a:prstGeom prst="rect">
            <a:avLst/>
          </a:prstGeom>
        </p:spPr>
        <p:txBody>
          <a:bodyPr vert="horz" lIns="88671" tIns="44335" rIns="88671" bIns="44335"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ts val="582"/>
              </a:spcBef>
              <a:buNone/>
            </a:pPr>
            <a:r>
              <a:rPr lang="ja-JP" altLang="en-US" sz="2327" dirty="0">
                <a:solidFill>
                  <a:srgbClr val="0070C0"/>
                </a:solidFill>
              </a:rPr>
              <a:t>◆ 富山県障害者権利擁護センターの設置（平成</a:t>
            </a:r>
            <a:r>
              <a:rPr lang="en-US" altLang="ja-JP" sz="2327" dirty="0">
                <a:solidFill>
                  <a:srgbClr val="0070C0"/>
                </a:solidFill>
              </a:rPr>
              <a:t>24</a:t>
            </a:r>
            <a:r>
              <a:rPr lang="ja-JP" altLang="en-US" sz="2327" dirty="0">
                <a:solidFill>
                  <a:srgbClr val="0070C0"/>
                </a:solidFill>
              </a:rPr>
              <a:t>年</a:t>
            </a:r>
            <a:r>
              <a:rPr lang="en-US" altLang="ja-JP" sz="2327" dirty="0">
                <a:solidFill>
                  <a:srgbClr val="0070C0"/>
                </a:solidFill>
              </a:rPr>
              <a:t>10</a:t>
            </a:r>
            <a:r>
              <a:rPr lang="ja-JP" altLang="en-US" sz="2327" dirty="0">
                <a:solidFill>
                  <a:srgbClr val="0070C0"/>
                </a:solidFill>
              </a:rPr>
              <a:t>月</a:t>
            </a:r>
            <a:r>
              <a:rPr lang="en-US" altLang="ja-JP" sz="2327" dirty="0">
                <a:solidFill>
                  <a:srgbClr val="0070C0"/>
                </a:solidFill>
              </a:rPr>
              <a:t>1</a:t>
            </a:r>
            <a:r>
              <a:rPr lang="ja-JP" altLang="en-US" sz="2327" dirty="0">
                <a:solidFill>
                  <a:srgbClr val="0070C0"/>
                </a:solidFill>
              </a:rPr>
              <a:t>日）</a:t>
            </a:r>
            <a:endParaRPr lang="en-US" altLang="ja-JP" sz="1940" dirty="0">
              <a:solidFill>
                <a:srgbClr val="0070C0"/>
              </a:solidFill>
              <a:latin typeface="ＭＳ Ｐゴシック"/>
            </a:endParaRPr>
          </a:p>
          <a:p>
            <a:pPr marL="714786" indent="0">
              <a:lnSpc>
                <a:spcPct val="120000"/>
              </a:lnSpc>
              <a:spcBef>
                <a:spcPts val="0"/>
              </a:spcBef>
              <a:buNone/>
            </a:pPr>
            <a:r>
              <a:rPr lang="ja-JP" altLang="en-US" sz="1745" dirty="0">
                <a:solidFill>
                  <a:prstClr val="black"/>
                </a:solidFill>
                <a:latin typeface="+mj-ea"/>
                <a:ea typeface="+mj-ea"/>
              </a:rPr>
              <a:t>・ 場　所　　  </a:t>
            </a:r>
            <a:r>
              <a:rPr lang="ja-JP" altLang="en-US" sz="1745" dirty="0" smtClean="0">
                <a:solidFill>
                  <a:prstClr val="black"/>
                </a:solidFill>
                <a:latin typeface="+mj-ea"/>
                <a:ea typeface="+mj-ea"/>
              </a:rPr>
              <a:t>：　</a:t>
            </a:r>
            <a:r>
              <a:rPr lang="ja-JP" altLang="en-US" sz="1745" dirty="0">
                <a:latin typeface="+mj-ea"/>
              </a:rPr>
              <a:t>富山県厚生部障害</a:t>
            </a:r>
            <a:r>
              <a:rPr lang="ja-JP" altLang="en-US" sz="1745" dirty="0" smtClean="0">
                <a:latin typeface="+mj-ea"/>
              </a:rPr>
              <a:t>福祉課内</a:t>
            </a:r>
            <a:r>
              <a:rPr lang="ja-JP" altLang="en-US" sz="1745" dirty="0">
                <a:solidFill>
                  <a:prstClr val="black"/>
                </a:solidFill>
                <a:latin typeface="+mj-ea"/>
                <a:ea typeface="+mj-ea"/>
              </a:rPr>
              <a:t>　</a:t>
            </a:r>
            <a:r>
              <a:rPr lang="ja-JP" altLang="en-US" sz="1745" dirty="0" smtClean="0">
                <a:solidFill>
                  <a:prstClr val="black"/>
                </a:solidFill>
                <a:latin typeface="+mj-ea"/>
                <a:ea typeface="+mj-ea"/>
              </a:rPr>
              <a:t>　　　　　　　　</a:t>
            </a:r>
            <a:endParaRPr lang="en-US" altLang="ja-JP" sz="1745" dirty="0" smtClean="0">
              <a:solidFill>
                <a:prstClr val="black"/>
              </a:solidFill>
              <a:latin typeface="+mj-ea"/>
              <a:ea typeface="+mj-ea"/>
            </a:endParaRPr>
          </a:p>
          <a:p>
            <a:pPr marL="714786" indent="0">
              <a:lnSpc>
                <a:spcPct val="120000"/>
              </a:lnSpc>
              <a:spcBef>
                <a:spcPts val="0"/>
              </a:spcBef>
              <a:buNone/>
            </a:pPr>
            <a:r>
              <a:rPr lang="ja-JP" altLang="en-US" sz="1745" dirty="0" smtClean="0">
                <a:solidFill>
                  <a:prstClr val="black"/>
                </a:solidFill>
                <a:latin typeface="+mj-ea"/>
                <a:ea typeface="+mj-ea"/>
              </a:rPr>
              <a:t>・ 業務内容　：  「使用者による虐待」通報・届出の受理、相談、広報啓発、情報収集・提供</a:t>
            </a:r>
            <a:endParaRPr lang="en-US" altLang="ja-JP" sz="1745" dirty="0" smtClean="0">
              <a:solidFill>
                <a:prstClr val="black"/>
              </a:solidFill>
              <a:latin typeface="+mj-ea"/>
              <a:ea typeface="+mj-ea"/>
            </a:endParaRPr>
          </a:p>
          <a:p>
            <a:pPr marL="714786" indent="0">
              <a:spcBef>
                <a:spcPts val="0"/>
              </a:spcBef>
              <a:buNone/>
            </a:pPr>
            <a:r>
              <a:rPr lang="ja-JP" altLang="en-US" sz="1745" dirty="0">
                <a:solidFill>
                  <a:prstClr val="black"/>
                </a:solidFill>
                <a:latin typeface="+mj-ea"/>
                <a:ea typeface="+mj-ea"/>
              </a:rPr>
              <a:t>　　　　　　　　　   市町村への情報提供・助言など</a:t>
            </a:r>
            <a:endParaRPr lang="en-US" altLang="ja-JP" sz="1745" dirty="0">
              <a:solidFill>
                <a:prstClr val="black"/>
              </a:solidFill>
              <a:latin typeface="+mj-ea"/>
              <a:ea typeface="+mj-ea"/>
            </a:endParaRPr>
          </a:p>
          <a:p>
            <a:pPr marL="714786" indent="0">
              <a:lnSpc>
                <a:spcPct val="120000"/>
              </a:lnSpc>
              <a:spcBef>
                <a:spcPts val="0"/>
              </a:spcBef>
              <a:buNone/>
            </a:pPr>
            <a:r>
              <a:rPr lang="ja-JP" altLang="en-US" sz="1745" dirty="0">
                <a:solidFill>
                  <a:prstClr val="black"/>
                </a:solidFill>
                <a:latin typeface="+mj-ea"/>
                <a:ea typeface="+mj-ea"/>
              </a:rPr>
              <a:t>・ 受付時間　：　</a:t>
            </a:r>
            <a:r>
              <a:rPr lang="en-US" altLang="ja-JP" sz="1745" dirty="0">
                <a:solidFill>
                  <a:prstClr val="black"/>
                </a:solidFill>
                <a:latin typeface="+mj-ea"/>
                <a:ea typeface="+mj-ea"/>
              </a:rPr>
              <a:t>24</a:t>
            </a:r>
            <a:r>
              <a:rPr lang="ja-JP" altLang="en-US" sz="1745" dirty="0">
                <a:solidFill>
                  <a:prstClr val="black"/>
                </a:solidFill>
                <a:latin typeface="+mj-ea"/>
                <a:ea typeface="+mj-ea"/>
              </a:rPr>
              <a:t>時間</a:t>
            </a:r>
            <a:r>
              <a:rPr lang="en-US" altLang="ja-JP" sz="1745" dirty="0">
                <a:solidFill>
                  <a:prstClr val="black"/>
                </a:solidFill>
                <a:latin typeface="+mj-ea"/>
                <a:ea typeface="+mj-ea"/>
              </a:rPr>
              <a:t>365</a:t>
            </a:r>
            <a:r>
              <a:rPr lang="ja-JP" altLang="en-US" sz="1745" dirty="0">
                <a:solidFill>
                  <a:prstClr val="black"/>
                </a:solidFill>
                <a:latin typeface="+mj-ea"/>
                <a:ea typeface="+mj-ea"/>
              </a:rPr>
              <a:t>日対応　　　</a:t>
            </a:r>
            <a:r>
              <a:rPr lang="en-US" altLang="ja-JP" sz="1745" dirty="0">
                <a:solidFill>
                  <a:prstClr val="black"/>
                </a:solidFill>
                <a:latin typeface="+mj-ea"/>
                <a:ea typeface="+mj-ea"/>
              </a:rPr>
              <a:t>※</a:t>
            </a:r>
            <a:r>
              <a:rPr lang="ja-JP" altLang="en-US" sz="1745" dirty="0">
                <a:solidFill>
                  <a:prstClr val="black"/>
                </a:solidFill>
                <a:latin typeface="+mj-ea"/>
                <a:ea typeface="+mj-ea"/>
              </a:rPr>
              <a:t>県内全市町村にも同センターを設置</a:t>
            </a:r>
            <a:endParaRPr lang="en-US" altLang="ja-JP" sz="1745" dirty="0">
              <a:solidFill>
                <a:prstClr val="black"/>
              </a:solidFill>
              <a:latin typeface="+mj-ea"/>
              <a:ea typeface="+mj-ea"/>
            </a:endParaRPr>
          </a:p>
        </p:txBody>
      </p:sp>
      <p:sp>
        <p:nvSpPr>
          <p:cNvPr id="14" name="コンテンツ プレースホルダー 2"/>
          <p:cNvSpPr txBox="1">
            <a:spLocks/>
          </p:cNvSpPr>
          <p:nvPr/>
        </p:nvSpPr>
        <p:spPr>
          <a:xfrm>
            <a:off x="335950" y="3924324"/>
            <a:ext cx="9574765" cy="1553780"/>
          </a:xfrm>
          <a:prstGeom prst="rect">
            <a:avLst/>
          </a:prstGeom>
        </p:spPr>
        <p:txBody>
          <a:bodyPr vert="horz" lIns="88671" tIns="44335" rIns="88671" bIns="44335"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ts val="582"/>
              </a:spcBef>
              <a:buNone/>
            </a:pPr>
            <a:r>
              <a:rPr lang="ja-JP" altLang="en-US" sz="2327" dirty="0">
                <a:solidFill>
                  <a:srgbClr val="0070C0"/>
                </a:solidFill>
              </a:rPr>
              <a:t>◆ 障害者虐待防止・権利擁護研修会の実施（人材育成）</a:t>
            </a:r>
          </a:p>
          <a:p>
            <a:pPr marL="0" indent="0">
              <a:lnSpc>
                <a:spcPct val="120000"/>
              </a:lnSpc>
              <a:spcBef>
                <a:spcPts val="0"/>
              </a:spcBef>
              <a:buNone/>
            </a:pPr>
            <a:r>
              <a:rPr lang="ja-JP" altLang="en-US" sz="2327" dirty="0">
                <a:solidFill>
                  <a:prstClr val="black"/>
                </a:solidFill>
              </a:rPr>
              <a:t>　　　</a:t>
            </a:r>
            <a:r>
              <a:rPr lang="ja-JP" altLang="en-US" sz="1745" dirty="0">
                <a:solidFill>
                  <a:prstClr val="black"/>
                </a:solidFill>
                <a:latin typeface="+mj-ea"/>
                <a:ea typeface="+mj-ea"/>
              </a:rPr>
              <a:t>  ・ 対象者 ： 市町村職員、相談支援事業従事者、障害福祉サービス事業所職員等</a:t>
            </a:r>
            <a:endParaRPr lang="en-US" altLang="ja-JP" sz="1745" dirty="0">
              <a:solidFill>
                <a:prstClr val="black"/>
              </a:solidFill>
              <a:latin typeface="+mj-ea"/>
              <a:ea typeface="+mj-ea"/>
            </a:endParaRPr>
          </a:p>
          <a:p>
            <a:pPr marL="0" indent="0">
              <a:lnSpc>
                <a:spcPct val="120000"/>
              </a:lnSpc>
              <a:spcBef>
                <a:spcPts val="0"/>
              </a:spcBef>
              <a:buNone/>
            </a:pPr>
            <a:r>
              <a:rPr lang="ja-JP" altLang="en-US" sz="1745" dirty="0">
                <a:solidFill>
                  <a:prstClr val="black"/>
                </a:solidFill>
                <a:latin typeface="+mj-ea"/>
                <a:ea typeface="+mj-ea"/>
              </a:rPr>
              <a:t>　　　　　・ 内  容  ：  全体講義、コース別演習</a:t>
            </a:r>
            <a:endParaRPr lang="en-US" altLang="ja-JP" sz="1745" dirty="0">
              <a:solidFill>
                <a:prstClr val="black"/>
              </a:solidFill>
              <a:latin typeface="+mj-ea"/>
              <a:ea typeface="+mj-ea"/>
            </a:endParaRPr>
          </a:p>
          <a:p>
            <a:pPr marL="0" indent="0">
              <a:lnSpc>
                <a:spcPct val="120000"/>
              </a:lnSpc>
              <a:spcBef>
                <a:spcPts val="0"/>
              </a:spcBef>
              <a:buNone/>
            </a:pPr>
            <a:r>
              <a:rPr lang="ja-JP" altLang="en-US" sz="1745" dirty="0">
                <a:solidFill>
                  <a:prstClr val="black"/>
                </a:solidFill>
                <a:latin typeface="+mj-ea"/>
                <a:ea typeface="+mj-ea"/>
              </a:rPr>
              <a:t>　　　　　　　　　　　　　（行政職員・相談支援者向け／事業所職員等向け）</a:t>
            </a:r>
            <a:endParaRPr lang="en-US" altLang="ja-JP" sz="1745" dirty="0">
              <a:solidFill>
                <a:prstClr val="black"/>
              </a:solidFill>
              <a:latin typeface="+mj-ea"/>
              <a:ea typeface="+mj-ea"/>
            </a:endParaRPr>
          </a:p>
        </p:txBody>
      </p:sp>
      <p:sp>
        <p:nvSpPr>
          <p:cNvPr id="4" name="角丸四角形吹き出し 3"/>
          <p:cNvSpPr/>
          <p:nvPr/>
        </p:nvSpPr>
        <p:spPr>
          <a:xfrm>
            <a:off x="7347255" y="1090329"/>
            <a:ext cx="2356958" cy="328788"/>
          </a:xfrm>
          <a:prstGeom prst="wedgeRoundRectCallout">
            <a:avLst>
              <a:gd name="adj1" fmla="val 4472"/>
              <a:gd name="adj2" fmla="val -103632"/>
              <a:gd name="adj3" fmla="val 16667"/>
            </a:avLst>
          </a:prstGeom>
          <a:solidFill>
            <a:schemeClr val="accent5">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69819" tIns="0" rIns="69819" bIns="0" rtlCol="0" anchor="ctr"/>
          <a:lstStyle/>
          <a:p>
            <a:pPr algn="ctr"/>
            <a:r>
              <a:rPr lang="ja-JP" altLang="en-US" sz="1358" dirty="0">
                <a:solidFill>
                  <a:schemeClr val="tx1"/>
                </a:solidFill>
                <a:latin typeface="+mj-ea"/>
                <a:ea typeface="+mj-ea"/>
              </a:rPr>
              <a:t>障害者虐待防止法の施行日</a:t>
            </a:r>
            <a:r>
              <a:rPr lang="en-US" altLang="ja-JP" sz="1358" dirty="0">
                <a:solidFill>
                  <a:schemeClr val="tx1"/>
                </a:solidFill>
                <a:latin typeface="+mj-ea"/>
                <a:ea typeface="+mj-ea"/>
              </a:rPr>
              <a:t> </a:t>
            </a:r>
          </a:p>
        </p:txBody>
      </p:sp>
      <p:sp>
        <p:nvSpPr>
          <p:cNvPr id="10" name="コンテンツ プレースホルダー 2"/>
          <p:cNvSpPr txBox="1">
            <a:spLocks/>
          </p:cNvSpPr>
          <p:nvPr/>
        </p:nvSpPr>
        <p:spPr>
          <a:xfrm>
            <a:off x="309479" y="5410297"/>
            <a:ext cx="9574765" cy="1171870"/>
          </a:xfrm>
          <a:prstGeom prst="rect">
            <a:avLst/>
          </a:prstGeom>
        </p:spPr>
        <p:txBody>
          <a:bodyPr vert="horz" lIns="88671" tIns="44335" rIns="88671" bIns="44335"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20000"/>
              </a:lnSpc>
              <a:spcBef>
                <a:spcPts val="582"/>
              </a:spcBef>
              <a:buNone/>
            </a:pPr>
            <a:r>
              <a:rPr lang="ja-JP" altLang="en-US" sz="2327" dirty="0">
                <a:solidFill>
                  <a:srgbClr val="0070C0"/>
                </a:solidFill>
              </a:rPr>
              <a:t>◆ 広報啓発</a:t>
            </a:r>
            <a:endParaRPr lang="en-US" altLang="ja-JP" sz="2327" dirty="0">
              <a:solidFill>
                <a:srgbClr val="0070C0"/>
              </a:solidFill>
            </a:endParaRPr>
          </a:p>
          <a:p>
            <a:pPr marL="0" indent="0">
              <a:lnSpc>
                <a:spcPct val="120000"/>
              </a:lnSpc>
              <a:spcBef>
                <a:spcPts val="0"/>
              </a:spcBef>
              <a:buNone/>
            </a:pPr>
            <a:r>
              <a:rPr lang="en-US" altLang="ja-JP" sz="1745" dirty="0">
                <a:latin typeface="+mj-ea"/>
                <a:ea typeface="+mj-ea"/>
              </a:rPr>
              <a:t>      </a:t>
            </a:r>
            <a:r>
              <a:rPr lang="ja-JP" altLang="en-US" sz="1745" dirty="0">
                <a:latin typeface="+mj-ea"/>
                <a:ea typeface="+mj-ea"/>
              </a:rPr>
              <a:t>     ・ リーフレットの作成配布（障害者週間キャンペーン、イベント等）</a:t>
            </a:r>
            <a:endParaRPr lang="en-US" altLang="ja-JP" sz="1745" dirty="0">
              <a:latin typeface="+mj-ea"/>
              <a:ea typeface="+mj-ea"/>
            </a:endParaRPr>
          </a:p>
          <a:p>
            <a:pPr marL="0" indent="0">
              <a:lnSpc>
                <a:spcPct val="120000"/>
              </a:lnSpc>
              <a:spcBef>
                <a:spcPts val="0"/>
              </a:spcBef>
              <a:buNone/>
            </a:pPr>
            <a:r>
              <a:rPr lang="ja-JP" altLang="en-US" sz="1745" dirty="0">
                <a:latin typeface="+mj-ea"/>
                <a:ea typeface="+mj-ea"/>
              </a:rPr>
              <a:t>　　　    ・ 各種研修等での周知</a:t>
            </a:r>
            <a:endParaRPr lang="en-US" altLang="ja-JP" sz="1745" dirty="0">
              <a:latin typeface="+mj-ea"/>
              <a:ea typeface="+mj-ea"/>
            </a:endParaRP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4186" y="4767996"/>
            <a:ext cx="884409" cy="1814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直線コネクタ 16"/>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93000" y="-33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3200" dirty="0" smtClean="0">
                <a:solidFill>
                  <a:prstClr val="black"/>
                </a:solidFill>
                <a:latin typeface="+mn-ea"/>
              </a:rPr>
              <a:t>虐待防止に向けた県の取組み</a:t>
            </a:r>
            <a:endParaRPr lang="ja-JP" altLang="en-US" sz="3200" dirty="0">
              <a:solidFill>
                <a:prstClr val="black"/>
              </a:solidFill>
              <a:latin typeface="+mn-ea"/>
            </a:endParaRPr>
          </a:p>
        </p:txBody>
      </p:sp>
      <p:sp>
        <p:nvSpPr>
          <p:cNvPr id="19" name="角丸四角形 18"/>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0AA08330-2F43-4C70-B011-C79862B59C90}"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20</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63724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53000" y="788246"/>
            <a:ext cx="9000000" cy="1457543"/>
            <a:chOff x="453000" y="782168"/>
            <a:chExt cx="9000000" cy="1457543"/>
          </a:xfrm>
        </p:grpSpPr>
        <p:sp>
          <p:nvSpPr>
            <p:cNvPr id="39939" name="Text Box 3"/>
            <p:cNvSpPr txBox="1">
              <a:spLocks noChangeArrowheads="1"/>
            </p:cNvSpPr>
            <p:nvPr/>
          </p:nvSpPr>
          <p:spPr bwMode="auto">
            <a:xfrm>
              <a:off x="453000" y="782168"/>
              <a:ext cx="9000000" cy="1457543"/>
            </a:xfrm>
            <a:prstGeom prst="rect">
              <a:avLst/>
            </a:prstGeom>
            <a:ln/>
            <a:extLst/>
          </p:spPr>
          <p:style>
            <a:lnRef idx="1">
              <a:schemeClr val="accent5"/>
            </a:lnRef>
            <a:fillRef idx="2">
              <a:schemeClr val="accent5"/>
            </a:fillRef>
            <a:effectRef idx="1">
              <a:schemeClr val="accent5"/>
            </a:effectRef>
            <a:fontRef idx="minor">
              <a:schemeClr val="dk1"/>
            </a:fontRef>
          </p:style>
          <p:txBody>
            <a:bodyPr lIns="95344" tIns="47671" rIns="95344" bIns="47671" anchor="ctr">
              <a:spAutoFit/>
            </a:bodyPr>
            <a:lstStyle>
              <a:lvl1pPr eaLnBrk="0" hangingPunct="0">
                <a:spcBef>
                  <a:spcPct val="20000"/>
                </a:spcBef>
                <a:buChar char="•"/>
                <a:defRPr kumimoji="1" sz="30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6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3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19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19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9pPr>
            </a:lstStyle>
            <a:p>
              <a:pPr algn="l" eaLnBrk="1" hangingPunct="1">
                <a:spcBef>
                  <a:spcPct val="0"/>
                </a:spcBef>
                <a:buNone/>
              </a:pPr>
              <a:r>
                <a:rPr lang="ja-JP" altLang="en-US" sz="1769" dirty="0">
                  <a:solidFill>
                    <a:srgbClr val="000000"/>
                  </a:solidFill>
                </a:rPr>
                <a:t>≪富山県障害者権利擁護センター≫</a:t>
              </a:r>
            </a:p>
            <a:p>
              <a:pPr algn="l" eaLnBrk="1" hangingPunct="1">
                <a:spcBef>
                  <a:spcPct val="0"/>
                </a:spcBef>
                <a:buFontTx/>
                <a:buNone/>
              </a:pPr>
              <a:r>
                <a:rPr lang="ja-JP" altLang="en-US" sz="1769" kern="0" dirty="0">
                  <a:solidFill>
                    <a:prstClr val="black"/>
                  </a:solidFill>
                  <a:latin typeface="+mn-ea"/>
                  <a:cs typeface="ＭＳ 明朝"/>
                </a:rPr>
                <a:t>　場　所</a:t>
              </a:r>
              <a:r>
                <a:rPr lang="en-US" altLang="ja-JP" sz="1769" kern="0" dirty="0">
                  <a:solidFill>
                    <a:prstClr val="black"/>
                  </a:solidFill>
                  <a:latin typeface="+mn-ea"/>
                  <a:cs typeface="ＭＳ 明朝"/>
                </a:rPr>
                <a:t>	</a:t>
              </a:r>
              <a:r>
                <a:rPr lang="ja-JP" altLang="en-US" sz="1769" kern="0" dirty="0">
                  <a:solidFill>
                    <a:prstClr val="black"/>
                  </a:solidFill>
                  <a:latin typeface="+mn-ea"/>
                  <a:cs typeface="ＭＳ 明朝"/>
                </a:rPr>
                <a:t>：　</a:t>
              </a:r>
              <a:r>
                <a:rPr lang="ja-JP" altLang="en-US" sz="1769" dirty="0">
                  <a:solidFill>
                    <a:srgbClr val="000000"/>
                  </a:solidFill>
                  <a:latin typeface="ＭＳ Ｐゴシック" pitchFamily="50" charset="-128"/>
                </a:rPr>
                <a:t>　</a:t>
              </a:r>
              <a:r>
                <a:rPr lang="ja-JP" altLang="en-US" sz="1769" dirty="0" smtClean="0">
                  <a:solidFill>
                    <a:srgbClr val="000000"/>
                  </a:solidFill>
                  <a:latin typeface="ＭＳ Ｐゴシック" pitchFamily="50" charset="-128"/>
                </a:rPr>
                <a:t>富山市新総曲輪</a:t>
              </a:r>
              <a:r>
                <a:rPr lang="en-US" altLang="ja-JP" sz="1769" dirty="0" smtClean="0">
                  <a:solidFill>
                    <a:srgbClr val="000000"/>
                  </a:solidFill>
                  <a:latin typeface="ＭＳ Ｐゴシック" pitchFamily="50" charset="-128"/>
                </a:rPr>
                <a:t>1-7</a:t>
              </a:r>
              <a:r>
                <a:rPr lang="ja-JP" altLang="en-US" sz="1769" dirty="0">
                  <a:solidFill>
                    <a:srgbClr val="000000"/>
                  </a:solidFill>
                  <a:latin typeface="ＭＳ Ｐゴシック" pitchFamily="50" charset="-128"/>
                </a:rPr>
                <a:t>　</a:t>
              </a:r>
              <a:r>
                <a:rPr lang="ja-JP" altLang="en-US" sz="1769" dirty="0" smtClean="0">
                  <a:solidFill>
                    <a:srgbClr val="000000"/>
                  </a:solidFill>
                  <a:latin typeface="ＭＳ Ｐゴシック" pitchFamily="50" charset="-128"/>
                </a:rPr>
                <a:t>富山県厚生部障害福祉課内</a:t>
              </a:r>
              <a:endParaRPr lang="en-US" altLang="ja-JP" sz="1769" dirty="0" smtClean="0">
                <a:solidFill>
                  <a:srgbClr val="000000"/>
                </a:solidFill>
                <a:latin typeface="ＭＳ Ｐゴシック" pitchFamily="50" charset="-128"/>
              </a:endParaRPr>
            </a:p>
            <a:p>
              <a:pPr eaLnBrk="1" hangingPunct="1">
                <a:spcBef>
                  <a:spcPct val="0"/>
                </a:spcBef>
                <a:buNone/>
              </a:pPr>
              <a:r>
                <a:rPr lang="ja-JP" altLang="en-US" sz="1769" kern="0" dirty="0">
                  <a:solidFill>
                    <a:prstClr val="black"/>
                  </a:solidFill>
                  <a:latin typeface="+mn-ea"/>
                  <a:cs typeface="ＭＳ 明朝"/>
                </a:rPr>
                <a:t>　</a:t>
              </a:r>
              <a:r>
                <a:rPr lang="en-US" altLang="ja-JP" sz="1769" kern="0" dirty="0">
                  <a:solidFill>
                    <a:prstClr val="black"/>
                  </a:solidFill>
                  <a:latin typeface="+mn-ea"/>
                  <a:cs typeface="Times New Roman"/>
                </a:rPr>
                <a:t>TEL	</a:t>
              </a:r>
              <a:r>
                <a:rPr lang="ja-JP" altLang="en-US" sz="1769" kern="0" dirty="0">
                  <a:solidFill>
                    <a:prstClr val="black"/>
                  </a:solidFill>
                  <a:latin typeface="+mn-ea"/>
                  <a:cs typeface="Times New Roman"/>
                </a:rPr>
                <a:t>：　</a:t>
              </a:r>
              <a:r>
                <a:rPr lang="en-US" altLang="ja-JP" sz="1769" dirty="0">
                  <a:solidFill>
                    <a:srgbClr val="000000"/>
                  </a:solidFill>
                  <a:latin typeface="ＭＳ Ｐゴシック" pitchFamily="50" charset="-128"/>
                </a:rPr>
                <a:t> </a:t>
              </a:r>
              <a:r>
                <a:rPr lang="en-US" altLang="ja-JP" sz="1769" dirty="0">
                  <a:latin typeface="ＭＳ Ｐゴシック" pitchFamily="50" charset="-128"/>
                </a:rPr>
                <a:t>076-444-3959</a:t>
              </a:r>
              <a:r>
                <a:rPr lang="ja-JP" altLang="en-US" sz="1769" dirty="0">
                  <a:latin typeface="ＭＳ Ｐゴシック" pitchFamily="50" charset="-128"/>
                </a:rPr>
                <a:t>（平日</a:t>
              </a:r>
              <a:r>
                <a:rPr lang="en-US" altLang="ja-JP" sz="1769" dirty="0">
                  <a:latin typeface="ＭＳ Ｐゴシック" pitchFamily="50" charset="-128"/>
                </a:rPr>
                <a:t>8:30</a:t>
              </a:r>
              <a:r>
                <a:rPr lang="ja-JP" altLang="en-US" sz="1769" dirty="0">
                  <a:latin typeface="ＭＳ Ｐゴシック" pitchFamily="50" charset="-128"/>
                </a:rPr>
                <a:t>～</a:t>
              </a:r>
              <a:r>
                <a:rPr lang="en-US" altLang="ja-JP" sz="1769" dirty="0">
                  <a:latin typeface="ＭＳ Ｐゴシック" pitchFamily="50" charset="-128"/>
                </a:rPr>
                <a:t>17:00</a:t>
              </a:r>
              <a:r>
                <a:rPr lang="ja-JP" altLang="en-US" sz="1769" dirty="0">
                  <a:latin typeface="ＭＳ Ｐゴシック" pitchFamily="50" charset="-128"/>
                </a:rPr>
                <a:t>）、</a:t>
              </a:r>
              <a:r>
                <a:rPr lang="en-US" altLang="ja-JP" sz="1769" dirty="0">
                  <a:latin typeface="ＭＳ Ｐゴシック" pitchFamily="50" charset="-128"/>
                </a:rPr>
                <a:t>080-8695-3726</a:t>
              </a:r>
              <a:r>
                <a:rPr lang="ja-JP" altLang="en-US" sz="1769" dirty="0">
                  <a:latin typeface="ＭＳ Ｐゴシック" pitchFamily="50" charset="-128"/>
                </a:rPr>
                <a:t>（休日・夜間</a:t>
              </a:r>
              <a:r>
                <a:rPr lang="ja-JP" altLang="en-US" sz="1769" dirty="0" smtClean="0">
                  <a:latin typeface="ＭＳ Ｐゴシック" pitchFamily="50" charset="-128"/>
                </a:rPr>
                <a:t>）</a:t>
              </a:r>
              <a:endParaRPr lang="en-US" altLang="ja-JP" sz="1769" dirty="0" smtClean="0">
                <a:latin typeface="ＭＳ Ｐゴシック" pitchFamily="50" charset="-128"/>
              </a:endParaRPr>
            </a:p>
            <a:p>
              <a:pPr eaLnBrk="1" hangingPunct="1">
                <a:spcBef>
                  <a:spcPct val="0"/>
                </a:spcBef>
                <a:buNone/>
              </a:pPr>
              <a:r>
                <a:rPr lang="ja-JP" altLang="en-US" sz="1769" kern="0" dirty="0">
                  <a:solidFill>
                    <a:prstClr val="black"/>
                  </a:solidFill>
                  <a:latin typeface="+mn-ea"/>
                  <a:cs typeface="Times New Roman"/>
                </a:rPr>
                <a:t>　</a:t>
              </a:r>
              <a:r>
                <a:rPr lang="en-US" altLang="ja-JP" sz="1769" kern="0" dirty="0">
                  <a:solidFill>
                    <a:prstClr val="black"/>
                  </a:solidFill>
                  <a:latin typeface="+mn-ea"/>
                  <a:cs typeface="Times New Roman"/>
                </a:rPr>
                <a:t>FAX	</a:t>
              </a:r>
              <a:r>
                <a:rPr lang="ja-JP" altLang="en-US" sz="1769" kern="0" dirty="0">
                  <a:solidFill>
                    <a:prstClr val="black"/>
                  </a:solidFill>
                  <a:latin typeface="+mn-ea"/>
                  <a:cs typeface="Times New Roman"/>
                </a:rPr>
                <a:t>：　</a:t>
              </a:r>
              <a:r>
                <a:rPr lang="en-US" altLang="ja-JP" sz="1769" dirty="0">
                  <a:solidFill>
                    <a:srgbClr val="000000"/>
                  </a:solidFill>
                  <a:latin typeface="ＭＳ Ｐゴシック" pitchFamily="50" charset="-128"/>
                </a:rPr>
                <a:t> </a:t>
              </a:r>
              <a:r>
                <a:rPr lang="en-US" altLang="ja-JP" sz="1769" dirty="0" smtClean="0">
                  <a:solidFill>
                    <a:srgbClr val="000000"/>
                  </a:solidFill>
                  <a:latin typeface="ＭＳ Ｐゴシック" pitchFamily="50" charset="-128"/>
                </a:rPr>
                <a:t>076-444-3494</a:t>
              </a:r>
              <a:endParaRPr lang="en-US" altLang="ja-JP" sz="1769" kern="0" dirty="0">
                <a:solidFill>
                  <a:prstClr val="black"/>
                </a:solidFill>
                <a:latin typeface="+mn-ea"/>
                <a:cs typeface="Times New Roman"/>
              </a:endParaRPr>
            </a:p>
            <a:p>
              <a:pPr algn="just">
                <a:spcBef>
                  <a:spcPts val="0"/>
                </a:spcBef>
                <a:buNone/>
              </a:pPr>
              <a:r>
                <a:rPr lang="ja-JP" altLang="en-US" sz="1769" kern="0" dirty="0">
                  <a:solidFill>
                    <a:prstClr val="black"/>
                  </a:solidFill>
                  <a:latin typeface="+mn-ea"/>
                  <a:cs typeface="Times New Roman"/>
                </a:rPr>
                <a:t>　</a:t>
              </a:r>
              <a:r>
                <a:rPr lang="en-US" altLang="ja-JP" sz="1769" kern="0" dirty="0">
                  <a:solidFill>
                    <a:prstClr val="black"/>
                  </a:solidFill>
                  <a:latin typeface="+mn-ea"/>
                  <a:cs typeface="Times New Roman"/>
                </a:rPr>
                <a:t>E-mail	</a:t>
              </a:r>
              <a:r>
                <a:rPr lang="ja-JP" altLang="en-US" sz="1769" kern="0" dirty="0">
                  <a:solidFill>
                    <a:prstClr val="black"/>
                  </a:solidFill>
                  <a:latin typeface="+mn-ea"/>
                  <a:cs typeface="Times New Roman"/>
                </a:rPr>
                <a:t>：　</a:t>
              </a:r>
              <a:r>
                <a:rPr lang="en-US" altLang="ja-JP" sz="1769" dirty="0">
                  <a:solidFill>
                    <a:srgbClr val="000000"/>
                  </a:solidFill>
                  <a:latin typeface="ＭＳ Ｐゴシック" pitchFamily="50" charset="-128"/>
                </a:rPr>
                <a:t> </a:t>
              </a:r>
              <a:r>
                <a:rPr lang="en-US" altLang="ja-JP" sz="1769" dirty="0" smtClean="0">
                  <a:solidFill>
                    <a:srgbClr val="000000"/>
                  </a:solidFill>
                  <a:latin typeface="ＭＳ Ｐゴシック" pitchFamily="50" charset="-128"/>
                </a:rPr>
                <a:t>ml-shogaikenri@pref.toyama.lg.jp</a:t>
              </a:r>
              <a:r>
                <a:rPr lang="ja-JP" altLang="en-US" sz="1769" dirty="0">
                  <a:solidFill>
                    <a:srgbClr val="000000"/>
                  </a:solidFill>
                  <a:latin typeface="ＭＳ Ｐゴシック" pitchFamily="50" charset="-128"/>
                </a:rPr>
                <a:t>（専用） </a:t>
              </a:r>
              <a:r>
                <a:rPr lang="en-US" altLang="ja-JP" sz="1769" b="1" kern="100" dirty="0">
                  <a:solidFill>
                    <a:prstClr val="black"/>
                  </a:solidFill>
                  <a:latin typeface="+mn-ea"/>
                  <a:cs typeface="Times New Roman"/>
                </a:rPr>
                <a:t> </a:t>
              </a:r>
              <a:endParaRPr lang="ja-JP" altLang="en-US" sz="1769" kern="100" dirty="0">
                <a:solidFill>
                  <a:prstClr val="black"/>
                </a:solidFill>
                <a:latin typeface="+mn-ea"/>
                <a:cs typeface="Times New Roman"/>
              </a:endParaRPr>
            </a:p>
          </p:txBody>
        </p:sp>
        <p:sp>
          <p:nvSpPr>
            <p:cNvPr id="39940" name="Text Box 4"/>
            <p:cNvSpPr txBox="1">
              <a:spLocks noChangeArrowheads="1"/>
            </p:cNvSpPr>
            <p:nvPr/>
          </p:nvSpPr>
          <p:spPr bwMode="auto">
            <a:xfrm>
              <a:off x="5808705" y="1679090"/>
              <a:ext cx="3608791" cy="5196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5344" tIns="47671" rIns="95344" bIns="47671">
              <a:spAutoFit/>
            </a:bodyPr>
            <a:lstStyle>
              <a:lvl1pPr eaLnBrk="0" hangingPunct="0">
                <a:spcBef>
                  <a:spcPct val="20000"/>
                </a:spcBef>
                <a:buChar char="•"/>
                <a:defRPr kumimoji="1" sz="30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6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3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19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19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2752" dirty="0">
                  <a:ln w="0"/>
                  <a:solidFill>
                    <a:srgbClr val="FF0000"/>
                  </a:solidFill>
                  <a:effectLst>
                    <a:outerShdw blurRad="38100" dist="19050" dir="2700000" algn="tl" rotWithShape="0">
                      <a:schemeClr val="dk1">
                        <a:alpha val="40000"/>
                      </a:schemeClr>
                    </a:outerShdw>
                  </a:effectLst>
                  <a:latin typeface="+mn-ea"/>
                  <a:ea typeface="+mn-ea"/>
                </a:rPr>
                <a:t>　２４時間３６５日対応</a:t>
              </a:r>
            </a:p>
          </p:txBody>
        </p:sp>
      </p:grpSp>
      <p:grpSp>
        <p:nvGrpSpPr>
          <p:cNvPr id="8" name="グループ化 7"/>
          <p:cNvGrpSpPr/>
          <p:nvPr/>
        </p:nvGrpSpPr>
        <p:grpSpPr>
          <a:xfrm>
            <a:off x="-47442" y="103251"/>
            <a:ext cx="9976139" cy="540294"/>
            <a:chOff x="-54464" y="25626"/>
            <a:chExt cx="10152000" cy="549818"/>
          </a:xfrm>
        </p:grpSpPr>
        <p:sp>
          <p:nvSpPr>
            <p:cNvPr id="9" name="正方形/長方形 8"/>
            <p:cNvSpPr/>
            <p:nvPr/>
          </p:nvSpPr>
          <p:spPr>
            <a:xfrm>
              <a:off x="18312" y="25626"/>
              <a:ext cx="10044000" cy="523636"/>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68783">
                <a:defRPr/>
              </a:pPr>
              <a:r>
                <a:rPr lang="ja-JP" altLang="en-US" sz="3200" dirty="0">
                  <a:solidFill>
                    <a:prstClr val="black"/>
                  </a:solidFill>
                </a:rPr>
                <a:t>障害者虐待に関する相談窓口</a:t>
              </a:r>
            </a:p>
          </p:txBody>
        </p:sp>
        <p:cxnSp>
          <p:nvCxnSpPr>
            <p:cNvPr id="10" name="直線コネクタ 9"/>
            <p:cNvCxnSpPr/>
            <p:nvPr/>
          </p:nvCxnSpPr>
          <p:spPr>
            <a:xfrm>
              <a:off x="-54464" y="575444"/>
              <a:ext cx="10152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grpSp>
      <p:graphicFrame>
        <p:nvGraphicFramePr>
          <p:cNvPr id="12" name="表 11"/>
          <p:cNvGraphicFramePr>
            <a:graphicFrameLocks noGrp="1"/>
          </p:cNvGraphicFramePr>
          <p:nvPr>
            <p:extLst>
              <p:ext uri="{D42A27DB-BD31-4B8C-83A1-F6EECF244321}">
                <p14:modId xmlns:p14="http://schemas.microsoft.com/office/powerpoint/2010/main" val="2791076561"/>
              </p:ext>
            </p:extLst>
          </p:nvPr>
        </p:nvGraphicFramePr>
        <p:xfrm>
          <a:off x="453000" y="2367408"/>
          <a:ext cx="9000000" cy="4320000"/>
        </p:xfrm>
        <a:graphic>
          <a:graphicData uri="http://schemas.openxmlformats.org/drawingml/2006/table">
            <a:tbl>
              <a:tblPr firstRow="1" bandRow="1">
                <a:tableStyleId>{85BE263C-DBD7-4A20-BB59-AAB30ACAA65A}</a:tableStyleId>
              </a:tblPr>
              <a:tblGrid>
                <a:gridCol w="3000000">
                  <a:extLst>
                    <a:ext uri="{9D8B030D-6E8A-4147-A177-3AD203B41FA5}">
                      <a16:colId xmlns:a16="http://schemas.microsoft.com/office/drawing/2014/main" val="20000"/>
                    </a:ext>
                  </a:extLst>
                </a:gridCol>
                <a:gridCol w="3547286">
                  <a:extLst>
                    <a:ext uri="{9D8B030D-6E8A-4147-A177-3AD203B41FA5}">
                      <a16:colId xmlns:a16="http://schemas.microsoft.com/office/drawing/2014/main" val="20001"/>
                    </a:ext>
                  </a:extLst>
                </a:gridCol>
                <a:gridCol w="2452714">
                  <a:extLst>
                    <a:ext uri="{9D8B030D-6E8A-4147-A177-3AD203B41FA5}">
                      <a16:colId xmlns:a16="http://schemas.microsoft.com/office/drawing/2014/main" val="20002"/>
                    </a:ext>
                  </a:extLst>
                </a:gridCol>
              </a:tblGrid>
              <a:tr h="270000">
                <a:tc>
                  <a:txBody>
                    <a:bodyPr/>
                    <a:lstStyle/>
                    <a:p>
                      <a:pPr algn="ctr">
                        <a:spcBef>
                          <a:spcPts val="1200"/>
                        </a:spcBef>
                        <a:spcAft>
                          <a:spcPts val="2400"/>
                        </a:spcAft>
                      </a:pPr>
                      <a:r>
                        <a:rPr lang="ja-JP" sz="1300" dirty="0">
                          <a:effectLst/>
                          <a:latin typeface="+mn-ea"/>
                          <a:ea typeface="+mn-ea"/>
                        </a:rPr>
                        <a:t>市町村障害者虐待相談窓口</a:t>
                      </a:r>
                      <a:endParaRPr lang="ja-JP" sz="1300" dirty="0">
                        <a:effectLst/>
                        <a:latin typeface="+mn-ea"/>
                        <a:ea typeface="+mn-ea"/>
                        <a:cs typeface="ＭＳ Ｐゴシック"/>
                      </a:endParaRPr>
                    </a:p>
                  </a:txBody>
                  <a:tcPr marL="35376" marR="35376" marT="35376" marB="35376" anchor="ctr"/>
                </a:tc>
                <a:tc>
                  <a:txBody>
                    <a:bodyPr/>
                    <a:lstStyle/>
                    <a:p>
                      <a:pPr algn="ctr">
                        <a:spcBef>
                          <a:spcPts val="1200"/>
                        </a:spcBef>
                        <a:spcAft>
                          <a:spcPts val="2400"/>
                        </a:spcAft>
                      </a:pPr>
                      <a:r>
                        <a:rPr lang="ja-JP" sz="1300" dirty="0">
                          <a:effectLst/>
                          <a:latin typeface="+mn-ea"/>
                          <a:ea typeface="+mn-ea"/>
                        </a:rPr>
                        <a:t>平日・日中の連絡先</a:t>
                      </a:r>
                      <a:endParaRPr lang="ja-JP" sz="1300" dirty="0">
                        <a:effectLst/>
                        <a:latin typeface="+mn-ea"/>
                        <a:ea typeface="+mn-ea"/>
                        <a:cs typeface="ＭＳ Ｐゴシック"/>
                      </a:endParaRPr>
                    </a:p>
                  </a:txBody>
                  <a:tcPr marL="35376" marR="35376" marT="35376" marB="35376" anchor="ctr"/>
                </a:tc>
                <a:tc>
                  <a:txBody>
                    <a:bodyPr/>
                    <a:lstStyle/>
                    <a:p>
                      <a:pPr algn="ctr">
                        <a:spcBef>
                          <a:spcPts val="1200"/>
                        </a:spcBef>
                        <a:spcAft>
                          <a:spcPts val="2400"/>
                        </a:spcAft>
                      </a:pPr>
                      <a:r>
                        <a:rPr lang="ja-JP" sz="1300" dirty="0">
                          <a:effectLst/>
                          <a:latin typeface="+mn-ea"/>
                          <a:ea typeface="+mn-ea"/>
                        </a:rPr>
                        <a:t>休日・夜間の連絡先</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0"/>
                  </a:ext>
                </a:extLst>
              </a:tr>
              <a:tr h="270000">
                <a:tc>
                  <a:txBody>
                    <a:bodyPr/>
                    <a:lstStyle/>
                    <a:p>
                      <a:pPr>
                        <a:spcBef>
                          <a:spcPts val="1200"/>
                        </a:spcBef>
                        <a:spcAft>
                          <a:spcPts val="2400"/>
                        </a:spcAft>
                      </a:pPr>
                      <a:r>
                        <a:rPr lang="ja-JP" sz="1300" dirty="0">
                          <a:effectLst/>
                          <a:latin typeface="+mn-ea"/>
                          <a:ea typeface="+mn-ea"/>
                        </a:rPr>
                        <a:t>富山市　</a:t>
                      </a:r>
                      <a:r>
                        <a:rPr lang="ja-JP" sz="1300" dirty="0" smtClean="0">
                          <a:effectLst/>
                          <a:latin typeface="+mn-ea"/>
                          <a:ea typeface="+mn-ea"/>
                        </a:rPr>
                        <a:t>障害</a:t>
                      </a:r>
                      <a:r>
                        <a:rPr lang="ja-JP" sz="1300" dirty="0">
                          <a:effectLst/>
                          <a:latin typeface="+mn-ea"/>
                          <a:ea typeface="+mn-ea"/>
                        </a:rPr>
                        <a:t>福祉課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443</a:t>
                      </a:r>
                      <a:r>
                        <a:rPr lang="ja-JP" sz="1300" dirty="0">
                          <a:effectLst/>
                          <a:latin typeface="+mn-ea"/>
                          <a:ea typeface="+mn-ea"/>
                        </a:rPr>
                        <a:t>－</a:t>
                      </a:r>
                      <a:r>
                        <a:rPr lang="en-US" sz="1300" dirty="0">
                          <a:effectLst/>
                          <a:latin typeface="+mn-ea"/>
                          <a:ea typeface="+mn-ea"/>
                        </a:rPr>
                        <a:t>2004</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443</a:t>
                      </a:r>
                      <a:r>
                        <a:rPr lang="ja-JP" sz="1300" dirty="0">
                          <a:effectLst/>
                          <a:latin typeface="+mn-ea"/>
                          <a:ea typeface="+mn-ea"/>
                        </a:rPr>
                        <a:t>－</a:t>
                      </a:r>
                      <a:r>
                        <a:rPr lang="en-US" sz="1300" dirty="0">
                          <a:effectLst/>
                          <a:latin typeface="+mn-ea"/>
                          <a:ea typeface="+mn-ea"/>
                        </a:rPr>
                        <a:t>2004</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1"/>
                  </a:ext>
                </a:extLst>
              </a:tr>
              <a:tr h="270000">
                <a:tc>
                  <a:txBody>
                    <a:bodyPr/>
                    <a:lstStyle/>
                    <a:p>
                      <a:pPr>
                        <a:spcBef>
                          <a:spcPts val="1200"/>
                        </a:spcBef>
                        <a:spcAft>
                          <a:spcPts val="2400"/>
                        </a:spcAft>
                      </a:pPr>
                      <a:r>
                        <a:rPr lang="ja-JP" sz="1300" dirty="0">
                          <a:effectLst/>
                          <a:latin typeface="+mn-ea"/>
                          <a:ea typeface="+mn-ea"/>
                        </a:rPr>
                        <a:t>高岡市　</a:t>
                      </a:r>
                      <a:r>
                        <a:rPr lang="ja-JP" sz="1300" dirty="0" smtClean="0">
                          <a:effectLst/>
                          <a:latin typeface="+mn-ea"/>
                          <a:ea typeface="+mn-ea"/>
                        </a:rPr>
                        <a:t>社会</a:t>
                      </a:r>
                      <a:r>
                        <a:rPr lang="ja-JP" sz="1300" dirty="0">
                          <a:effectLst/>
                          <a:latin typeface="+mn-ea"/>
                          <a:ea typeface="+mn-ea"/>
                        </a:rPr>
                        <a:t>福祉課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0766</a:t>
                      </a:r>
                      <a:r>
                        <a:rPr lang="ja-JP" sz="1300">
                          <a:effectLst/>
                          <a:latin typeface="+mn-ea"/>
                          <a:ea typeface="+mn-ea"/>
                        </a:rPr>
                        <a:t>－</a:t>
                      </a:r>
                      <a:r>
                        <a:rPr lang="en-US" sz="1300">
                          <a:effectLst/>
                          <a:latin typeface="+mn-ea"/>
                          <a:ea typeface="+mn-ea"/>
                        </a:rPr>
                        <a:t>20</a:t>
                      </a:r>
                      <a:r>
                        <a:rPr lang="ja-JP" sz="1300">
                          <a:effectLst/>
                          <a:latin typeface="+mn-ea"/>
                          <a:ea typeface="+mn-ea"/>
                        </a:rPr>
                        <a:t>－</a:t>
                      </a:r>
                      <a:r>
                        <a:rPr lang="en-US" sz="1300">
                          <a:effectLst/>
                          <a:latin typeface="+mn-ea"/>
                          <a:ea typeface="+mn-ea"/>
                        </a:rPr>
                        <a:t>1369</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0766</a:t>
                      </a:r>
                      <a:r>
                        <a:rPr lang="ja-JP" sz="1300" dirty="0">
                          <a:effectLst/>
                          <a:latin typeface="+mn-ea"/>
                          <a:ea typeface="+mn-ea"/>
                        </a:rPr>
                        <a:t>－</a:t>
                      </a:r>
                      <a:r>
                        <a:rPr lang="en-US" sz="1300" dirty="0">
                          <a:effectLst/>
                          <a:latin typeface="+mn-ea"/>
                          <a:ea typeface="+mn-ea"/>
                        </a:rPr>
                        <a:t>20</a:t>
                      </a:r>
                      <a:r>
                        <a:rPr lang="ja-JP" sz="1300" dirty="0">
                          <a:effectLst/>
                          <a:latin typeface="+mn-ea"/>
                          <a:ea typeface="+mn-ea"/>
                        </a:rPr>
                        <a:t>－</a:t>
                      </a:r>
                      <a:r>
                        <a:rPr lang="en-US" sz="1300" dirty="0">
                          <a:effectLst/>
                          <a:latin typeface="+mn-ea"/>
                          <a:ea typeface="+mn-ea"/>
                        </a:rPr>
                        <a:t>1482</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2"/>
                  </a:ext>
                </a:extLst>
              </a:tr>
              <a:tr h="270000">
                <a:tc>
                  <a:txBody>
                    <a:bodyPr/>
                    <a:lstStyle/>
                    <a:p>
                      <a:pPr>
                        <a:spcBef>
                          <a:spcPts val="1200"/>
                        </a:spcBef>
                        <a:spcAft>
                          <a:spcPts val="2400"/>
                        </a:spcAft>
                      </a:pPr>
                      <a:r>
                        <a:rPr lang="ja-JP" sz="1300" dirty="0">
                          <a:effectLst/>
                          <a:latin typeface="+mn-ea"/>
                          <a:ea typeface="+mn-ea"/>
                        </a:rPr>
                        <a:t>魚津市　</a:t>
                      </a:r>
                      <a:r>
                        <a:rPr lang="ja-JP" sz="1300" dirty="0" smtClean="0">
                          <a:effectLst/>
                          <a:latin typeface="+mn-ea"/>
                          <a:ea typeface="+mn-ea"/>
                        </a:rPr>
                        <a:t>社会</a:t>
                      </a:r>
                      <a:r>
                        <a:rPr lang="ja-JP" sz="1300" dirty="0">
                          <a:effectLst/>
                          <a:latin typeface="+mn-ea"/>
                          <a:ea typeface="+mn-ea"/>
                        </a:rPr>
                        <a:t>福祉課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0765</a:t>
                      </a:r>
                      <a:r>
                        <a:rPr lang="ja-JP" sz="1300" dirty="0">
                          <a:effectLst/>
                          <a:latin typeface="+mn-ea"/>
                          <a:ea typeface="+mn-ea"/>
                        </a:rPr>
                        <a:t>－</a:t>
                      </a:r>
                      <a:r>
                        <a:rPr lang="en-US" sz="1300" dirty="0">
                          <a:effectLst/>
                          <a:latin typeface="+mn-ea"/>
                          <a:ea typeface="+mn-ea"/>
                        </a:rPr>
                        <a:t>23</a:t>
                      </a:r>
                      <a:r>
                        <a:rPr lang="ja-JP" sz="1300" dirty="0">
                          <a:effectLst/>
                          <a:latin typeface="+mn-ea"/>
                          <a:ea typeface="+mn-ea"/>
                        </a:rPr>
                        <a:t>－</a:t>
                      </a:r>
                      <a:r>
                        <a:rPr lang="en-US" sz="1300" dirty="0">
                          <a:effectLst/>
                          <a:latin typeface="+mn-ea"/>
                          <a:ea typeface="+mn-ea"/>
                        </a:rPr>
                        <a:t>1005</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0765</a:t>
                      </a:r>
                      <a:r>
                        <a:rPr lang="ja-JP" sz="1300" dirty="0">
                          <a:effectLst/>
                          <a:latin typeface="+mn-ea"/>
                          <a:ea typeface="+mn-ea"/>
                        </a:rPr>
                        <a:t>－</a:t>
                      </a:r>
                      <a:r>
                        <a:rPr lang="en-US" sz="1300" dirty="0">
                          <a:effectLst/>
                          <a:latin typeface="+mn-ea"/>
                          <a:ea typeface="+mn-ea"/>
                        </a:rPr>
                        <a:t>23</a:t>
                      </a:r>
                      <a:r>
                        <a:rPr lang="ja-JP" sz="1300" dirty="0">
                          <a:effectLst/>
                          <a:latin typeface="+mn-ea"/>
                          <a:ea typeface="+mn-ea"/>
                        </a:rPr>
                        <a:t>－</a:t>
                      </a:r>
                      <a:r>
                        <a:rPr lang="en-US" sz="1300" dirty="0">
                          <a:effectLst/>
                          <a:latin typeface="+mn-ea"/>
                          <a:ea typeface="+mn-ea"/>
                        </a:rPr>
                        <a:t>1010</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3"/>
                  </a:ext>
                </a:extLst>
              </a:tr>
              <a:tr h="270000">
                <a:tc>
                  <a:txBody>
                    <a:bodyPr/>
                    <a:lstStyle/>
                    <a:p>
                      <a:pPr>
                        <a:spcBef>
                          <a:spcPts val="1200"/>
                        </a:spcBef>
                        <a:spcAft>
                          <a:spcPts val="2400"/>
                        </a:spcAft>
                      </a:pPr>
                      <a:r>
                        <a:rPr lang="ja-JP" sz="1300" dirty="0">
                          <a:effectLst/>
                          <a:latin typeface="+mn-ea"/>
                          <a:ea typeface="+mn-ea"/>
                        </a:rPr>
                        <a:t>氷見市　</a:t>
                      </a:r>
                      <a:r>
                        <a:rPr lang="ja-JP" sz="1300" dirty="0" smtClean="0">
                          <a:effectLst/>
                          <a:latin typeface="+mn-ea"/>
                          <a:ea typeface="+mn-ea"/>
                        </a:rPr>
                        <a:t>福祉</a:t>
                      </a:r>
                      <a:r>
                        <a:rPr lang="ja-JP" sz="1300" dirty="0">
                          <a:effectLst/>
                          <a:latin typeface="+mn-ea"/>
                          <a:ea typeface="+mn-ea"/>
                        </a:rPr>
                        <a:t>介護課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0766</a:t>
                      </a:r>
                      <a:r>
                        <a:rPr lang="ja-JP" sz="1300">
                          <a:effectLst/>
                          <a:latin typeface="+mn-ea"/>
                          <a:ea typeface="+mn-ea"/>
                        </a:rPr>
                        <a:t>－</a:t>
                      </a:r>
                      <a:r>
                        <a:rPr lang="en-US" sz="1300">
                          <a:effectLst/>
                          <a:latin typeface="+mn-ea"/>
                          <a:ea typeface="+mn-ea"/>
                        </a:rPr>
                        <a:t>74</a:t>
                      </a:r>
                      <a:r>
                        <a:rPr lang="ja-JP" sz="1300">
                          <a:effectLst/>
                          <a:latin typeface="+mn-ea"/>
                          <a:ea typeface="+mn-ea"/>
                        </a:rPr>
                        <a:t>－</a:t>
                      </a:r>
                      <a:r>
                        <a:rPr lang="en-US" sz="1300">
                          <a:effectLst/>
                          <a:latin typeface="+mn-ea"/>
                          <a:ea typeface="+mn-ea"/>
                        </a:rPr>
                        <a:t>8113</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0766</a:t>
                      </a:r>
                      <a:r>
                        <a:rPr lang="ja-JP" sz="1300" dirty="0">
                          <a:effectLst/>
                          <a:latin typeface="+mn-ea"/>
                          <a:ea typeface="+mn-ea"/>
                        </a:rPr>
                        <a:t>－</a:t>
                      </a:r>
                      <a:r>
                        <a:rPr lang="en-US" sz="1300" dirty="0">
                          <a:effectLst/>
                          <a:latin typeface="+mn-ea"/>
                          <a:ea typeface="+mn-ea"/>
                        </a:rPr>
                        <a:t>74</a:t>
                      </a:r>
                      <a:r>
                        <a:rPr lang="ja-JP" sz="1300" dirty="0">
                          <a:effectLst/>
                          <a:latin typeface="+mn-ea"/>
                          <a:ea typeface="+mn-ea"/>
                        </a:rPr>
                        <a:t>－</a:t>
                      </a:r>
                      <a:r>
                        <a:rPr lang="en-US" sz="1300" dirty="0">
                          <a:effectLst/>
                          <a:latin typeface="+mn-ea"/>
                          <a:ea typeface="+mn-ea"/>
                        </a:rPr>
                        <a:t>8100</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4"/>
                  </a:ext>
                </a:extLst>
              </a:tr>
              <a:tr h="270000">
                <a:tc>
                  <a:txBody>
                    <a:bodyPr/>
                    <a:lstStyle/>
                    <a:p>
                      <a:pPr>
                        <a:spcBef>
                          <a:spcPts val="1200"/>
                        </a:spcBef>
                        <a:spcAft>
                          <a:spcPts val="2400"/>
                        </a:spcAft>
                      </a:pPr>
                      <a:r>
                        <a:rPr lang="ja-JP" sz="1300" dirty="0">
                          <a:effectLst/>
                          <a:latin typeface="+mn-ea"/>
                          <a:ea typeface="+mn-ea"/>
                        </a:rPr>
                        <a:t>滑川市　</a:t>
                      </a:r>
                      <a:r>
                        <a:rPr lang="ja-JP" sz="1300" dirty="0" smtClean="0">
                          <a:effectLst/>
                          <a:latin typeface="+mn-ea"/>
                          <a:ea typeface="+mn-ea"/>
                        </a:rPr>
                        <a:t>福祉</a:t>
                      </a:r>
                      <a:r>
                        <a:rPr lang="ja-JP" sz="1300" dirty="0">
                          <a:effectLst/>
                          <a:latin typeface="+mn-ea"/>
                          <a:ea typeface="+mn-ea"/>
                        </a:rPr>
                        <a:t>介護課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475</a:t>
                      </a:r>
                      <a:r>
                        <a:rPr lang="ja-JP" sz="1300" dirty="0">
                          <a:effectLst/>
                          <a:latin typeface="+mn-ea"/>
                          <a:ea typeface="+mn-ea"/>
                        </a:rPr>
                        <a:t>－</a:t>
                      </a:r>
                      <a:r>
                        <a:rPr lang="en-US" sz="1300" dirty="0">
                          <a:effectLst/>
                          <a:latin typeface="+mn-ea"/>
                          <a:ea typeface="+mn-ea"/>
                        </a:rPr>
                        <a:t>2111 </a:t>
                      </a:r>
                      <a:r>
                        <a:rPr lang="ja-JP" sz="1300" dirty="0">
                          <a:effectLst/>
                          <a:latin typeface="+mn-ea"/>
                          <a:ea typeface="+mn-ea"/>
                        </a:rPr>
                        <a:t>（内線</a:t>
                      </a:r>
                      <a:r>
                        <a:rPr lang="en-US" sz="1300" dirty="0">
                          <a:effectLst/>
                          <a:latin typeface="+mn-ea"/>
                          <a:ea typeface="+mn-ea"/>
                        </a:rPr>
                        <a:t>395</a:t>
                      </a:r>
                      <a:r>
                        <a:rPr lang="ja-JP" sz="1300" dirty="0">
                          <a:effectLst/>
                          <a:latin typeface="+mn-ea"/>
                          <a:ea typeface="+mn-ea"/>
                        </a:rPr>
                        <a:t>）</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476</a:t>
                      </a:r>
                      <a:r>
                        <a:rPr lang="ja-JP" sz="1300" dirty="0">
                          <a:effectLst/>
                          <a:latin typeface="+mn-ea"/>
                          <a:ea typeface="+mn-ea"/>
                        </a:rPr>
                        <a:t>－</a:t>
                      </a:r>
                      <a:r>
                        <a:rPr lang="en-US" sz="1300" dirty="0">
                          <a:effectLst/>
                          <a:latin typeface="+mn-ea"/>
                          <a:ea typeface="+mn-ea"/>
                        </a:rPr>
                        <a:t>9400</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5"/>
                  </a:ext>
                </a:extLst>
              </a:tr>
              <a:tr h="270000">
                <a:tc>
                  <a:txBody>
                    <a:bodyPr/>
                    <a:lstStyle/>
                    <a:p>
                      <a:pPr>
                        <a:spcBef>
                          <a:spcPts val="1200"/>
                        </a:spcBef>
                        <a:spcAft>
                          <a:spcPts val="2400"/>
                        </a:spcAft>
                      </a:pPr>
                      <a:r>
                        <a:rPr lang="ja-JP" sz="1300" dirty="0">
                          <a:effectLst/>
                          <a:latin typeface="+mn-ea"/>
                          <a:ea typeface="+mn-ea"/>
                        </a:rPr>
                        <a:t>黒部市　</a:t>
                      </a:r>
                      <a:r>
                        <a:rPr lang="ja-JP" sz="1300" dirty="0" smtClean="0">
                          <a:effectLst/>
                          <a:latin typeface="+mn-ea"/>
                          <a:ea typeface="+mn-ea"/>
                        </a:rPr>
                        <a:t>福祉課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0765</a:t>
                      </a:r>
                      <a:r>
                        <a:rPr lang="ja-JP" sz="1300" dirty="0">
                          <a:effectLst/>
                          <a:latin typeface="+mn-ea"/>
                          <a:ea typeface="+mn-ea"/>
                        </a:rPr>
                        <a:t>－</a:t>
                      </a:r>
                      <a:r>
                        <a:rPr lang="en-US" sz="1300" dirty="0">
                          <a:effectLst/>
                          <a:latin typeface="+mn-ea"/>
                          <a:ea typeface="+mn-ea"/>
                        </a:rPr>
                        <a:t>54</a:t>
                      </a:r>
                      <a:r>
                        <a:rPr lang="ja-JP" sz="1300" dirty="0">
                          <a:effectLst/>
                          <a:latin typeface="+mn-ea"/>
                          <a:ea typeface="+mn-ea"/>
                        </a:rPr>
                        <a:t>－</a:t>
                      </a:r>
                      <a:r>
                        <a:rPr lang="en-US" sz="1300" dirty="0">
                          <a:effectLst/>
                          <a:latin typeface="+mn-ea"/>
                          <a:ea typeface="+mn-ea"/>
                        </a:rPr>
                        <a:t>2111 </a:t>
                      </a:r>
                      <a:r>
                        <a:rPr lang="ja-JP" sz="1300" dirty="0">
                          <a:effectLst/>
                          <a:latin typeface="+mn-ea"/>
                          <a:ea typeface="+mn-ea"/>
                        </a:rPr>
                        <a:t>（内線</a:t>
                      </a:r>
                      <a:r>
                        <a:rPr lang="en-US" sz="1300" dirty="0" smtClean="0">
                          <a:effectLst/>
                          <a:latin typeface="+mn-ea"/>
                          <a:ea typeface="+mn-ea"/>
                        </a:rPr>
                        <a:t>1139</a:t>
                      </a:r>
                      <a:r>
                        <a:rPr lang="ja-JP" sz="1300" dirty="0" smtClean="0">
                          <a:effectLst/>
                          <a:latin typeface="+mn-ea"/>
                          <a:ea typeface="+mn-ea"/>
                        </a:rPr>
                        <a:t>）</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0765</a:t>
                      </a:r>
                      <a:r>
                        <a:rPr lang="ja-JP" sz="1300" dirty="0">
                          <a:effectLst/>
                          <a:latin typeface="+mn-ea"/>
                          <a:ea typeface="+mn-ea"/>
                        </a:rPr>
                        <a:t>－</a:t>
                      </a:r>
                      <a:r>
                        <a:rPr lang="en-US" sz="1300" dirty="0">
                          <a:effectLst/>
                          <a:latin typeface="+mn-ea"/>
                          <a:ea typeface="+mn-ea"/>
                        </a:rPr>
                        <a:t>54</a:t>
                      </a:r>
                      <a:r>
                        <a:rPr lang="ja-JP" sz="1300" dirty="0">
                          <a:effectLst/>
                          <a:latin typeface="+mn-ea"/>
                          <a:ea typeface="+mn-ea"/>
                        </a:rPr>
                        <a:t>－</a:t>
                      </a:r>
                      <a:r>
                        <a:rPr lang="en-US" sz="1300" dirty="0">
                          <a:effectLst/>
                          <a:latin typeface="+mn-ea"/>
                          <a:ea typeface="+mn-ea"/>
                        </a:rPr>
                        <a:t>2111</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6"/>
                  </a:ext>
                </a:extLst>
              </a:tr>
              <a:tr h="270000">
                <a:tc>
                  <a:txBody>
                    <a:bodyPr/>
                    <a:lstStyle/>
                    <a:p>
                      <a:pPr>
                        <a:spcBef>
                          <a:spcPts val="1200"/>
                        </a:spcBef>
                        <a:spcAft>
                          <a:spcPts val="2400"/>
                        </a:spcAft>
                      </a:pPr>
                      <a:r>
                        <a:rPr lang="ja-JP" sz="1300" dirty="0">
                          <a:effectLst/>
                          <a:latin typeface="+mn-ea"/>
                          <a:ea typeface="+mn-ea"/>
                        </a:rPr>
                        <a:t>砺波市　</a:t>
                      </a:r>
                      <a:r>
                        <a:rPr lang="ja-JP" sz="1300" dirty="0" smtClean="0">
                          <a:effectLst/>
                          <a:latin typeface="+mn-ea"/>
                          <a:ea typeface="+mn-ea"/>
                        </a:rPr>
                        <a:t>社会</a:t>
                      </a:r>
                      <a:r>
                        <a:rPr lang="ja-JP" sz="1300" dirty="0">
                          <a:effectLst/>
                          <a:latin typeface="+mn-ea"/>
                          <a:ea typeface="+mn-ea"/>
                        </a:rPr>
                        <a:t>福祉課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0763</a:t>
                      </a:r>
                      <a:r>
                        <a:rPr lang="ja-JP" sz="1300" dirty="0">
                          <a:effectLst/>
                          <a:latin typeface="+mn-ea"/>
                          <a:ea typeface="+mn-ea"/>
                        </a:rPr>
                        <a:t>－</a:t>
                      </a:r>
                      <a:r>
                        <a:rPr lang="en-US" sz="1300" dirty="0">
                          <a:effectLst/>
                          <a:latin typeface="+mn-ea"/>
                          <a:ea typeface="+mn-ea"/>
                        </a:rPr>
                        <a:t>33</a:t>
                      </a:r>
                      <a:r>
                        <a:rPr lang="ja-JP" sz="1300" dirty="0">
                          <a:effectLst/>
                          <a:latin typeface="+mn-ea"/>
                          <a:ea typeface="+mn-ea"/>
                        </a:rPr>
                        <a:t>－</a:t>
                      </a:r>
                      <a:r>
                        <a:rPr lang="en-US" sz="1300" dirty="0">
                          <a:effectLst/>
                          <a:latin typeface="+mn-ea"/>
                          <a:ea typeface="+mn-ea"/>
                        </a:rPr>
                        <a:t>1111 </a:t>
                      </a:r>
                      <a:r>
                        <a:rPr lang="ja-JP" sz="1300" dirty="0">
                          <a:effectLst/>
                          <a:latin typeface="+mn-ea"/>
                          <a:ea typeface="+mn-ea"/>
                        </a:rPr>
                        <a:t>（内線</a:t>
                      </a:r>
                      <a:r>
                        <a:rPr lang="en-US" sz="1300" dirty="0" smtClean="0">
                          <a:effectLst/>
                          <a:latin typeface="+mn-ea"/>
                          <a:ea typeface="+mn-ea"/>
                        </a:rPr>
                        <a:t>122</a:t>
                      </a:r>
                      <a:r>
                        <a:rPr lang="ja-JP" sz="1300" dirty="0" smtClean="0">
                          <a:effectLst/>
                          <a:latin typeface="+mn-ea"/>
                          <a:ea typeface="+mn-ea"/>
                        </a:rPr>
                        <a:t>）</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0763</a:t>
                      </a:r>
                      <a:r>
                        <a:rPr lang="ja-JP" sz="1300">
                          <a:effectLst/>
                          <a:latin typeface="+mn-ea"/>
                          <a:ea typeface="+mn-ea"/>
                        </a:rPr>
                        <a:t>－</a:t>
                      </a:r>
                      <a:r>
                        <a:rPr lang="en-US" sz="1300">
                          <a:effectLst/>
                          <a:latin typeface="+mn-ea"/>
                          <a:ea typeface="+mn-ea"/>
                        </a:rPr>
                        <a:t>33</a:t>
                      </a:r>
                      <a:r>
                        <a:rPr lang="ja-JP" sz="1300">
                          <a:effectLst/>
                          <a:latin typeface="+mn-ea"/>
                          <a:ea typeface="+mn-ea"/>
                        </a:rPr>
                        <a:t>－</a:t>
                      </a:r>
                      <a:r>
                        <a:rPr lang="en-US" sz="1300">
                          <a:effectLst/>
                          <a:latin typeface="+mn-ea"/>
                          <a:ea typeface="+mn-ea"/>
                        </a:rPr>
                        <a:t>1111</a:t>
                      </a:r>
                      <a:endParaRPr lang="ja-JP" sz="130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7"/>
                  </a:ext>
                </a:extLst>
              </a:tr>
              <a:tr h="270000">
                <a:tc>
                  <a:txBody>
                    <a:bodyPr/>
                    <a:lstStyle/>
                    <a:p>
                      <a:pPr>
                        <a:spcBef>
                          <a:spcPts val="1200"/>
                        </a:spcBef>
                        <a:spcAft>
                          <a:spcPts val="2400"/>
                        </a:spcAft>
                      </a:pPr>
                      <a:r>
                        <a:rPr lang="ja-JP" sz="1300">
                          <a:effectLst/>
                          <a:latin typeface="+mn-ea"/>
                          <a:ea typeface="+mn-ea"/>
                        </a:rPr>
                        <a:t>小矢部市　社会福祉課</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0766</a:t>
                      </a:r>
                      <a:r>
                        <a:rPr lang="ja-JP" sz="1300" dirty="0">
                          <a:effectLst/>
                          <a:latin typeface="+mn-ea"/>
                          <a:ea typeface="+mn-ea"/>
                        </a:rPr>
                        <a:t>－</a:t>
                      </a:r>
                      <a:r>
                        <a:rPr lang="en-US" sz="1300" dirty="0">
                          <a:effectLst/>
                          <a:latin typeface="+mn-ea"/>
                          <a:ea typeface="+mn-ea"/>
                        </a:rPr>
                        <a:t>67</a:t>
                      </a:r>
                      <a:r>
                        <a:rPr lang="ja-JP" sz="1300" dirty="0">
                          <a:effectLst/>
                          <a:latin typeface="+mn-ea"/>
                          <a:ea typeface="+mn-ea"/>
                        </a:rPr>
                        <a:t>－</a:t>
                      </a:r>
                      <a:r>
                        <a:rPr lang="en-US" sz="1300" dirty="0">
                          <a:effectLst/>
                          <a:latin typeface="+mn-ea"/>
                          <a:ea typeface="+mn-ea"/>
                        </a:rPr>
                        <a:t>8601</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0766</a:t>
                      </a:r>
                      <a:r>
                        <a:rPr lang="ja-JP" sz="1300" dirty="0">
                          <a:effectLst/>
                          <a:latin typeface="+mn-ea"/>
                          <a:ea typeface="+mn-ea"/>
                        </a:rPr>
                        <a:t>－</a:t>
                      </a:r>
                      <a:r>
                        <a:rPr lang="en-US" sz="1300" dirty="0">
                          <a:effectLst/>
                          <a:latin typeface="+mn-ea"/>
                          <a:ea typeface="+mn-ea"/>
                        </a:rPr>
                        <a:t>67</a:t>
                      </a:r>
                      <a:r>
                        <a:rPr lang="ja-JP" sz="1300" dirty="0">
                          <a:effectLst/>
                          <a:latin typeface="+mn-ea"/>
                          <a:ea typeface="+mn-ea"/>
                        </a:rPr>
                        <a:t>－</a:t>
                      </a:r>
                      <a:r>
                        <a:rPr lang="en-US" sz="1300" dirty="0">
                          <a:effectLst/>
                          <a:latin typeface="+mn-ea"/>
                          <a:ea typeface="+mn-ea"/>
                        </a:rPr>
                        <a:t>1760</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8"/>
                  </a:ext>
                </a:extLst>
              </a:tr>
              <a:tr h="270000">
                <a:tc>
                  <a:txBody>
                    <a:bodyPr/>
                    <a:lstStyle/>
                    <a:p>
                      <a:pPr>
                        <a:spcBef>
                          <a:spcPts val="1200"/>
                        </a:spcBef>
                        <a:spcAft>
                          <a:spcPts val="2400"/>
                        </a:spcAft>
                      </a:pPr>
                      <a:r>
                        <a:rPr lang="ja-JP" sz="1300">
                          <a:effectLst/>
                          <a:latin typeface="+mn-ea"/>
                          <a:ea typeface="+mn-ea"/>
                        </a:rPr>
                        <a:t>南砺市　福祉課</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0763</a:t>
                      </a:r>
                      <a:r>
                        <a:rPr lang="ja-JP" sz="1300" dirty="0">
                          <a:effectLst/>
                          <a:latin typeface="+mn-ea"/>
                          <a:ea typeface="+mn-ea"/>
                        </a:rPr>
                        <a:t>－</a:t>
                      </a:r>
                      <a:r>
                        <a:rPr lang="en-US" sz="1300" dirty="0">
                          <a:effectLst/>
                          <a:latin typeface="+mn-ea"/>
                          <a:ea typeface="+mn-ea"/>
                        </a:rPr>
                        <a:t>23</a:t>
                      </a:r>
                      <a:r>
                        <a:rPr lang="ja-JP" sz="1300" dirty="0">
                          <a:effectLst/>
                          <a:latin typeface="+mn-ea"/>
                          <a:ea typeface="+mn-ea"/>
                        </a:rPr>
                        <a:t>－</a:t>
                      </a:r>
                      <a:r>
                        <a:rPr lang="en-US" sz="1300" dirty="0">
                          <a:effectLst/>
                          <a:latin typeface="+mn-ea"/>
                          <a:ea typeface="+mn-ea"/>
                        </a:rPr>
                        <a:t>2009</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0763</a:t>
                      </a:r>
                      <a:r>
                        <a:rPr lang="ja-JP" sz="1300">
                          <a:effectLst/>
                          <a:latin typeface="+mn-ea"/>
                          <a:ea typeface="+mn-ea"/>
                        </a:rPr>
                        <a:t>－</a:t>
                      </a:r>
                      <a:r>
                        <a:rPr lang="en-US" sz="1300">
                          <a:effectLst/>
                          <a:latin typeface="+mn-ea"/>
                          <a:ea typeface="+mn-ea"/>
                        </a:rPr>
                        <a:t>23</a:t>
                      </a:r>
                      <a:r>
                        <a:rPr lang="ja-JP" sz="1300">
                          <a:effectLst/>
                          <a:latin typeface="+mn-ea"/>
                          <a:ea typeface="+mn-ea"/>
                        </a:rPr>
                        <a:t>－</a:t>
                      </a:r>
                      <a:r>
                        <a:rPr lang="en-US" sz="1300">
                          <a:effectLst/>
                          <a:latin typeface="+mn-ea"/>
                          <a:ea typeface="+mn-ea"/>
                        </a:rPr>
                        <a:t>2009</a:t>
                      </a:r>
                      <a:endParaRPr lang="ja-JP" sz="130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09"/>
                  </a:ext>
                </a:extLst>
              </a:tr>
              <a:tr h="270000">
                <a:tc>
                  <a:txBody>
                    <a:bodyPr/>
                    <a:lstStyle/>
                    <a:p>
                      <a:pPr>
                        <a:spcBef>
                          <a:spcPts val="1200"/>
                        </a:spcBef>
                        <a:spcAft>
                          <a:spcPts val="2400"/>
                        </a:spcAft>
                      </a:pPr>
                      <a:r>
                        <a:rPr lang="ja-JP" sz="1300">
                          <a:effectLst/>
                          <a:latin typeface="+mn-ea"/>
                          <a:ea typeface="+mn-ea"/>
                        </a:rPr>
                        <a:t>射水市　社会福祉課</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0766</a:t>
                      </a:r>
                      <a:r>
                        <a:rPr lang="ja-JP" sz="1300" dirty="0">
                          <a:effectLst/>
                          <a:latin typeface="+mn-ea"/>
                          <a:ea typeface="+mn-ea"/>
                        </a:rPr>
                        <a:t>－</a:t>
                      </a:r>
                      <a:r>
                        <a:rPr lang="en-US" sz="1300" dirty="0">
                          <a:effectLst/>
                          <a:latin typeface="+mn-ea"/>
                          <a:ea typeface="+mn-ea"/>
                        </a:rPr>
                        <a:t>51</a:t>
                      </a:r>
                      <a:r>
                        <a:rPr lang="ja-JP" sz="1300" dirty="0">
                          <a:effectLst/>
                          <a:latin typeface="+mn-ea"/>
                          <a:ea typeface="+mn-ea"/>
                        </a:rPr>
                        <a:t>－</a:t>
                      </a:r>
                      <a:r>
                        <a:rPr lang="en-US" sz="1300" dirty="0">
                          <a:effectLst/>
                          <a:latin typeface="+mn-ea"/>
                          <a:ea typeface="+mn-ea"/>
                        </a:rPr>
                        <a:t>6626</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0766</a:t>
                      </a:r>
                      <a:r>
                        <a:rPr lang="ja-JP" sz="1300">
                          <a:effectLst/>
                          <a:latin typeface="+mn-ea"/>
                          <a:ea typeface="+mn-ea"/>
                        </a:rPr>
                        <a:t>－</a:t>
                      </a:r>
                      <a:r>
                        <a:rPr lang="en-US" sz="1300">
                          <a:effectLst/>
                          <a:latin typeface="+mn-ea"/>
                          <a:ea typeface="+mn-ea"/>
                        </a:rPr>
                        <a:t>51</a:t>
                      </a:r>
                      <a:r>
                        <a:rPr lang="ja-JP" sz="1300">
                          <a:effectLst/>
                          <a:latin typeface="+mn-ea"/>
                          <a:ea typeface="+mn-ea"/>
                        </a:rPr>
                        <a:t>－</a:t>
                      </a:r>
                      <a:r>
                        <a:rPr lang="en-US" sz="1300">
                          <a:effectLst/>
                          <a:latin typeface="+mn-ea"/>
                          <a:ea typeface="+mn-ea"/>
                        </a:rPr>
                        <a:t>6600</a:t>
                      </a:r>
                      <a:endParaRPr lang="ja-JP" sz="130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10"/>
                  </a:ext>
                </a:extLst>
              </a:tr>
              <a:tr h="270000">
                <a:tc>
                  <a:txBody>
                    <a:bodyPr/>
                    <a:lstStyle/>
                    <a:p>
                      <a:pPr>
                        <a:spcBef>
                          <a:spcPts val="1200"/>
                        </a:spcBef>
                        <a:spcAft>
                          <a:spcPts val="2400"/>
                        </a:spcAft>
                      </a:pPr>
                      <a:r>
                        <a:rPr lang="ja-JP" sz="1300">
                          <a:effectLst/>
                          <a:latin typeface="+mn-ea"/>
                          <a:ea typeface="+mn-ea"/>
                        </a:rPr>
                        <a:t>舟橋村　生活環境課</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464</a:t>
                      </a:r>
                      <a:r>
                        <a:rPr lang="ja-JP" sz="1300" dirty="0">
                          <a:effectLst/>
                          <a:latin typeface="+mn-ea"/>
                          <a:ea typeface="+mn-ea"/>
                        </a:rPr>
                        <a:t>－</a:t>
                      </a:r>
                      <a:r>
                        <a:rPr lang="en-US" sz="1300" dirty="0">
                          <a:effectLst/>
                          <a:latin typeface="+mn-ea"/>
                          <a:ea typeface="+mn-ea"/>
                        </a:rPr>
                        <a:t>1121 </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a:t>
                      </a:r>
                      <a:r>
                        <a:rPr lang="ja-JP" sz="1300">
                          <a:effectLst/>
                          <a:latin typeface="+mn-ea"/>
                          <a:ea typeface="+mn-ea"/>
                        </a:rPr>
                        <a:t>－</a:t>
                      </a:r>
                      <a:r>
                        <a:rPr lang="en-US" sz="1300">
                          <a:effectLst/>
                          <a:latin typeface="+mn-ea"/>
                          <a:ea typeface="+mn-ea"/>
                        </a:rPr>
                        <a:t>464</a:t>
                      </a:r>
                      <a:r>
                        <a:rPr lang="ja-JP" sz="1300">
                          <a:effectLst/>
                          <a:latin typeface="+mn-ea"/>
                          <a:ea typeface="+mn-ea"/>
                        </a:rPr>
                        <a:t>－</a:t>
                      </a:r>
                      <a:r>
                        <a:rPr lang="en-US" sz="1300">
                          <a:effectLst/>
                          <a:latin typeface="+mn-ea"/>
                          <a:ea typeface="+mn-ea"/>
                        </a:rPr>
                        <a:t>1121</a:t>
                      </a:r>
                      <a:endParaRPr lang="ja-JP" sz="130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11"/>
                  </a:ext>
                </a:extLst>
              </a:tr>
              <a:tr h="270000">
                <a:tc>
                  <a:txBody>
                    <a:bodyPr/>
                    <a:lstStyle/>
                    <a:p>
                      <a:pPr>
                        <a:spcBef>
                          <a:spcPts val="1200"/>
                        </a:spcBef>
                        <a:spcAft>
                          <a:spcPts val="2400"/>
                        </a:spcAft>
                      </a:pPr>
                      <a:r>
                        <a:rPr lang="ja-JP" sz="1300">
                          <a:effectLst/>
                          <a:latin typeface="+mn-ea"/>
                          <a:ea typeface="+mn-ea"/>
                        </a:rPr>
                        <a:t>上市町　福祉課</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472</a:t>
                      </a:r>
                      <a:r>
                        <a:rPr lang="ja-JP" sz="1300" dirty="0">
                          <a:effectLst/>
                          <a:latin typeface="+mn-ea"/>
                          <a:ea typeface="+mn-ea"/>
                        </a:rPr>
                        <a:t>－</a:t>
                      </a:r>
                      <a:r>
                        <a:rPr lang="en-US" sz="1300" dirty="0">
                          <a:effectLst/>
                          <a:latin typeface="+mn-ea"/>
                          <a:ea typeface="+mn-ea"/>
                        </a:rPr>
                        <a:t>1111</a:t>
                      </a:r>
                      <a:r>
                        <a:rPr lang="ja-JP" sz="1300" dirty="0">
                          <a:effectLst/>
                          <a:latin typeface="+mn-ea"/>
                          <a:ea typeface="+mn-ea"/>
                        </a:rPr>
                        <a:t>（内線</a:t>
                      </a:r>
                      <a:r>
                        <a:rPr lang="en-US" sz="1300" dirty="0">
                          <a:effectLst/>
                          <a:latin typeface="+mn-ea"/>
                          <a:ea typeface="+mn-ea"/>
                        </a:rPr>
                        <a:t>7122</a:t>
                      </a:r>
                      <a:r>
                        <a:rPr lang="ja-JP" sz="1300" dirty="0">
                          <a:effectLst/>
                          <a:latin typeface="+mn-ea"/>
                          <a:ea typeface="+mn-ea"/>
                        </a:rPr>
                        <a:t>・</a:t>
                      </a:r>
                      <a:r>
                        <a:rPr lang="en-US" sz="1300" dirty="0">
                          <a:effectLst/>
                          <a:latin typeface="+mn-ea"/>
                          <a:ea typeface="+mn-ea"/>
                        </a:rPr>
                        <a:t>7123</a:t>
                      </a:r>
                      <a:r>
                        <a:rPr lang="ja-JP" sz="1300" dirty="0">
                          <a:effectLst/>
                          <a:latin typeface="+mn-ea"/>
                          <a:ea typeface="+mn-ea"/>
                        </a:rPr>
                        <a:t>）</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473</a:t>
                      </a:r>
                      <a:r>
                        <a:rPr lang="ja-JP" sz="1300" dirty="0">
                          <a:effectLst/>
                          <a:latin typeface="+mn-ea"/>
                          <a:ea typeface="+mn-ea"/>
                        </a:rPr>
                        <a:t>－</a:t>
                      </a:r>
                      <a:r>
                        <a:rPr lang="en-US" sz="1300" dirty="0">
                          <a:effectLst/>
                          <a:latin typeface="+mn-ea"/>
                          <a:ea typeface="+mn-ea"/>
                        </a:rPr>
                        <a:t>2811</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12"/>
                  </a:ext>
                </a:extLst>
              </a:tr>
              <a:tr h="270000">
                <a:tc>
                  <a:txBody>
                    <a:bodyPr/>
                    <a:lstStyle/>
                    <a:p>
                      <a:pPr>
                        <a:spcBef>
                          <a:spcPts val="1200"/>
                        </a:spcBef>
                        <a:spcAft>
                          <a:spcPts val="2400"/>
                        </a:spcAft>
                      </a:pPr>
                      <a:r>
                        <a:rPr lang="ja-JP" sz="1300">
                          <a:effectLst/>
                          <a:latin typeface="+mn-ea"/>
                          <a:ea typeface="+mn-ea"/>
                        </a:rPr>
                        <a:t>立山町　健康福祉課</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a:t>
                      </a:r>
                      <a:r>
                        <a:rPr lang="ja-JP" sz="1300">
                          <a:effectLst/>
                          <a:latin typeface="+mn-ea"/>
                          <a:ea typeface="+mn-ea"/>
                        </a:rPr>
                        <a:t>－</a:t>
                      </a:r>
                      <a:r>
                        <a:rPr lang="en-US" sz="1300">
                          <a:effectLst/>
                          <a:latin typeface="+mn-ea"/>
                          <a:ea typeface="+mn-ea"/>
                        </a:rPr>
                        <a:t>462</a:t>
                      </a:r>
                      <a:r>
                        <a:rPr lang="ja-JP" sz="1300">
                          <a:effectLst/>
                          <a:latin typeface="+mn-ea"/>
                          <a:ea typeface="+mn-ea"/>
                        </a:rPr>
                        <a:t>－</a:t>
                      </a:r>
                      <a:r>
                        <a:rPr lang="en-US" sz="1300">
                          <a:effectLst/>
                          <a:latin typeface="+mn-ea"/>
                          <a:ea typeface="+mn-ea"/>
                        </a:rPr>
                        <a:t>9957</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a:t>
                      </a:r>
                      <a:r>
                        <a:rPr lang="ja-JP" sz="1300" dirty="0">
                          <a:effectLst/>
                          <a:latin typeface="+mn-ea"/>
                          <a:ea typeface="+mn-ea"/>
                        </a:rPr>
                        <a:t>－</a:t>
                      </a:r>
                      <a:r>
                        <a:rPr lang="en-US" sz="1300" dirty="0">
                          <a:effectLst/>
                          <a:latin typeface="+mn-ea"/>
                          <a:ea typeface="+mn-ea"/>
                        </a:rPr>
                        <a:t>462</a:t>
                      </a:r>
                      <a:r>
                        <a:rPr lang="ja-JP" sz="1300" dirty="0">
                          <a:effectLst/>
                          <a:latin typeface="+mn-ea"/>
                          <a:ea typeface="+mn-ea"/>
                        </a:rPr>
                        <a:t>－</a:t>
                      </a:r>
                      <a:r>
                        <a:rPr lang="en-US" sz="1300" dirty="0">
                          <a:effectLst/>
                          <a:latin typeface="+mn-ea"/>
                          <a:ea typeface="+mn-ea"/>
                        </a:rPr>
                        <a:t>9088</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13"/>
                  </a:ext>
                </a:extLst>
              </a:tr>
              <a:tr h="270000">
                <a:tc>
                  <a:txBody>
                    <a:bodyPr/>
                    <a:lstStyle/>
                    <a:p>
                      <a:pPr>
                        <a:spcBef>
                          <a:spcPts val="1200"/>
                        </a:spcBef>
                        <a:spcAft>
                          <a:spcPts val="2400"/>
                        </a:spcAft>
                      </a:pPr>
                      <a:r>
                        <a:rPr lang="ja-JP" sz="1300" dirty="0">
                          <a:effectLst/>
                          <a:latin typeface="+mn-ea"/>
                          <a:ea typeface="+mn-ea"/>
                        </a:rPr>
                        <a:t>入善町　</a:t>
                      </a:r>
                      <a:r>
                        <a:rPr lang="ja-JP" altLang="en-US" sz="1300" dirty="0" smtClean="0">
                          <a:effectLst/>
                          <a:latin typeface="+mn-ea"/>
                          <a:ea typeface="+mn-ea"/>
                        </a:rPr>
                        <a:t>保険福祉課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a:effectLst/>
                          <a:latin typeface="+mn-ea"/>
                          <a:ea typeface="+mn-ea"/>
                        </a:rPr>
                        <a:t>0765</a:t>
                      </a:r>
                      <a:r>
                        <a:rPr lang="ja-JP" sz="1300">
                          <a:effectLst/>
                          <a:latin typeface="+mn-ea"/>
                          <a:ea typeface="+mn-ea"/>
                        </a:rPr>
                        <a:t>－</a:t>
                      </a:r>
                      <a:r>
                        <a:rPr lang="en-US" sz="1300">
                          <a:effectLst/>
                          <a:latin typeface="+mn-ea"/>
                          <a:ea typeface="+mn-ea"/>
                        </a:rPr>
                        <a:t>72</a:t>
                      </a:r>
                      <a:r>
                        <a:rPr lang="ja-JP" sz="1300">
                          <a:effectLst/>
                          <a:latin typeface="+mn-ea"/>
                          <a:ea typeface="+mn-ea"/>
                        </a:rPr>
                        <a:t>－</a:t>
                      </a:r>
                      <a:r>
                        <a:rPr lang="en-US" sz="1300">
                          <a:effectLst/>
                          <a:latin typeface="+mn-ea"/>
                          <a:ea typeface="+mn-ea"/>
                        </a:rPr>
                        <a:t>1100 </a:t>
                      </a:r>
                      <a:r>
                        <a:rPr lang="ja-JP" sz="1300">
                          <a:effectLst/>
                          <a:latin typeface="+mn-ea"/>
                          <a:ea typeface="+mn-ea"/>
                        </a:rPr>
                        <a:t>（内線</a:t>
                      </a:r>
                      <a:r>
                        <a:rPr lang="en-US" sz="1300">
                          <a:effectLst/>
                          <a:latin typeface="+mn-ea"/>
                          <a:ea typeface="+mn-ea"/>
                        </a:rPr>
                        <a:t>141</a:t>
                      </a:r>
                      <a:r>
                        <a:rPr lang="ja-JP" sz="1300">
                          <a:effectLst/>
                          <a:latin typeface="+mn-ea"/>
                          <a:ea typeface="+mn-ea"/>
                        </a:rPr>
                        <a:t>）</a:t>
                      </a:r>
                      <a:endParaRPr lang="ja-JP" sz="130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0765</a:t>
                      </a:r>
                      <a:r>
                        <a:rPr lang="ja-JP" sz="1300" dirty="0">
                          <a:effectLst/>
                          <a:latin typeface="+mn-ea"/>
                          <a:ea typeface="+mn-ea"/>
                        </a:rPr>
                        <a:t>－</a:t>
                      </a:r>
                      <a:r>
                        <a:rPr lang="en-US" sz="1300" dirty="0">
                          <a:effectLst/>
                          <a:latin typeface="+mn-ea"/>
                          <a:ea typeface="+mn-ea"/>
                        </a:rPr>
                        <a:t>72</a:t>
                      </a:r>
                      <a:r>
                        <a:rPr lang="ja-JP" sz="1300" dirty="0">
                          <a:effectLst/>
                          <a:latin typeface="+mn-ea"/>
                          <a:ea typeface="+mn-ea"/>
                        </a:rPr>
                        <a:t>－</a:t>
                      </a:r>
                      <a:r>
                        <a:rPr lang="en-US" sz="1300" dirty="0">
                          <a:effectLst/>
                          <a:latin typeface="+mn-ea"/>
                          <a:ea typeface="+mn-ea"/>
                        </a:rPr>
                        <a:t>1100</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14"/>
                  </a:ext>
                </a:extLst>
              </a:tr>
              <a:tr h="270000">
                <a:tc>
                  <a:txBody>
                    <a:bodyPr/>
                    <a:lstStyle/>
                    <a:p>
                      <a:pPr>
                        <a:spcBef>
                          <a:spcPts val="1200"/>
                        </a:spcBef>
                        <a:spcAft>
                          <a:spcPts val="2400"/>
                        </a:spcAft>
                      </a:pPr>
                      <a:r>
                        <a:rPr lang="ja-JP" sz="1300" dirty="0">
                          <a:effectLst/>
                          <a:latin typeface="+mn-ea"/>
                          <a:ea typeface="+mn-ea"/>
                        </a:rPr>
                        <a:t>朝日町　健康課</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0765</a:t>
                      </a:r>
                      <a:r>
                        <a:rPr lang="ja-JP" sz="1300" dirty="0">
                          <a:effectLst/>
                          <a:latin typeface="+mn-ea"/>
                          <a:ea typeface="+mn-ea"/>
                        </a:rPr>
                        <a:t>－</a:t>
                      </a:r>
                      <a:r>
                        <a:rPr lang="en-US" sz="1300" dirty="0">
                          <a:effectLst/>
                          <a:latin typeface="+mn-ea"/>
                          <a:ea typeface="+mn-ea"/>
                        </a:rPr>
                        <a:t>83</a:t>
                      </a:r>
                      <a:r>
                        <a:rPr lang="ja-JP" sz="1300" dirty="0">
                          <a:effectLst/>
                          <a:latin typeface="+mn-ea"/>
                          <a:ea typeface="+mn-ea"/>
                        </a:rPr>
                        <a:t>－</a:t>
                      </a:r>
                      <a:r>
                        <a:rPr lang="en-US" sz="1300" dirty="0">
                          <a:effectLst/>
                          <a:latin typeface="+mn-ea"/>
                          <a:ea typeface="+mn-ea"/>
                        </a:rPr>
                        <a:t>1100 </a:t>
                      </a:r>
                      <a:r>
                        <a:rPr lang="ja-JP" sz="1300" dirty="0">
                          <a:effectLst/>
                          <a:latin typeface="+mn-ea"/>
                          <a:ea typeface="+mn-ea"/>
                        </a:rPr>
                        <a:t>（内線</a:t>
                      </a:r>
                      <a:r>
                        <a:rPr lang="en-US" sz="1300" dirty="0">
                          <a:effectLst/>
                          <a:latin typeface="+mn-ea"/>
                          <a:ea typeface="+mn-ea"/>
                        </a:rPr>
                        <a:t>142</a:t>
                      </a:r>
                      <a:r>
                        <a:rPr lang="ja-JP" sz="1300" dirty="0">
                          <a:effectLst/>
                          <a:latin typeface="+mn-ea"/>
                          <a:ea typeface="+mn-ea"/>
                        </a:rPr>
                        <a:t>）</a:t>
                      </a:r>
                      <a:endParaRPr lang="ja-JP" sz="1300" dirty="0">
                        <a:effectLst/>
                        <a:latin typeface="+mn-ea"/>
                        <a:ea typeface="+mn-ea"/>
                        <a:cs typeface="ＭＳ Ｐゴシック"/>
                      </a:endParaRPr>
                    </a:p>
                  </a:txBody>
                  <a:tcPr marL="35376" marR="35376" marT="35376" marB="35376" anchor="ctr"/>
                </a:tc>
                <a:tc>
                  <a:txBody>
                    <a:bodyPr/>
                    <a:lstStyle/>
                    <a:p>
                      <a:pPr>
                        <a:spcBef>
                          <a:spcPts val="1200"/>
                        </a:spcBef>
                        <a:spcAft>
                          <a:spcPts val="2400"/>
                        </a:spcAft>
                      </a:pPr>
                      <a:r>
                        <a:rPr lang="en-US" sz="1300" dirty="0">
                          <a:effectLst/>
                          <a:latin typeface="+mn-ea"/>
                          <a:ea typeface="+mn-ea"/>
                        </a:rPr>
                        <a:t>0765</a:t>
                      </a:r>
                      <a:r>
                        <a:rPr lang="ja-JP" sz="1300" dirty="0">
                          <a:effectLst/>
                          <a:latin typeface="+mn-ea"/>
                          <a:ea typeface="+mn-ea"/>
                        </a:rPr>
                        <a:t>－</a:t>
                      </a:r>
                      <a:r>
                        <a:rPr lang="en-US" sz="1300" dirty="0">
                          <a:effectLst/>
                          <a:latin typeface="+mn-ea"/>
                          <a:ea typeface="+mn-ea"/>
                        </a:rPr>
                        <a:t>83</a:t>
                      </a:r>
                      <a:r>
                        <a:rPr lang="ja-JP" sz="1300" dirty="0">
                          <a:effectLst/>
                          <a:latin typeface="+mn-ea"/>
                          <a:ea typeface="+mn-ea"/>
                        </a:rPr>
                        <a:t>－</a:t>
                      </a:r>
                      <a:r>
                        <a:rPr lang="en-US" sz="1300" dirty="0">
                          <a:effectLst/>
                          <a:latin typeface="+mn-ea"/>
                          <a:ea typeface="+mn-ea"/>
                        </a:rPr>
                        <a:t>1100</a:t>
                      </a:r>
                      <a:endParaRPr lang="ja-JP" sz="1300" dirty="0">
                        <a:effectLst/>
                        <a:latin typeface="+mn-ea"/>
                        <a:ea typeface="+mn-ea"/>
                        <a:cs typeface="ＭＳ Ｐゴシック"/>
                      </a:endParaRPr>
                    </a:p>
                  </a:txBody>
                  <a:tcPr marL="35376" marR="35376" marT="35376" marB="35376" anchor="ctr"/>
                </a:tc>
                <a:extLst>
                  <a:ext uri="{0D108BD9-81ED-4DB2-BD59-A6C34878D82A}">
                    <a16:rowId xmlns:a16="http://schemas.microsoft.com/office/drawing/2014/main" val="10015"/>
                  </a:ext>
                </a:extLst>
              </a:tr>
            </a:tbl>
          </a:graphicData>
        </a:graphic>
      </p:graphicFrame>
      <p:sp>
        <p:nvSpPr>
          <p:cNvPr id="11" name="角丸四角形 10"/>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9172599A-394E-494B-B5A4-DA46427B4C3B}"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21</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110624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3305402" y="778492"/>
            <a:ext cx="3417398" cy="319213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ctr"/>
          <a:lstStyle/>
          <a:p>
            <a:pPr algn="ctr"/>
            <a:endParaRPr lang="ja-JP" altLang="en-US" dirty="0">
              <a:solidFill>
                <a:prstClr val="white"/>
              </a:solidFill>
            </a:endParaRPr>
          </a:p>
        </p:txBody>
      </p:sp>
      <p:sp>
        <p:nvSpPr>
          <p:cNvPr id="21" name="角丸四角形 20"/>
          <p:cNvSpPr/>
          <p:nvPr/>
        </p:nvSpPr>
        <p:spPr>
          <a:xfrm>
            <a:off x="3440508" y="1223824"/>
            <a:ext cx="2132423" cy="2733793"/>
          </a:xfrm>
          <a:prstGeom prst="roundRect">
            <a:avLst/>
          </a:prstGeom>
          <a:pattFill prst="pct10">
            <a:fgClr>
              <a:schemeClr val="accent1"/>
            </a:fgClr>
            <a:bgClr>
              <a:srgbClr val="B6E088"/>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676" tIns="32838" rIns="65676" bIns="32838" numCol="1" spcCol="0" rtlCol="0" fromWordArt="0" anchor="ctr" anchorCtr="0" forceAA="0" compatLnSpc="1">
            <a:prstTxWarp prst="textNoShape">
              <a:avLst/>
            </a:prstTxWarp>
            <a:noAutofit/>
          </a:bodyPr>
          <a:lstStyle/>
          <a:p>
            <a:pPr algn="ctr"/>
            <a:endParaRPr lang="ja-JP" altLang="en-US">
              <a:solidFill>
                <a:prstClr val="white"/>
              </a:solidFill>
            </a:endParaRPr>
          </a:p>
        </p:txBody>
      </p:sp>
      <p:sp>
        <p:nvSpPr>
          <p:cNvPr id="33" name="角丸四角形 32"/>
          <p:cNvSpPr/>
          <p:nvPr/>
        </p:nvSpPr>
        <p:spPr>
          <a:xfrm>
            <a:off x="1651221" y="860125"/>
            <a:ext cx="1487743" cy="1566646"/>
          </a:xfrm>
          <a:prstGeom prst="roundRect">
            <a:avLst/>
          </a:prstGeom>
          <a:solidFill>
            <a:srgbClr val="E3F3D1"/>
          </a:solidFill>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ctr"/>
          <a:lstStyle/>
          <a:p>
            <a:pPr algn="ctr"/>
            <a:endParaRPr lang="en-US" altLang="ja-JP" sz="1000" dirty="0" smtClean="0">
              <a:solidFill>
                <a:prstClr val="black"/>
              </a:solidFill>
            </a:endParaRPr>
          </a:p>
          <a:p>
            <a:pPr algn="ctr"/>
            <a:endParaRPr lang="en-US" altLang="ja-JP" sz="1000" dirty="0">
              <a:solidFill>
                <a:prstClr val="black"/>
              </a:solidFill>
            </a:endParaRPr>
          </a:p>
          <a:p>
            <a:pPr algn="ctr"/>
            <a:endParaRPr lang="en-US" altLang="ja-JP" sz="1000" dirty="0" smtClean="0">
              <a:solidFill>
                <a:prstClr val="black"/>
              </a:solidFill>
            </a:endParaRPr>
          </a:p>
          <a:p>
            <a:pPr algn="ctr"/>
            <a:endParaRPr lang="en-US" altLang="ja-JP" sz="1000" dirty="0">
              <a:solidFill>
                <a:prstClr val="black"/>
              </a:solidFill>
            </a:endParaRPr>
          </a:p>
          <a:p>
            <a:pPr algn="ctr"/>
            <a:endParaRPr lang="en-US" altLang="ja-JP" sz="1000" dirty="0" smtClean="0">
              <a:solidFill>
                <a:prstClr val="black"/>
              </a:solidFill>
            </a:endParaRPr>
          </a:p>
          <a:p>
            <a:pPr algn="ctr"/>
            <a:endParaRPr lang="en-US" altLang="ja-JP" sz="1000" dirty="0">
              <a:solidFill>
                <a:prstClr val="black"/>
              </a:solidFill>
            </a:endParaRPr>
          </a:p>
          <a:p>
            <a:pPr algn="ctr"/>
            <a:endParaRPr lang="en-US" altLang="ja-JP" sz="1000" dirty="0" smtClean="0">
              <a:solidFill>
                <a:prstClr val="black"/>
              </a:solidFill>
            </a:endParaRPr>
          </a:p>
          <a:p>
            <a:pPr algn="ctr"/>
            <a:endParaRPr lang="en-US" altLang="ja-JP" sz="1000" dirty="0">
              <a:solidFill>
                <a:prstClr val="black"/>
              </a:solidFill>
            </a:endParaRPr>
          </a:p>
          <a:p>
            <a:pPr algn="ctr"/>
            <a:endParaRPr lang="en-US" altLang="ja-JP" sz="1000" dirty="0" smtClean="0">
              <a:solidFill>
                <a:prstClr val="black"/>
              </a:solidFill>
            </a:endParaRPr>
          </a:p>
        </p:txBody>
      </p:sp>
      <p:sp>
        <p:nvSpPr>
          <p:cNvPr id="34" name="角丸四角形 33"/>
          <p:cNvSpPr/>
          <p:nvPr/>
        </p:nvSpPr>
        <p:spPr>
          <a:xfrm>
            <a:off x="4041208" y="585706"/>
            <a:ext cx="1894495" cy="282889"/>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65676" tIns="32838" rIns="65676" bIns="32838" rtlCol="0" anchor="ctr"/>
          <a:lstStyle/>
          <a:p>
            <a:pPr algn="ctr" defTabSz="656760">
              <a:defRPr/>
            </a:pPr>
            <a:r>
              <a:rPr kumimoji="0" lang="ja-JP" altLang="en-US" sz="1500" b="1" kern="0" dirty="0" smtClean="0">
                <a:solidFill>
                  <a:prstClr val="white"/>
                </a:solidFill>
                <a:latin typeface="Calibri"/>
                <a:ea typeface="ＭＳ Ｐゴシック"/>
              </a:rPr>
              <a:t>市区町村</a:t>
            </a:r>
            <a:endParaRPr kumimoji="0" lang="ja-JP" altLang="en-US" sz="1500" b="1" kern="0" dirty="0">
              <a:solidFill>
                <a:prstClr val="white"/>
              </a:solidFill>
              <a:latin typeface="Calibri"/>
              <a:ea typeface="ＭＳ Ｐゴシック"/>
            </a:endParaRPr>
          </a:p>
        </p:txBody>
      </p:sp>
      <p:sp>
        <p:nvSpPr>
          <p:cNvPr id="42" name="角丸四角形 41"/>
          <p:cNvSpPr/>
          <p:nvPr/>
        </p:nvSpPr>
        <p:spPr>
          <a:xfrm>
            <a:off x="5646524" y="1058150"/>
            <a:ext cx="997843" cy="2737271"/>
          </a:xfrm>
          <a:prstGeom prst="roundRect">
            <a:avLst/>
          </a:prstGeom>
          <a:solidFill>
            <a:srgbClr val="FFFF00"/>
          </a:solidFill>
          <a:ln w="22225" cap="flat" cmpd="sng" algn="ctr">
            <a:solidFill>
              <a:srgbClr val="BBE0E3">
                <a:shade val="50000"/>
              </a:srgbClr>
            </a:solidFill>
            <a:prstDash val="solid"/>
          </a:ln>
          <a:effectLst/>
        </p:spPr>
        <p:txBody>
          <a:bodyPr lIns="48286" tIns="24143" rIns="48286" bIns="24143" spcCol="0" rtlCol="0" anchor="ctr"/>
          <a:lstStyle/>
          <a:p>
            <a:pPr algn="ctr" defTabSz="656760">
              <a:lnSpc>
                <a:spcPts val="939"/>
              </a:lnSpc>
              <a:defRPr/>
            </a:pPr>
            <a:endParaRPr kumimoji="0" lang="en-US" altLang="ja-JP" sz="1100" b="1" kern="0" dirty="0" smtClean="0">
              <a:latin typeface="ＭＳ Ｐゴシック"/>
              <a:ea typeface="ＭＳ Ｐゴシック"/>
              <a:cs typeface="メイリオ" pitchFamily="50" charset="-128"/>
            </a:endParaRPr>
          </a:p>
          <a:p>
            <a:pPr algn="ctr" defTabSz="656760">
              <a:lnSpc>
                <a:spcPts val="939"/>
              </a:lnSpc>
              <a:defRPr/>
            </a:pPr>
            <a:endParaRPr kumimoji="0" lang="en-US" altLang="ja-JP" sz="1100" b="1" kern="0" dirty="0">
              <a:latin typeface="ＭＳ Ｐゴシック"/>
              <a:ea typeface="ＭＳ Ｐゴシック"/>
              <a:cs typeface="メイリオ" pitchFamily="50" charset="-128"/>
            </a:endParaRPr>
          </a:p>
          <a:p>
            <a:pPr defTabSz="656760">
              <a:defRPr/>
            </a:pPr>
            <a:r>
              <a:rPr kumimoji="0" lang="ja-JP" altLang="en-US" sz="1100" b="1" kern="0" dirty="0" smtClean="0">
                <a:latin typeface="ＭＳ Ｐゴシック"/>
                <a:ea typeface="ＭＳ Ｐゴシック"/>
                <a:cs typeface="メイリオ" pitchFamily="50" charset="-128"/>
              </a:rPr>
              <a:t>虐待の事実が認められた事例</a:t>
            </a:r>
            <a:endParaRPr kumimoji="0" lang="en-US" altLang="ja-JP" sz="1100" b="1" kern="0" dirty="0">
              <a:latin typeface="ＭＳ Ｐゴシック"/>
              <a:ea typeface="ＭＳ Ｐゴシック"/>
              <a:cs typeface="メイリオ" pitchFamily="50" charset="-128"/>
            </a:endParaRPr>
          </a:p>
          <a:p>
            <a:pPr defTabSz="656760">
              <a:defRPr/>
            </a:pPr>
            <a:endParaRPr kumimoji="0" lang="en-US" altLang="ja-JP" sz="1100" b="1" kern="0" dirty="0">
              <a:latin typeface="ＭＳ Ｐゴシック"/>
              <a:ea typeface="ＭＳ Ｐゴシック"/>
              <a:cs typeface="メイリオ" pitchFamily="50" charset="-128"/>
            </a:endParaRPr>
          </a:p>
          <a:p>
            <a:pPr defTabSz="656760">
              <a:lnSpc>
                <a:spcPts val="1200"/>
              </a:lnSpc>
              <a:defRPr/>
            </a:pPr>
            <a:endParaRPr kumimoji="0" lang="en-US" altLang="ja-JP" sz="1100" b="1" kern="0" dirty="0" smtClean="0">
              <a:latin typeface="ＭＳ Ｐゴシック"/>
              <a:ea typeface="ＭＳ Ｐゴシック"/>
              <a:cs typeface="メイリオ" pitchFamily="50" charset="-128"/>
            </a:endParaRPr>
          </a:p>
          <a:p>
            <a:pPr defTabSz="656760">
              <a:lnSpc>
                <a:spcPts val="1200"/>
              </a:lnSpc>
              <a:defRPr/>
            </a:pPr>
            <a:r>
              <a:rPr kumimoji="0" lang="ja-JP" altLang="en-US" sz="1050" b="1" kern="0" dirty="0">
                <a:latin typeface="ＭＳ Ｐゴシック"/>
                <a:ea typeface="ＭＳ Ｐゴシック"/>
                <a:cs typeface="メイリオ" pitchFamily="50" charset="-128"/>
              </a:rPr>
              <a:t>　</a:t>
            </a:r>
            <a:r>
              <a:rPr kumimoji="0" lang="ja-JP" altLang="en-US" sz="1050" b="1" kern="0" dirty="0" smtClean="0">
                <a:latin typeface="ＭＳ Ｐゴシック"/>
                <a:ea typeface="ＭＳ Ｐゴシック"/>
                <a:cs typeface="メイリオ" pitchFamily="50" charset="-128"/>
              </a:rPr>
              <a:t>　　　　　　</a:t>
            </a:r>
            <a:r>
              <a:rPr kumimoji="0" lang="ja-JP" altLang="en-US" sz="1100" b="1" kern="0" dirty="0" smtClean="0">
                <a:latin typeface="ＭＳ Ｐゴシック"/>
                <a:ea typeface="ＭＳ Ｐゴシック"/>
                <a:cs typeface="メイリオ" pitchFamily="50" charset="-128"/>
              </a:rPr>
              <a:t>　　　　　　</a:t>
            </a:r>
            <a:endParaRPr kumimoji="0" lang="en-US" altLang="ja-JP" sz="1100" b="1" kern="0" dirty="0" smtClean="0">
              <a:latin typeface="ＭＳ Ｐゴシック"/>
              <a:ea typeface="ＭＳ Ｐゴシック"/>
              <a:cs typeface="メイリオ" pitchFamily="50" charset="-128"/>
            </a:endParaRPr>
          </a:p>
          <a:p>
            <a:pPr defTabSz="656760">
              <a:lnSpc>
                <a:spcPts val="1200"/>
              </a:lnSpc>
              <a:defRPr/>
            </a:pPr>
            <a:endParaRPr kumimoji="0" lang="en-US" altLang="ja-JP" sz="1100" b="1" kern="0" dirty="0" smtClean="0">
              <a:latin typeface="ＭＳ Ｐゴシック"/>
              <a:ea typeface="ＭＳ Ｐゴシック"/>
              <a:cs typeface="メイリオ" pitchFamily="50" charset="-128"/>
            </a:endParaRPr>
          </a:p>
          <a:p>
            <a:pPr defTabSz="656760">
              <a:lnSpc>
                <a:spcPts val="1200"/>
              </a:lnSpc>
              <a:defRPr/>
            </a:pPr>
            <a:r>
              <a:rPr kumimoji="0" lang="ja-JP" altLang="en-US" sz="1100" kern="0" dirty="0" smtClean="0">
                <a:latin typeface="ＭＳ Ｐゴシック"/>
                <a:ea typeface="ＭＳ Ｐゴシック"/>
                <a:cs typeface="メイリオ" pitchFamily="50" charset="-128"/>
              </a:rPr>
              <a:t>被虐待者数</a:t>
            </a:r>
            <a:endParaRPr kumimoji="0" lang="en-US" altLang="ja-JP" sz="1100" kern="0" dirty="0" smtClean="0">
              <a:latin typeface="ＭＳ Ｐゴシック"/>
              <a:ea typeface="ＭＳ Ｐゴシック"/>
              <a:cs typeface="メイリオ" pitchFamily="50" charset="-128"/>
            </a:endParaRPr>
          </a:p>
          <a:p>
            <a:pPr defTabSz="656760">
              <a:lnSpc>
                <a:spcPts val="1200"/>
              </a:lnSpc>
              <a:defRPr/>
            </a:pPr>
            <a:r>
              <a:rPr kumimoji="0" lang="en-US" altLang="ja-JP" sz="1100" kern="0" dirty="0" smtClean="0">
                <a:latin typeface="ＭＳ Ｐゴシック"/>
                <a:ea typeface="ＭＳ Ｐゴシック"/>
                <a:cs typeface="メイリオ" pitchFamily="50" charset="-128"/>
              </a:rPr>
              <a:t>1,626</a:t>
            </a:r>
            <a:r>
              <a:rPr kumimoji="0" lang="ja-JP" altLang="en-US" sz="1100" kern="0" dirty="0" smtClean="0">
                <a:latin typeface="ＭＳ Ｐゴシック"/>
                <a:ea typeface="ＭＳ Ｐゴシック"/>
                <a:cs typeface="メイリオ" pitchFamily="50" charset="-128"/>
              </a:rPr>
              <a:t>人</a:t>
            </a:r>
            <a:endParaRPr kumimoji="0" lang="en-US" altLang="ja-JP" sz="1100" kern="0" dirty="0" smtClean="0">
              <a:latin typeface="ＭＳ Ｐゴシック"/>
              <a:ea typeface="ＭＳ Ｐゴシック"/>
              <a:cs typeface="メイリオ" pitchFamily="50" charset="-128"/>
            </a:endParaRPr>
          </a:p>
          <a:p>
            <a:pPr defTabSz="656760">
              <a:lnSpc>
                <a:spcPts val="1200"/>
              </a:lnSpc>
              <a:defRPr/>
            </a:pPr>
            <a:endParaRPr kumimoji="0" lang="en-US" altLang="ja-JP" sz="1100" kern="0" dirty="0">
              <a:latin typeface="ＭＳ Ｐゴシック"/>
              <a:ea typeface="ＭＳ Ｐゴシック"/>
              <a:cs typeface="メイリオ" pitchFamily="50" charset="-128"/>
            </a:endParaRPr>
          </a:p>
          <a:p>
            <a:pPr defTabSz="656760">
              <a:lnSpc>
                <a:spcPts val="1200"/>
              </a:lnSpc>
              <a:defRPr/>
            </a:pPr>
            <a:r>
              <a:rPr kumimoji="0" lang="ja-JP" altLang="en-US" sz="1100" kern="0" dirty="0" smtClean="0">
                <a:latin typeface="ＭＳ Ｐゴシック"/>
                <a:ea typeface="ＭＳ Ｐゴシック"/>
                <a:cs typeface="メイリオ" pitchFamily="50" charset="-128"/>
              </a:rPr>
              <a:t>虐待者数</a:t>
            </a:r>
            <a:endParaRPr kumimoji="0" lang="en-US" altLang="ja-JP" sz="1100" kern="0" dirty="0" smtClean="0">
              <a:latin typeface="ＭＳ Ｐゴシック"/>
              <a:ea typeface="ＭＳ Ｐゴシック"/>
              <a:cs typeface="メイリオ" pitchFamily="50" charset="-128"/>
            </a:endParaRPr>
          </a:p>
          <a:p>
            <a:pPr defTabSz="656760">
              <a:lnSpc>
                <a:spcPts val="1200"/>
              </a:lnSpc>
              <a:defRPr/>
            </a:pPr>
            <a:r>
              <a:rPr kumimoji="0" lang="en-US" altLang="ja-JP" sz="1100" kern="0" dirty="0" smtClean="0">
                <a:latin typeface="ＭＳ Ｐゴシック"/>
                <a:ea typeface="ＭＳ Ｐゴシック"/>
                <a:cs typeface="メイリオ" pitchFamily="50" charset="-128"/>
              </a:rPr>
              <a:t>1,774</a:t>
            </a:r>
            <a:r>
              <a:rPr kumimoji="0" lang="ja-JP" altLang="en-US" sz="1100" kern="0" dirty="0" smtClean="0">
                <a:latin typeface="ＭＳ Ｐゴシック"/>
                <a:ea typeface="ＭＳ Ｐゴシック"/>
                <a:cs typeface="メイリオ" pitchFamily="50" charset="-128"/>
              </a:rPr>
              <a:t>人</a:t>
            </a:r>
            <a:endParaRPr kumimoji="0" lang="en-US" altLang="ja-JP" sz="1100" kern="0" dirty="0" smtClean="0">
              <a:latin typeface="ＭＳ Ｐゴシック"/>
              <a:ea typeface="ＭＳ Ｐゴシック"/>
              <a:cs typeface="メイリオ" pitchFamily="50" charset="-128"/>
            </a:endParaRPr>
          </a:p>
          <a:p>
            <a:pPr defTabSz="656760">
              <a:lnSpc>
                <a:spcPts val="1200"/>
              </a:lnSpc>
              <a:defRPr/>
            </a:pPr>
            <a:endParaRPr kumimoji="0" lang="en-US" altLang="ja-JP" sz="1100" kern="0" dirty="0">
              <a:latin typeface="ＭＳ Ｐゴシック"/>
              <a:ea typeface="ＭＳ Ｐゴシック"/>
              <a:cs typeface="メイリオ" pitchFamily="50" charset="-128"/>
            </a:endParaRPr>
          </a:p>
          <a:p>
            <a:pPr defTabSz="656760">
              <a:lnSpc>
                <a:spcPts val="1200"/>
              </a:lnSpc>
              <a:defRPr/>
            </a:pPr>
            <a:r>
              <a:rPr kumimoji="0" lang="ja-JP" altLang="en-US" sz="1100" kern="0" dirty="0">
                <a:latin typeface="ＭＳ Ｐゴシック"/>
                <a:ea typeface="ＭＳ Ｐゴシック"/>
                <a:cs typeface="メイリオ" pitchFamily="50" charset="-128"/>
              </a:rPr>
              <a:t>（死亡事例</a:t>
            </a:r>
            <a:r>
              <a:rPr kumimoji="0" lang="ja-JP" altLang="en-US" sz="1100" kern="0" dirty="0" smtClean="0">
                <a:latin typeface="ＭＳ Ｐゴシック"/>
                <a:ea typeface="ＭＳ Ｐゴシック"/>
                <a:cs typeface="メイリオ" pitchFamily="50" charset="-128"/>
              </a:rPr>
              <a:t>：</a:t>
            </a:r>
            <a:r>
              <a:rPr kumimoji="0" lang="en-US" altLang="ja-JP" sz="1100" kern="0" dirty="0" smtClean="0">
                <a:latin typeface="ＭＳ Ｐゴシック"/>
                <a:ea typeface="ＭＳ Ｐゴシック"/>
                <a:cs typeface="メイリオ" pitchFamily="50" charset="-128"/>
              </a:rPr>
              <a:t>0</a:t>
            </a:r>
            <a:r>
              <a:rPr kumimoji="0" lang="ja-JP" altLang="en-US" sz="1100" kern="0" dirty="0" smtClean="0">
                <a:latin typeface="ＭＳ Ｐゴシック"/>
                <a:ea typeface="ＭＳ Ｐゴシック"/>
                <a:cs typeface="メイリオ" pitchFamily="50" charset="-128"/>
              </a:rPr>
              <a:t>人</a:t>
            </a:r>
            <a:r>
              <a:rPr kumimoji="0" lang="ja-JP" altLang="en-US" sz="1100" kern="0" dirty="0">
                <a:latin typeface="ＭＳ Ｐゴシック"/>
                <a:ea typeface="ＭＳ Ｐゴシック"/>
                <a:cs typeface="メイリオ" pitchFamily="50" charset="-128"/>
              </a:rPr>
              <a:t>）</a:t>
            </a:r>
            <a:endParaRPr kumimoji="0" lang="en-US" altLang="ja-JP" sz="1100" kern="0" dirty="0">
              <a:latin typeface="ＭＳ Ｐゴシック"/>
              <a:ea typeface="ＭＳ Ｐゴシック"/>
              <a:cs typeface="メイリオ" pitchFamily="50" charset="-128"/>
            </a:endParaRPr>
          </a:p>
          <a:p>
            <a:pPr defTabSz="656760">
              <a:lnSpc>
                <a:spcPts val="1200"/>
              </a:lnSpc>
              <a:defRPr/>
            </a:pPr>
            <a:endParaRPr kumimoji="0" lang="en-US" altLang="ja-JP" sz="1100" kern="0" dirty="0" smtClean="0">
              <a:latin typeface="ＭＳ Ｐゴシック"/>
              <a:ea typeface="ＭＳ Ｐゴシック"/>
              <a:cs typeface="メイリオ" pitchFamily="50" charset="-128"/>
            </a:endParaRPr>
          </a:p>
          <a:p>
            <a:pPr defTabSz="656760">
              <a:lnSpc>
                <a:spcPts val="1200"/>
              </a:lnSpc>
              <a:defRPr/>
            </a:pPr>
            <a:endParaRPr kumimoji="0" lang="en-US" altLang="ja-JP" sz="1100" kern="0" dirty="0">
              <a:latin typeface="ＭＳ Ｐゴシック"/>
              <a:ea typeface="ＭＳ Ｐゴシック"/>
              <a:cs typeface="メイリオ" pitchFamily="50" charset="-128"/>
            </a:endParaRPr>
          </a:p>
          <a:p>
            <a:pPr defTabSz="656760">
              <a:lnSpc>
                <a:spcPts val="1200"/>
              </a:lnSpc>
              <a:defRPr/>
            </a:pPr>
            <a:endParaRPr kumimoji="0" lang="en-US" altLang="ja-JP" sz="1400" kern="0" dirty="0">
              <a:latin typeface="ＭＳ Ｐゴシック"/>
              <a:ea typeface="ＭＳ Ｐゴシック"/>
              <a:cs typeface="メイリオ" pitchFamily="50" charset="-128"/>
            </a:endParaRPr>
          </a:p>
        </p:txBody>
      </p:sp>
      <p:sp>
        <p:nvSpPr>
          <p:cNvPr id="44" name="AutoShape 2"/>
          <p:cNvSpPr>
            <a:spLocks noChangeArrowheads="1"/>
          </p:cNvSpPr>
          <p:nvPr/>
        </p:nvSpPr>
        <p:spPr bwMode="auto">
          <a:xfrm>
            <a:off x="154420" y="90778"/>
            <a:ext cx="9606959" cy="394859"/>
          </a:xfrm>
          <a:prstGeom prst="bevel">
            <a:avLst>
              <a:gd name="adj" fmla="val 12500"/>
            </a:avLst>
          </a:prstGeom>
          <a:solidFill>
            <a:srgbClr val="FFFF99"/>
          </a:solidFill>
          <a:ln w="9525">
            <a:solidFill>
              <a:srgbClr val="000000"/>
            </a:solidFill>
            <a:miter lim="800000"/>
            <a:headEnd/>
            <a:tailEnd/>
          </a:ln>
        </p:spPr>
        <p:txBody>
          <a:bodyPr wrap="square" lIns="65676" tIns="32838" rIns="65676" bIns="32838" anchor="ctr">
            <a:spAutoFit/>
          </a:bodyPr>
          <a:lstStyle/>
          <a:p>
            <a:pPr algn="ctr" defTabSz="656760">
              <a:defRPr/>
            </a:pPr>
            <a:r>
              <a:rPr kumimoji="0" lang="ja-JP" altLang="en-US" sz="1500" b="1" kern="0" dirty="0" smtClean="0">
                <a:solidFill>
                  <a:srgbClr val="2D2D8A">
                    <a:lumMod val="75000"/>
                  </a:srgbClr>
                </a:solidFill>
                <a:latin typeface="ＭＳ Ｐゴシック"/>
                <a:ea typeface="ＭＳ Ｐゴシック"/>
              </a:rPr>
              <a:t>平成３</a:t>
            </a:r>
            <a:r>
              <a:rPr kumimoji="0" lang="ja-JP" altLang="en-US" sz="1500" b="1" kern="0" dirty="0">
                <a:solidFill>
                  <a:srgbClr val="2D2D8A">
                    <a:lumMod val="75000"/>
                  </a:srgbClr>
                </a:solidFill>
                <a:latin typeface="ＭＳ Ｐゴシック"/>
                <a:ea typeface="ＭＳ Ｐゴシック"/>
              </a:rPr>
              <a:t>０</a:t>
            </a:r>
            <a:r>
              <a:rPr kumimoji="0" lang="ja-JP" altLang="en-US" sz="1500" b="1" kern="0" dirty="0" smtClean="0">
                <a:solidFill>
                  <a:srgbClr val="2D2D8A">
                    <a:lumMod val="75000"/>
                  </a:srgbClr>
                </a:solidFill>
                <a:latin typeface="ＭＳ Ｐゴシック"/>
                <a:ea typeface="ＭＳ Ｐゴシック"/>
              </a:rPr>
              <a:t>年度</a:t>
            </a:r>
            <a:r>
              <a:rPr kumimoji="0" lang="ja-JP" altLang="en-US" sz="1500" b="1" kern="0" dirty="0">
                <a:solidFill>
                  <a:srgbClr val="2D2D8A">
                    <a:lumMod val="75000"/>
                  </a:srgbClr>
                </a:solidFill>
                <a:latin typeface="ＭＳ Ｐゴシック"/>
                <a:ea typeface="ＭＳ Ｐゴシック"/>
              </a:rPr>
              <a:t>　障害者虐待対応状況調査＜養護者による障害者虐待＞</a:t>
            </a:r>
          </a:p>
        </p:txBody>
      </p:sp>
      <p:sp>
        <p:nvSpPr>
          <p:cNvPr id="45" name="角丸四角形 44"/>
          <p:cNvSpPr/>
          <p:nvPr/>
        </p:nvSpPr>
        <p:spPr>
          <a:xfrm>
            <a:off x="52761" y="600905"/>
            <a:ext cx="1505993" cy="3356696"/>
          </a:xfrm>
          <a:prstGeom prst="roundRect">
            <a:avLst/>
          </a:prstGeom>
          <a:solidFill>
            <a:schemeClr val="tx2">
              <a:lumMod val="20000"/>
              <a:lumOff val="80000"/>
            </a:schemeClr>
          </a:solidFill>
          <a:ln w="254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vert="horz" lIns="65676" tIns="32838" rIns="65676" bIns="32838" rtlCol="0" anchor="t" anchorCtr="0"/>
          <a:lstStyle/>
          <a:p>
            <a:pPr algn="ctr"/>
            <a:endParaRPr lang="en-US" altLang="ja-JP" sz="1100" b="1" dirty="0">
              <a:solidFill>
                <a:srgbClr val="4F81BD">
                  <a:lumMod val="75000"/>
                </a:srgbClr>
              </a:solidFill>
              <a:latin typeface="メイリオ" pitchFamily="50" charset="-128"/>
              <a:ea typeface="メイリオ" pitchFamily="50" charset="-128"/>
              <a:cs typeface="メイリオ" pitchFamily="50" charset="-128"/>
            </a:endParaRPr>
          </a:p>
          <a:p>
            <a:pPr algn="ctr"/>
            <a:r>
              <a:rPr lang="ja-JP" altLang="en-US" sz="1400" b="1" dirty="0" smtClean="0">
                <a:solidFill>
                  <a:srgbClr val="4F81BD">
                    <a:lumMod val="75000"/>
                  </a:srgbClr>
                </a:solidFill>
                <a:latin typeface="メイリオ" pitchFamily="50" charset="-128"/>
                <a:ea typeface="メイリオ" pitchFamily="50" charset="-128"/>
                <a:cs typeface="メイリオ" pitchFamily="50" charset="-128"/>
              </a:rPr>
              <a:t>相談</a:t>
            </a:r>
            <a:endParaRPr lang="en-US" altLang="ja-JP" sz="1400" b="1" dirty="0">
              <a:solidFill>
                <a:srgbClr val="4F81BD">
                  <a:lumMod val="75000"/>
                </a:srgbClr>
              </a:solidFill>
              <a:latin typeface="メイリオ" pitchFamily="50" charset="-128"/>
              <a:ea typeface="メイリオ" pitchFamily="50" charset="-128"/>
              <a:cs typeface="メイリオ" pitchFamily="50" charset="-128"/>
            </a:endParaRPr>
          </a:p>
          <a:p>
            <a:pPr algn="ctr"/>
            <a:r>
              <a:rPr lang="ja-JP" altLang="en-US" sz="1400" b="1" dirty="0">
                <a:solidFill>
                  <a:srgbClr val="4F81BD">
                    <a:lumMod val="75000"/>
                  </a:srgbClr>
                </a:solidFill>
                <a:latin typeface="メイリオ" pitchFamily="50" charset="-128"/>
                <a:ea typeface="メイリオ" pitchFamily="50" charset="-128"/>
                <a:cs typeface="メイリオ" pitchFamily="50" charset="-128"/>
              </a:rPr>
              <a:t>通報</a:t>
            </a:r>
            <a:r>
              <a:rPr lang="ja-JP" altLang="en-US" sz="1100" b="1" dirty="0" smtClean="0">
                <a:solidFill>
                  <a:srgbClr val="4F81BD">
                    <a:lumMod val="75000"/>
                  </a:srgbClr>
                </a:solidFill>
                <a:latin typeface="メイリオ" pitchFamily="50" charset="-128"/>
                <a:ea typeface="メイリオ" pitchFamily="50" charset="-128"/>
                <a:cs typeface="メイリオ" pitchFamily="50" charset="-128"/>
              </a:rPr>
              <a:t>　</a:t>
            </a:r>
            <a:endParaRPr lang="ja-JP" altLang="en-US" sz="1100" b="1" dirty="0">
              <a:solidFill>
                <a:srgbClr val="4F81BD">
                  <a:lumMod val="75000"/>
                </a:srgbClr>
              </a:solidFill>
              <a:latin typeface="メイリオ" pitchFamily="50" charset="-128"/>
              <a:ea typeface="メイリオ" pitchFamily="50" charset="-128"/>
              <a:cs typeface="メイリオ" pitchFamily="50" charset="-128"/>
            </a:endParaRPr>
          </a:p>
        </p:txBody>
      </p:sp>
      <p:sp>
        <p:nvSpPr>
          <p:cNvPr id="46" name="円/楕円 45"/>
          <p:cNvSpPr/>
          <p:nvPr/>
        </p:nvSpPr>
        <p:spPr>
          <a:xfrm>
            <a:off x="356307" y="1441890"/>
            <a:ext cx="940552" cy="30965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676" tIns="32838" rIns="65676" bIns="32838" numCol="1" spcCol="0" rtlCol="0" fromWordArt="0" anchor="ctr" anchorCtr="0" forceAA="0" compatLnSpc="1">
            <a:prstTxWarp prst="textNoShape">
              <a:avLst/>
            </a:prstTxWarp>
            <a:spAutoFit/>
          </a:bodyPr>
          <a:lstStyle/>
          <a:p>
            <a:pPr algn="ctr"/>
            <a:r>
              <a:rPr lang="en-US" altLang="ja-JP" sz="1000" b="1" dirty="0" smtClean="0">
                <a:solidFill>
                  <a:prstClr val="black"/>
                </a:solidFill>
                <a:latin typeface="ＭＳ Ｐゴシック"/>
              </a:rPr>
              <a:t>5,331</a:t>
            </a:r>
            <a:r>
              <a:rPr lang="ja-JP" altLang="en-US" sz="1000" b="1" dirty="0" smtClean="0">
                <a:solidFill>
                  <a:prstClr val="black"/>
                </a:solidFill>
                <a:latin typeface="ＭＳ Ｐゴシック"/>
              </a:rPr>
              <a:t>件</a:t>
            </a:r>
            <a:endParaRPr lang="ja-JP" altLang="en-US" sz="1000" b="1" dirty="0">
              <a:solidFill>
                <a:prstClr val="black"/>
              </a:solidFill>
              <a:latin typeface="ＭＳ Ｐゴシック"/>
            </a:endParaRPr>
          </a:p>
        </p:txBody>
      </p:sp>
      <p:sp>
        <p:nvSpPr>
          <p:cNvPr id="49" name="大かっこ 48"/>
          <p:cNvSpPr/>
          <p:nvPr/>
        </p:nvSpPr>
        <p:spPr>
          <a:xfrm>
            <a:off x="356307" y="1865653"/>
            <a:ext cx="940552" cy="263874"/>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lIns="65676" tIns="32838" rIns="65676" bIns="32838" spcCol="0" rtlCol="0" anchor="ctr"/>
          <a:lstStyle/>
          <a:p>
            <a:pPr algn="ctr"/>
            <a:r>
              <a:rPr lang="ja-JP" altLang="en-US" sz="1000" b="1" dirty="0">
                <a:solidFill>
                  <a:srgbClr val="1F497D">
                    <a:lumMod val="50000"/>
                  </a:srgbClr>
                </a:solidFill>
              </a:rPr>
              <a:t>主な</a:t>
            </a:r>
            <a:r>
              <a:rPr lang="ja-JP" altLang="en-US" sz="1000" b="1" dirty="0" smtClean="0">
                <a:solidFill>
                  <a:srgbClr val="1F497D">
                    <a:lumMod val="50000"/>
                  </a:srgbClr>
                </a:solidFill>
              </a:rPr>
              <a:t>通報</a:t>
            </a:r>
            <a:endParaRPr lang="en-US" altLang="ja-JP" sz="1000" b="1" dirty="0" smtClean="0">
              <a:solidFill>
                <a:srgbClr val="1F497D">
                  <a:lumMod val="50000"/>
                </a:srgbClr>
              </a:solidFill>
            </a:endParaRPr>
          </a:p>
          <a:p>
            <a:pPr algn="ctr"/>
            <a:r>
              <a:rPr lang="ja-JP" altLang="en-US" sz="1000" b="1" dirty="0" smtClean="0">
                <a:solidFill>
                  <a:srgbClr val="1F497D">
                    <a:lumMod val="50000"/>
                  </a:srgbClr>
                </a:solidFill>
              </a:rPr>
              <a:t>届出者</a:t>
            </a:r>
            <a:r>
              <a:rPr lang="ja-JP" altLang="en-US" sz="1000" b="1" dirty="0">
                <a:solidFill>
                  <a:srgbClr val="1F497D">
                    <a:lumMod val="50000"/>
                  </a:srgbClr>
                </a:solidFill>
              </a:rPr>
              <a:t>内訳</a:t>
            </a:r>
            <a:endParaRPr lang="ja-JP" altLang="en-US" b="1" dirty="0">
              <a:solidFill>
                <a:srgbClr val="1F497D">
                  <a:lumMod val="50000"/>
                </a:srgbClr>
              </a:solidFill>
            </a:endParaRPr>
          </a:p>
        </p:txBody>
      </p:sp>
      <p:sp>
        <p:nvSpPr>
          <p:cNvPr id="50" name="正方形/長方形 49"/>
          <p:cNvSpPr/>
          <p:nvPr/>
        </p:nvSpPr>
        <p:spPr>
          <a:xfrm>
            <a:off x="78717" y="2318992"/>
            <a:ext cx="1427515" cy="1476467"/>
          </a:xfrm>
          <a:prstGeom prst="rect">
            <a:avLst/>
          </a:prstGeom>
          <a:solidFill>
            <a:schemeClr val="tx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36000" rIns="0" rtlCol="0" anchor="ctr"/>
          <a:lstStyle/>
          <a:p>
            <a:pPr defTabSz="892175">
              <a:lnSpc>
                <a:spcPts val="1200"/>
              </a:lnSpc>
            </a:pPr>
            <a:r>
              <a:rPr lang="ja-JP" altLang="en-US" sz="900" dirty="0">
                <a:solidFill>
                  <a:prstClr val="black"/>
                </a:solidFill>
                <a:latin typeface="ＭＳ Ｐゴシック"/>
              </a:rPr>
              <a:t>●</a:t>
            </a:r>
            <a:r>
              <a:rPr lang="ja-JP" altLang="en-US" sz="900" dirty="0" smtClean="0">
                <a:solidFill>
                  <a:prstClr val="black"/>
                </a:solidFill>
                <a:latin typeface="ＭＳ Ｐゴシック"/>
              </a:rPr>
              <a:t>警察</a:t>
            </a:r>
            <a:r>
              <a:rPr lang="en-US" altLang="ja-JP" sz="900" dirty="0">
                <a:solidFill>
                  <a:prstClr val="black"/>
                </a:solidFill>
                <a:latin typeface="ＭＳ Ｐゴシック"/>
              </a:rPr>
              <a:t>	</a:t>
            </a:r>
            <a:r>
              <a:rPr lang="en-US" altLang="ja-JP" sz="900" dirty="0" smtClean="0">
                <a:solidFill>
                  <a:prstClr val="black"/>
                </a:solidFill>
                <a:latin typeface="ＭＳ Ｐゴシック"/>
              </a:rPr>
              <a:t>(31.</a:t>
            </a:r>
            <a:r>
              <a:rPr lang="en-US" altLang="ja-JP" sz="900" dirty="0">
                <a:solidFill>
                  <a:prstClr val="black"/>
                </a:solidFill>
                <a:latin typeface="ＭＳ Ｐゴシック"/>
              </a:rPr>
              <a:t>8</a:t>
            </a:r>
            <a:r>
              <a:rPr lang="en-US" altLang="ja-JP" sz="900" dirty="0" smtClean="0">
                <a:solidFill>
                  <a:prstClr val="black"/>
                </a:solidFill>
                <a:latin typeface="ＭＳ Ｐゴシック"/>
              </a:rPr>
              <a:t>%)</a:t>
            </a:r>
            <a:endParaRPr lang="en-US" altLang="ja-JP" sz="900" dirty="0">
              <a:solidFill>
                <a:prstClr val="black"/>
              </a:solidFill>
              <a:latin typeface="ＭＳ Ｐゴシック"/>
            </a:endParaRPr>
          </a:p>
          <a:p>
            <a:pPr defTabSz="892175">
              <a:lnSpc>
                <a:spcPts val="1200"/>
              </a:lnSpc>
            </a:pPr>
            <a:r>
              <a:rPr lang="ja-JP" altLang="en-US" sz="900" dirty="0" smtClean="0">
                <a:solidFill>
                  <a:prstClr val="black"/>
                </a:solidFill>
                <a:latin typeface="ＭＳ Ｐゴシック"/>
              </a:rPr>
              <a:t>●</a:t>
            </a:r>
            <a:r>
              <a:rPr lang="ja-JP" altLang="en-US" sz="900" dirty="0">
                <a:solidFill>
                  <a:prstClr val="black"/>
                </a:solidFill>
                <a:latin typeface="ＭＳ Ｐゴシック"/>
              </a:rPr>
              <a:t>本人による</a:t>
            </a:r>
            <a:r>
              <a:rPr lang="ja-JP" altLang="en-US" sz="900" dirty="0" smtClean="0">
                <a:solidFill>
                  <a:prstClr val="black"/>
                </a:solidFill>
                <a:latin typeface="ＭＳ Ｐゴシック"/>
              </a:rPr>
              <a:t>届出</a:t>
            </a:r>
            <a:r>
              <a:rPr lang="en-US" altLang="ja-JP" sz="900" dirty="0" smtClean="0">
                <a:solidFill>
                  <a:prstClr val="black"/>
                </a:solidFill>
                <a:latin typeface="ＭＳ Ｐゴシック"/>
              </a:rPr>
              <a:t>	</a:t>
            </a:r>
            <a:r>
              <a:rPr lang="ja-JP" altLang="en-US" sz="900" dirty="0" smtClean="0">
                <a:solidFill>
                  <a:prstClr val="black"/>
                </a:solidFill>
                <a:latin typeface="ＭＳ Ｐゴシック"/>
              </a:rPr>
              <a:t>（</a:t>
            </a:r>
            <a:r>
              <a:rPr lang="en-US" altLang="ja-JP" sz="900" dirty="0" smtClean="0">
                <a:solidFill>
                  <a:prstClr val="black"/>
                </a:solidFill>
                <a:latin typeface="ＭＳ Ｐゴシック"/>
              </a:rPr>
              <a:t>17.1%)</a:t>
            </a:r>
            <a:endParaRPr lang="ja-JP" altLang="en-US" sz="900" dirty="0">
              <a:solidFill>
                <a:prstClr val="black"/>
              </a:solidFill>
              <a:latin typeface="ＭＳ Ｐゴシック"/>
            </a:endParaRPr>
          </a:p>
          <a:p>
            <a:pPr>
              <a:lnSpc>
                <a:spcPts val="1200"/>
              </a:lnSpc>
            </a:pPr>
            <a:r>
              <a:rPr lang="ja-JP" altLang="en-US" sz="900" dirty="0" smtClean="0">
                <a:solidFill>
                  <a:prstClr val="black"/>
                </a:solidFill>
                <a:latin typeface="ＭＳ Ｐゴシック"/>
              </a:rPr>
              <a:t>●</a:t>
            </a:r>
            <a:r>
              <a:rPr lang="ja-JP" altLang="en-US" sz="900" dirty="0">
                <a:solidFill>
                  <a:prstClr val="black"/>
                </a:solidFill>
                <a:latin typeface="ＭＳ Ｐゴシック"/>
              </a:rPr>
              <a:t>障害者</a:t>
            </a:r>
            <a:r>
              <a:rPr lang="ja-JP" altLang="en-US" sz="900" dirty="0" smtClean="0">
                <a:solidFill>
                  <a:prstClr val="black"/>
                </a:solidFill>
                <a:latin typeface="ＭＳ Ｐゴシック"/>
              </a:rPr>
              <a:t>福祉施設・事業</a:t>
            </a:r>
            <a:endParaRPr lang="en-US" altLang="ja-JP" sz="900" dirty="0" smtClean="0">
              <a:solidFill>
                <a:prstClr val="black"/>
              </a:solidFill>
              <a:latin typeface="ＭＳ Ｐゴシック"/>
            </a:endParaRPr>
          </a:p>
          <a:p>
            <a:pPr>
              <a:lnSpc>
                <a:spcPts val="1200"/>
              </a:lnSpc>
            </a:pPr>
            <a:r>
              <a:rPr lang="ja-JP" altLang="en-US" sz="900" dirty="0">
                <a:solidFill>
                  <a:prstClr val="black"/>
                </a:solidFill>
                <a:latin typeface="ＭＳ Ｐゴシック"/>
              </a:rPr>
              <a:t>　</a:t>
            </a:r>
            <a:r>
              <a:rPr lang="ja-JP" altLang="en-US" sz="900" dirty="0" smtClean="0">
                <a:solidFill>
                  <a:prstClr val="black"/>
                </a:solidFill>
                <a:latin typeface="ＭＳ Ｐゴシック"/>
              </a:rPr>
              <a:t>所の職員</a:t>
            </a:r>
            <a:r>
              <a:rPr lang="en-US" altLang="ja-JP" sz="900" dirty="0">
                <a:solidFill>
                  <a:prstClr val="black"/>
                </a:solidFill>
                <a:latin typeface="ＭＳ Ｐゴシック"/>
              </a:rPr>
              <a:t>	</a:t>
            </a:r>
            <a:r>
              <a:rPr lang="en-US" altLang="ja-JP" sz="900" dirty="0" smtClean="0">
                <a:solidFill>
                  <a:prstClr val="black"/>
                </a:solidFill>
                <a:latin typeface="ＭＳ Ｐゴシック"/>
              </a:rPr>
              <a:t>(15.6%)</a:t>
            </a:r>
          </a:p>
          <a:p>
            <a:pPr>
              <a:lnSpc>
                <a:spcPts val="1200"/>
              </a:lnSpc>
            </a:pPr>
            <a:r>
              <a:rPr lang="ja-JP" altLang="en-US" sz="900" dirty="0">
                <a:solidFill>
                  <a:schemeClr val="tx1"/>
                </a:solidFill>
                <a:latin typeface="ＭＳ Ｐゴシック"/>
              </a:rPr>
              <a:t>●相談支援専門員</a:t>
            </a:r>
            <a:r>
              <a:rPr lang="en-US" altLang="ja-JP" sz="900" dirty="0">
                <a:solidFill>
                  <a:schemeClr val="tx1"/>
                </a:solidFill>
                <a:latin typeface="ＭＳ Ｐゴシック"/>
              </a:rPr>
              <a:t>	</a:t>
            </a:r>
            <a:r>
              <a:rPr lang="ja-JP" altLang="en-US" sz="900" dirty="0">
                <a:solidFill>
                  <a:schemeClr val="tx1"/>
                </a:solidFill>
                <a:latin typeface="ＭＳ Ｐゴシック"/>
              </a:rPr>
              <a:t>（</a:t>
            </a:r>
            <a:r>
              <a:rPr lang="en-US" altLang="ja-JP" sz="900" dirty="0" smtClean="0">
                <a:solidFill>
                  <a:schemeClr val="tx1"/>
                </a:solidFill>
                <a:latin typeface="ＭＳ Ｐゴシック"/>
              </a:rPr>
              <a:t>15.4%</a:t>
            </a:r>
            <a:r>
              <a:rPr lang="ja-JP" altLang="en-US" sz="900" dirty="0" smtClean="0">
                <a:solidFill>
                  <a:schemeClr val="tx1"/>
                </a:solidFill>
                <a:latin typeface="ＭＳ Ｐゴシック"/>
              </a:rPr>
              <a:t>）</a:t>
            </a:r>
            <a:r>
              <a:rPr lang="ja-JP" altLang="en-US" sz="900" dirty="0">
                <a:solidFill>
                  <a:prstClr val="black"/>
                </a:solidFill>
                <a:latin typeface="ＭＳ Ｐゴシック"/>
              </a:rPr>
              <a:t>　</a:t>
            </a:r>
            <a:endParaRPr lang="en-US" altLang="ja-JP" sz="900" dirty="0" smtClean="0">
              <a:solidFill>
                <a:prstClr val="black"/>
              </a:solidFill>
              <a:latin typeface="ＭＳ Ｐゴシック"/>
            </a:endParaRPr>
          </a:p>
          <a:p>
            <a:pPr>
              <a:lnSpc>
                <a:spcPts val="1200"/>
              </a:lnSpc>
            </a:pPr>
            <a:r>
              <a:rPr lang="ja-JP" altLang="en-US" sz="900" dirty="0" smtClean="0">
                <a:solidFill>
                  <a:prstClr val="black"/>
                </a:solidFill>
                <a:latin typeface="ＭＳ Ｐゴシック"/>
              </a:rPr>
              <a:t>●当該</a:t>
            </a:r>
            <a:r>
              <a:rPr lang="ja-JP" altLang="en-US" sz="900" dirty="0">
                <a:solidFill>
                  <a:prstClr val="black"/>
                </a:solidFill>
                <a:latin typeface="ＭＳ Ｐゴシック"/>
              </a:rPr>
              <a:t>市区</a:t>
            </a:r>
            <a:r>
              <a:rPr lang="ja-JP" altLang="en-US" sz="900" dirty="0" smtClean="0">
                <a:solidFill>
                  <a:prstClr val="black"/>
                </a:solidFill>
                <a:latin typeface="ＭＳ Ｐゴシック"/>
              </a:rPr>
              <a:t>町村行政職員</a:t>
            </a:r>
            <a:endParaRPr lang="en-US" altLang="ja-JP" sz="900" dirty="0" smtClean="0">
              <a:solidFill>
                <a:prstClr val="black"/>
              </a:solidFill>
              <a:latin typeface="ＭＳ Ｐゴシック"/>
            </a:endParaRPr>
          </a:p>
          <a:p>
            <a:pPr>
              <a:lnSpc>
                <a:spcPts val="1200"/>
              </a:lnSpc>
            </a:pPr>
            <a:r>
              <a:rPr lang="en-US" altLang="ja-JP" sz="900" dirty="0">
                <a:solidFill>
                  <a:prstClr val="black"/>
                </a:solidFill>
                <a:latin typeface="ＭＳ Ｐゴシック"/>
              </a:rPr>
              <a:t>	</a:t>
            </a:r>
            <a:r>
              <a:rPr lang="en-US" altLang="ja-JP" sz="900" dirty="0" smtClean="0">
                <a:solidFill>
                  <a:prstClr val="black"/>
                </a:solidFill>
                <a:latin typeface="ＭＳ Ｐゴシック"/>
              </a:rPr>
              <a:t>  (6.5%)</a:t>
            </a:r>
          </a:p>
          <a:p>
            <a:pPr>
              <a:lnSpc>
                <a:spcPts val="1200"/>
              </a:lnSpc>
            </a:pPr>
            <a:r>
              <a:rPr lang="ja-JP" altLang="en-US" sz="900" dirty="0" smtClean="0">
                <a:solidFill>
                  <a:prstClr val="black"/>
                </a:solidFill>
                <a:latin typeface="ＭＳ Ｐゴシック"/>
              </a:rPr>
              <a:t>●家族・親族</a:t>
            </a:r>
            <a:r>
              <a:rPr lang="en-US" altLang="ja-JP" sz="900" dirty="0">
                <a:solidFill>
                  <a:prstClr val="black"/>
                </a:solidFill>
                <a:latin typeface="ＭＳ Ｐゴシック"/>
              </a:rPr>
              <a:t>	</a:t>
            </a:r>
            <a:r>
              <a:rPr lang="en-US" altLang="ja-JP" sz="900" dirty="0" smtClean="0">
                <a:solidFill>
                  <a:prstClr val="black"/>
                </a:solidFill>
                <a:latin typeface="ＭＳ Ｐゴシック"/>
              </a:rPr>
              <a:t>  (4.0%)</a:t>
            </a:r>
            <a:r>
              <a:rPr lang="ja-JP" altLang="en-US" sz="900" dirty="0">
                <a:solidFill>
                  <a:prstClr val="black"/>
                </a:solidFill>
                <a:latin typeface="ＭＳ Ｐゴシック"/>
              </a:rPr>
              <a:t>　</a:t>
            </a:r>
            <a:r>
              <a:rPr lang="ja-JP" altLang="en-US" sz="1000" dirty="0">
                <a:solidFill>
                  <a:prstClr val="black"/>
                </a:solidFill>
                <a:latin typeface="ＭＳ Ｐゴシック"/>
              </a:rPr>
              <a:t>　　　　</a:t>
            </a:r>
          </a:p>
        </p:txBody>
      </p:sp>
      <p:sp>
        <p:nvSpPr>
          <p:cNvPr id="51" name="角丸四角形 50"/>
          <p:cNvSpPr/>
          <p:nvPr/>
        </p:nvSpPr>
        <p:spPr>
          <a:xfrm>
            <a:off x="1731262" y="591234"/>
            <a:ext cx="1357222" cy="304809"/>
          </a:xfrm>
          <a:prstGeom prst="roundRect">
            <a:avLst/>
          </a:prstGeom>
        </p:spPr>
        <p:style>
          <a:lnRef idx="0">
            <a:schemeClr val="accent1"/>
          </a:lnRef>
          <a:fillRef idx="3">
            <a:schemeClr val="accent1"/>
          </a:fillRef>
          <a:effectRef idx="3">
            <a:schemeClr val="accent1"/>
          </a:effectRef>
          <a:fontRef idx="minor">
            <a:schemeClr val="lt1"/>
          </a:fontRef>
        </p:style>
        <p:txBody>
          <a:bodyPr lIns="65676" tIns="32838" rIns="65676" bIns="32838" rtlCol="0" anchor="ctr"/>
          <a:lstStyle/>
          <a:p>
            <a:pPr algn="ctr"/>
            <a:r>
              <a:rPr lang="ja-JP" altLang="en-US" sz="1500" b="1" dirty="0">
                <a:solidFill>
                  <a:prstClr val="white"/>
                </a:solidFill>
                <a:latin typeface="ＭＳ Ｐゴシック"/>
              </a:rPr>
              <a:t>都道府県</a:t>
            </a:r>
            <a:endParaRPr lang="en-US" altLang="ja-JP" sz="1500" b="1" dirty="0">
              <a:solidFill>
                <a:prstClr val="white"/>
              </a:solidFill>
              <a:latin typeface="ＭＳ Ｐゴシック"/>
            </a:endParaRPr>
          </a:p>
        </p:txBody>
      </p:sp>
      <p:sp>
        <p:nvSpPr>
          <p:cNvPr id="53" name="角丸四角形 52"/>
          <p:cNvSpPr/>
          <p:nvPr/>
        </p:nvSpPr>
        <p:spPr>
          <a:xfrm>
            <a:off x="2135344" y="1052789"/>
            <a:ext cx="858095" cy="779159"/>
          </a:xfrm>
          <a:prstGeom prst="roundRect">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36000" tIns="24143" rIns="36000" bIns="24143" spcCol="0" rtlCol="0" anchor="ctr"/>
          <a:lstStyle/>
          <a:p>
            <a:pPr defTabSz="656760">
              <a:lnSpc>
                <a:spcPts val="1100"/>
              </a:lnSpc>
              <a:defRPr/>
            </a:pPr>
            <a:r>
              <a:rPr kumimoji="0" lang="ja-JP" altLang="en-US" sz="1000" kern="0" dirty="0" smtClean="0">
                <a:latin typeface="ＭＳ Ｐゴシック"/>
                <a:ea typeface="ＭＳ Ｐゴシック"/>
                <a:cs typeface="メイリオ" pitchFamily="50" charset="-128"/>
              </a:rPr>
              <a:t>市区町村に連絡した事例　</a:t>
            </a:r>
            <a:r>
              <a:rPr kumimoji="0" lang="en-US" altLang="ja-JP" sz="1000" b="1" kern="0" dirty="0" smtClean="0">
                <a:latin typeface="ＭＳ Ｐゴシック"/>
                <a:cs typeface="メイリオ" pitchFamily="50" charset="-128"/>
              </a:rPr>
              <a:t>52</a:t>
            </a:r>
            <a:r>
              <a:rPr kumimoji="0" lang="ja-JP" altLang="en-US" sz="900" b="1" kern="0" dirty="0" smtClean="0">
                <a:latin typeface="ＭＳ Ｐゴシック"/>
                <a:ea typeface="ＭＳ Ｐゴシック"/>
                <a:cs typeface="メイリオ" pitchFamily="50" charset="-128"/>
              </a:rPr>
              <a:t>件</a:t>
            </a:r>
            <a:r>
              <a:rPr kumimoji="0" lang="ja-JP" altLang="en-US" sz="1000" kern="0" dirty="0" smtClean="0">
                <a:latin typeface="ＭＳ Ｐゴシック"/>
                <a:ea typeface="ＭＳ Ｐゴシック"/>
                <a:cs typeface="メイリオ" pitchFamily="50" charset="-128"/>
              </a:rPr>
              <a:t>　</a:t>
            </a:r>
            <a:endParaRPr kumimoji="0" lang="en-US" altLang="ja-JP" sz="1000" kern="0" dirty="0" smtClean="0">
              <a:latin typeface="ＭＳ Ｐゴシック"/>
              <a:ea typeface="ＭＳ Ｐゴシック"/>
              <a:cs typeface="メイリオ" pitchFamily="50" charset="-128"/>
            </a:endParaRPr>
          </a:p>
        </p:txBody>
      </p:sp>
      <p:sp>
        <p:nvSpPr>
          <p:cNvPr id="58" name="角丸四角形 57"/>
          <p:cNvSpPr/>
          <p:nvPr/>
        </p:nvSpPr>
        <p:spPr>
          <a:xfrm>
            <a:off x="1734054" y="1865665"/>
            <a:ext cx="1268730" cy="466995"/>
          </a:xfrm>
          <a:prstGeom prst="roundRect">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ctr"/>
          <a:lstStyle/>
          <a:p>
            <a:pPr defTabSz="656760">
              <a:lnSpc>
                <a:spcPts val="1100"/>
              </a:lnSpc>
              <a:defRPr/>
            </a:pPr>
            <a:r>
              <a:rPr kumimoji="0" lang="ja-JP" altLang="en-US" sz="1000" kern="0" dirty="0" smtClean="0">
                <a:latin typeface="ＭＳ Ｐゴシック"/>
                <a:ea typeface="ＭＳ Ｐゴシック"/>
                <a:cs typeface="メイリオ" pitchFamily="50" charset="-128"/>
              </a:rPr>
              <a:t>明らかに虐待でないと判断した事例</a:t>
            </a:r>
            <a:r>
              <a:rPr kumimoji="0" lang="ja-JP" altLang="en-US" sz="1000" b="1" kern="0" dirty="0" smtClean="0">
                <a:latin typeface="ＭＳ Ｐゴシック"/>
                <a:ea typeface="ＭＳ Ｐゴシック"/>
                <a:cs typeface="メイリオ" pitchFamily="50" charset="-128"/>
              </a:rPr>
              <a:t>　</a:t>
            </a:r>
            <a:endParaRPr kumimoji="0" lang="en-US" altLang="ja-JP" sz="1000" b="1" kern="0" dirty="0" smtClean="0">
              <a:latin typeface="ＭＳ Ｐゴシック"/>
              <a:ea typeface="ＭＳ Ｐゴシック"/>
              <a:cs typeface="メイリオ" pitchFamily="50" charset="-128"/>
            </a:endParaRPr>
          </a:p>
          <a:p>
            <a:pPr defTabSz="656760">
              <a:lnSpc>
                <a:spcPts val="1100"/>
              </a:lnSpc>
              <a:defRPr/>
            </a:pPr>
            <a:r>
              <a:rPr kumimoji="0" lang="en-US" altLang="ja-JP" sz="1000" b="1" kern="0" dirty="0" smtClean="0">
                <a:latin typeface="ＭＳ Ｐゴシック"/>
                <a:ea typeface="ＭＳ Ｐゴシック"/>
                <a:cs typeface="メイリオ" pitchFamily="50" charset="-128"/>
              </a:rPr>
              <a:t>35</a:t>
            </a:r>
            <a:r>
              <a:rPr kumimoji="0" lang="ja-JP" altLang="en-US" sz="1000" b="1" kern="0" dirty="0" smtClean="0">
                <a:latin typeface="ＭＳ Ｐゴシック"/>
                <a:ea typeface="ＭＳ Ｐゴシック"/>
                <a:cs typeface="メイリオ" pitchFamily="50" charset="-128"/>
              </a:rPr>
              <a:t>件</a:t>
            </a:r>
            <a:r>
              <a:rPr kumimoji="0" lang="ja-JP" altLang="en-US" sz="1000" kern="0" dirty="0" smtClean="0">
                <a:latin typeface="ＭＳ Ｐゴシック"/>
                <a:ea typeface="ＭＳ Ｐゴシック"/>
                <a:cs typeface="メイリオ" pitchFamily="50" charset="-128"/>
              </a:rPr>
              <a:t>　</a:t>
            </a:r>
            <a:endParaRPr kumimoji="0" lang="en-US" altLang="ja-JP" sz="1000" kern="0" dirty="0" smtClean="0">
              <a:latin typeface="ＭＳ Ｐゴシック"/>
              <a:ea typeface="ＭＳ Ｐゴシック"/>
              <a:cs typeface="メイリオ" pitchFamily="50" charset="-128"/>
            </a:endParaRPr>
          </a:p>
        </p:txBody>
      </p:sp>
      <p:sp>
        <p:nvSpPr>
          <p:cNvPr id="59" name="右矢印 58"/>
          <p:cNvSpPr/>
          <p:nvPr/>
        </p:nvSpPr>
        <p:spPr>
          <a:xfrm>
            <a:off x="1524770" y="1034953"/>
            <a:ext cx="619947" cy="389808"/>
          </a:xfrm>
          <a:prstGeom prst="rightArrow">
            <a:avLst>
              <a:gd name="adj1" fmla="val 50000"/>
              <a:gd name="adj2" fmla="val 37814"/>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a:r>
              <a:rPr lang="en-US" altLang="ja-JP" sz="1000" b="1" dirty="0" smtClean="0">
                <a:solidFill>
                  <a:prstClr val="white"/>
                </a:solidFill>
                <a:latin typeface="ＭＳ Ｐゴシック"/>
              </a:rPr>
              <a:t>87</a:t>
            </a:r>
            <a:r>
              <a:rPr lang="ja-JP" altLang="en-US" sz="1000" b="1" dirty="0" smtClean="0">
                <a:solidFill>
                  <a:prstClr val="white"/>
                </a:solidFill>
                <a:latin typeface="ＭＳ Ｐゴシック"/>
              </a:rPr>
              <a:t>件</a:t>
            </a:r>
            <a:endParaRPr lang="ja-JP" altLang="en-US" sz="1000" b="1" dirty="0">
              <a:solidFill>
                <a:prstClr val="white"/>
              </a:solidFill>
              <a:latin typeface="ＭＳ Ｐゴシック"/>
            </a:endParaRPr>
          </a:p>
        </p:txBody>
      </p:sp>
      <p:sp>
        <p:nvSpPr>
          <p:cNvPr id="60" name="角丸四角形 59"/>
          <p:cNvSpPr/>
          <p:nvPr/>
        </p:nvSpPr>
        <p:spPr>
          <a:xfrm>
            <a:off x="3558551" y="1373488"/>
            <a:ext cx="1802504" cy="1076278"/>
          </a:xfrm>
          <a:prstGeom prst="roundRect">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ctr"/>
          <a:lstStyle/>
          <a:p>
            <a:pPr defTabSz="656760">
              <a:lnSpc>
                <a:spcPts val="939"/>
              </a:lnSpc>
              <a:defRPr/>
            </a:pPr>
            <a:r>
              <a:rPr kumimoji="0" lang="ja-JP" altLang="en-US" sz="1300" kern="0" dirty="0">
                <a:latin typeface="ＭＳ Ｐゴシック"/>
                <a:ea typeface="ＭＳ Ｐゴシック"/>
                <a:cs typeface="メイリオ" pitchFamily="50" charset="-128"/>
              </a:rPr>
              <a:t>　</a:t>
            </a:r>
            <a:endParaRPr kumimoji="0" lang="en-US" altLang="ja-JP" sz="1300" kern="0" dirty="0">
              <a:latin typeface="ＭＳ Ｐゴシック"/>
              <a:ea typeface="ＭＳ Ｐゴシック"/>
              <a:cs typeface="メイリオ" pitchFamily="50" charset="-128"/>
            </a:endParaRPr>
          </a:p>
          <a:p>
            <a:pPr defTabSz="656760">
              <a:lnSpc>
                <a:spcPts val="1100"/>
              </a:lnSpc>
              <a:defRPr/>
            </a:pPr>
            <a:r>
              <a:rPr kumimoji="0" lang="ja-JP" altLang="en-US" sz="1000" kern="0" dirty="0" smtClean="0">
                <a:latin typeface="ＭＳ Ｐゴシック"/>
                <a:ea typeface="ＭＳ Ｐゴシック"/>
                <a:cs typeface="メイリオ" pitchFamily="50" charset="-128"/>
              </a:rPr>
              <a:t> </a:t>
            </a:r>
            <a:endParaRPr kumimoji="0" lang="en-US" altLang="ja-JP" sz="1000" kern="0" dirty="0" smtClean="0">
              <a:latin typeface="ＭＳ Ｐゴシック"/>
              <a:ea typeface="ＭＳ Ｐゴシック"/>
              <a:cs typeface="メイリオ" pitchFamily="50" charset="-128"/>
            </a:endParaRPr>
          </a:p>
        </p:txBody>
      </p:sp>
      <p:sp>
        <p:nvSpPr>
          <p:cNvPr id="67" name="角丸四角形 66"/>
          <p:cNvSpPr/>
          <p:nvPr/>
        </p:nvSpPr>
        <p:spPr>
          <a:xfrm>
            <a:off x="3558576" y="2509771"/>
            <a:ext cx="1802505" cy="1333990"/>
          </a:xfrm>
          <a:prstGeom prst="roundRect">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ctr"/>
          <a:lstStyle/>
          <a:p>
            <a:pPr defTabSz="656760">
              <a:lnSpc>
                <a:spcPts val="939"/>
              </a:lnSpc>
              <a:defRPr/>
            </a:pPr>
            <a:endParaRPr kumimoji="0" lang="en-US" altLang="ja-JP" sz="1000" kern="0" dirty="0">
              <a:latin typeface="ＭＳ Ｐゴシック"/>
              <a:cs typeface="メイリオ" pitchFamily="50" charset="-128"/>
            </a:endParaRPr>
          </a:p>
        </p:txBody>
      </p:sp>
      <p:sp>
        <p:nvSpPr>
          <p:cNvPr id="69" name="右矢印 68"/>
          <p:cNvSpPr/>
          <p:nvPr/>
        </p:nvSpPr>
        <p:spPr>
          <a:xfrm>
            <a:off x="1608981" y="2832908"/>
            <a:ext cx="1705842" cy="380121"/>
          </a:xfrm>
          <a:prstGeom prst="right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r>
              <a:rPr lang="ja-JP" altLang="en-US" sz="1000" b="1" dirty="0" smtClean="0">
                <a:solidFill>
                  <a:prstClr val="white"/>
                </a:solidFill>
                <a:latin typeface="ＭＳ Ｐゴシック"/>
              </a:rPr>
              <a:t>　　</a:t>
            </a:r>
            <a:r>
              <a:rPr lang="en-US" altLang="ja-JP" sz="1000" b="1" dirty="0" smtClean="0">
                <a:solidFill>
                  <a:prstClr val="white"/>
                </a:solidFill>
                <a:latin typeface="ＭＳ Ｐゴシック"/>
              </a:rPr>
              <a:t>5,244</a:t>
            </a:r>
            <a:r>
              <a:rPr lang="ja-JP" altLang="en-US" sz="1000" b="1" dirty="0" smtClean="0">
                <a:solidFill>
                  <a:prstClr val="white"/>
                </a:solidFill>
                <a:latin typeface="ＭＳ Ｐゴシック"/>
              </a:rPr>
              <a:t>件　　　　　</a:t>
            </a:r>
            <a:endParaRPr lang="ja-JP" altLang="en-US" sz="1000" b="1" dirty="0">
              <a:solidFill>
                <a:prstClr val="white"/>
              </a:solidFill>
              <a:latin typeface="ＭＳ Ｐゴシック"/>
            </a:endParaRPr>
          </a:p>
        </p:txBody>
      </p:sp>
      <p:sp>
        <p:nvSpPr>
          <p:cNvPr id="70" name="右矢印 69"/>
          <p:cNvSpPr/>
          <p:nvPr/>
        </p:nvSpPr>
        <p:spPr>
          <a:xfrm>
            <a:off x="5361055" y="1935038"/>
            <a:ext cx="393518" cy="329366"/>
          </a:xfrm>
          <a:prstGeom prst="rightArrow">
            <a:avLst/>
          </a:prstGeom>
          <a:solidFill>
            <a:srgbClr val="002060"/>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ctr"/>
          <a:lstStyle/>
          <a:p>
            <a:pPr algn="ctr"/>
            <a:endParaRPr lang="ja-JP" altLang="en-US" sz="1000" b="1" dirty="0">
              <a:solidFill>
                <a:prstClr val="white"/>
              </a:solidFill>
              <a:latin typeface="ＭＳ Ｐゴシック"/>
            </a:endParaRPr>
          </a:p>
        </p:txBody>
      </p:sp>
      <p:grpSp>
        <p:nvGrpSpPr>
          <p:cNvPr id="3" name="グループ化 2"/>
          <p:cNvGrpSpPr/>
          <p:nvPr/>
        </p:nvGrpSpPr>
        <p:grpSpPr>
          <a:xfrm>
            <a:off x="6903218" y="569005"/>
            <a:ext cx="2858162" cy="3388596"/>
            <a:chOff x="6903218" y="569005"/>
            <a:chExt cx="2858162" cy="3388596"/>
          </a:xfrm>
        </p:grpSpPr>
        <p:sp>
          <p:nvSpPr>
            <p:cNvPr id="41" name="角丸四角形 40"/>
            <p:cNvSpPr/>
            <p:nvPr/>
          </p:nvSpPr>
          <p:spPr>
            <a:xfrm>
              <a:off x="6903218" y="778477"/>
              <a:ext cx="2858162" cy="3179124"/>
            </a:xfrm>
            <a:prstGeom prst="roundRect">
              <a:avLst/>
            </a:prstGeom>
            <a:solidFill>
              <a:srgbClr val="FF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t" anchorCtr="0"/>
            <a:lstStyle/>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a:p>
              <a:endParaRPr lang="en-US" altLang="ja-JP" sz="1100" b="1" dirty="0">
                <a:solidFill>
                  <a:prstClr val="black"/>
                </a:solidFill>
              </a:endParaRPr>
            </a:p>
          </p:txBody>
        </p:sp>
        <p:sp>
          <p:nvSpPr>
            <p:cNvPr id="15" name="角丸四角形 14"/>
            <p:cNvSpPr/>
            <p:nvPr/>
          </p:nvSpPr>
          <p:spPr>
            <a:xfrm>
              <a:off x="7078488" y="569005"/>
              <a:ext cx="2483024" cy="288000"/>
            </a:xfrm>
            <a:prstGeom prst="roundRect">
              <a:avLst/>
            </a:prstGeom>
            <a:gradFill flip="none" rotWithShape="1">
              <a:gsLst>
                <a:gs pos="0">
                  <a:schemeClr val="accent6"/>
                </a:gs>
                <a:gs pos="80000">
                  <a:schemeClr val="accent6"/>
                </a:gs>
                <a:gs pos="100000">
                  <a:schemeClr val="accent6">
                    <a:lumMod val="20000"/>
                    <a:lumOff val="80000"/>
                  </a:schemeClr>
                </a:gs>
              </a:gsLst>
              <a:lin ang="16200000" scaled="1"/>
              <a:tileRect/>
            </a:gradFill>
            <a:ln w="127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a:solidFill>
                    <a:prstClr val="white"/>
                  </a:solidFill>
                </a:rPr>
                <a:t>虐待事例に対する措置</a:t>
              </a:r>
            </a:p>
          </p:txBody>
        </p:sp>
        <p:sp>
          <p:nvSpPr>
            <p:cNvPr id="71" name="角丸四角形 70"/>
            <p:cNvSpPr/>
            <p:nvPr/>
          </p:nvSpPr>
          <p:spPr>
            <a:xfrm>
              <a:off x="6993167" y="892474"/>
              <a:ext cx="2695721" cy="2448000"/>
            </a:xfrm>
            <a:prstGeom prst="roundRect">
              <a:avLst>
                <a:gd name="adj" fmla="val 11417"/>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36000" tIns="36000" rIns="36000" bIns="24143" spcCol="0" rtlCol="0" anchor="t" anchorCtr="0"/>
            <a:lstStyle/>
            <a:p>
              <a:pPr defTabSz="656760">
                <a:lnSpc>
                  <a:spcPts val="939"/>
                </a:lnSpc>
                <a:defRPr/>
              </a:pPr>
              <a:endParaRPr kumimoji="0" lang="en-US" altLang="ja-JP" sz="1000" kern="0" dirty="0">
                <a:latin typeface="ＭＳ Ｐゴシック"/>
                <a:ea typeface="ＭＳ Ｐゴシック"/>
                <a:cs typeface="メイリオ" pitchFamily="50" charset="-128"/>
              </a:endParaRPr>
            </a:p>
            <a:p>
              <a:pPr defTabSz="656760">
                <a:lnSpc>
                  <a:spcPts val="1000"/>
                </a:lnSpc>
                <a:defRPr/>
              </a:pPr>
              <a:r>
                <a:rPr kumimoji="0" lang="ja-JP" altLang="en-US" sz="1000" kern="0" dirty="0" smtClean="0">
                  <a:latin typeface="ＭＳ Ｐゴシック"/>
                  <a:ea typeface="ＭＳ Ｐゴシック"/>
                  <a:cs typeface="メイリオ" pitchFamily="50" charset="-128"/>
                </a:rPr>
                <a:t>①</a:t>
              </a:r>
              <a:r>
                <a:rPr kumimoji="0" lang="ja-JP" altLang="en-US" sz="1000" kern="0" dirty="0">
                  <a:latin typeface="ＭＳ Ｐゴシック"/>
                  <a:ea typeface="ＭＳ Ｐゴシック"/>
                  <a:cs typeface="メイリオ" pitchFamily="50" charset="-128"/>
                </a:rPr>
                <a:t>　障害福祉サービスの</a:t>
              </a:r>
              <a:r>
                <a:rPr kumimoji="0" lang="ja-JP" altLang="en-US" sz="1000" kern="0" dirty="0" smtClean="0">
                  <a:latin typeface="ＭＳ Ｐゴシック"/>
                  <a:ea typeface="ＭＳ Ｐゴシック"/>
                  <a:cs typeface="メイリオ" pitchFamily="50" charset="-128"/>
                </a:rPr>
                <a:t>利用 　 　  </a:t>
              </a:r>
              <a:r>
                <a:rPr kumimoji="0" lang="en-US" altLang="ja-JP" sz="1000" kern="0" dirty="0" smtClean="0">
                  <a:latin typeface="ＭＳ Ｐゴシック"/>
                  <a:ea typeface="ＭＳ Ｐゴシック"/>
                  <a:cs typeface="メイリオ" pitchFamily="50" charset="-128"/>
                </a:rPr>
                <a:t>45.2%</a:t>
              </a:r>
              <a:r>
                <a:rPr kumimoji="0" lang="ja-JP" altLang="en-US" sz="1000" kern="0" dirty="0" smtClean="0">
                  <a:latin typeface="ＭＳ Ｐゴシック"/>
                  <a:ea typeface="ＭＳ Ｐゴシック"/>
                  <a:cs typeface="メイリオ" pitchFamily="50" charset="-128"/>
                </a:rPr>
                <a:t> </a:t>
              </a:r>
              <a:endParaRPr kumimoji="0" lang="en-US" altLang="ja-JP" sz="1000" kern="0" dirty="0">
                <a:latin typeface="ＭＳ Ｐゴシック"/>
                <a:ea typeface="ＭＳ Ｐゴシック"/>
                <a:cs typeface="メイリオ" pitchFamily="50" charset="-128"/>
              </a:endParaRPr>
            </a:p>
            <a:p>
              <a:pPr defTabSz="656760">
                <a:lnSpc>
                  <a:spcPts val="1000"/>
                </a:lnSpc>
                <a:defRPr/>
              </a:pPr>
              <a:r>
                <a:rPr kumimoji="0" lang="ja-JP" altLang="en-US" sz="1000" kern="0" dirty="0">
                  <a:latin typeface="ＭＳ Ｐゴシック"/>
                  <a:ea typeface="ＭＳ Ｐゴシック"/>
                  <a:cs typeface="メイリオ" pitchFamily="50" charset="-128"/>
                </a:rPr>
                <a:t>②　措置</a:t>
              </a:r>
              <a:r>
                <a:rPr kumimoji="0" lang="ja-JP" altLang="en-US" sz="1000" kern="0" dirty="0" smtClean="0">
                  <a:latin typeface="ＭＳ Ｐゴシック"/>
                  <a:ea typeface="ＭＳ Ｐゴシック"/>
                  <a:cs typeface="メイリオ" pitchFamily="50" charset="-128"/>
                </a:rPr>
                <a:t>入所</a:t>
              </a:r>
              <a:r>
                <a:rPr kumimoji="0" lang="ja-JP" altLang="en-US" sz="1000" kern="0" dirty="0">
                  <a:latin typeface="ＭＳ Ｐゴシック"/>
                  <a:ea typeface="ＭＳ Ｐゴシック"/>
                  <a:cs typeface="メイリオ" pitchFamily="50" charset="-128"/>
                </a:rPr>
                <a:t>　　</a:t>
              </a:r>
              <a:r>
                <a:rPr kumimoji="0" lang="ja-JP" altLang="en-US" sz="1000" kern="0" dirty="0" smtClean="0">
                  <a:latin typeface="ＭＳ Ｐゴシック"/>
                  <a:ea typeface="ＭＳ Ｐゴシック"/>
                  <a:cs typeface="メイリオ" pitchFamily="50" charset="-128"/>
                </a:rPr>
                <a:t>　　　　　　　　　　   </a:t>
              </a:r>
              <a:r>
                <a:rPr kumimoji="0" lang="en-US" altLang="ja-JP" sz="1000" kern="0" dirty="0" smtClean="0">
                  <a:latin typeface="ＭＳ Ｐゴシック"/>
                  <a:cs typeface="メイリオ" pitchFamily="50" charset="-128"/>
                </a:rPr>
                <a:t> 10.6</a:t>
              </a:r>
              <a:r>
                <a:rPr kumimoji="0" lang="en-US" altLang="ja-JP" sz="1000" kern="0" dirty="0" smtClean="0">
                  <a:latin typeface="ＭＳ Ｐゴシック"/>
                  <a:ea typeface="ＭＳ Ｐゴシック"/>
                  <a:cs typeface="メイリオ" pitchFamily="50" charset="-128"/>
                </a:rPr>
                <a:t>%</a:t>
              </a:r>
              <a:r>
                <a:rPr kumimoji="0" lang="ja-JP" altLang="en-US" sz="1000" kern="0" dirty="0" smtClean="0">
                  <a:latin typeface="ＭＳ Ｐゴシック"/>
                  <a:ea typeface="ＭＳ Ｐゴシック"/>
                  <a:cs typeface="メイリオ" pitchFamily="50" charset="-128"/>
                </a:rPr>
                <a:t>　</a:t>
              </a:r>
              <a:endParaRPr kumimoji="0" lang="en-US" altLang="ja-JP" sz="1000" kern="0" dirty="0" smtClean="0">
                <a:latin typeface="ＭＳ Ｐゴシック"/>
                <a:ea typeface="ＭＳ Ｐゴシック"/>
                <a:cs typeface="メイリオ" pitchFamily="50" charset="-128"/>
              </a:endParaRPr>
            </a:p>
            <a:p>
              <a:pPr defTabSz="656760">
                <a:lnSpc>
                  <a:spcPts val="1000"/>
                </a:lnSpc>
                <a:defRPr/>
              </a:pPr>
              <a:r>
                <a:rPr kumimoji="0" lang="ja-JP" altLang="en-US" sz="1000" kern="0" dirty="0" smtClean="0">
                  <a:latin typeface="ＭＳ Ｐゴシック"/>
                  <a:ea typeface="ＭＳ Ｐゴシック"/>
                  <a:cs typeface="メイリオ" pitchFamily="50" charset="-128"/>
                </a:rPr>
                <a:t>③</a:t>
              </a:r>
              <a:r>
                <a:rPr kumimoji="0" lang="ja-JP" altLang="en-US" sz="1000" kern="0" dirty="0">
                  <a:latin typeface="ＭＳ Ｐゴシック"/>
                  <a:ea typeface="ＭＳ Ｐゴシック"/>
                  <a:cs typeface="メイリオ" pitchFamily="50" charset="-128"/>
                </a:rPr>
                <a:t>　①、②以外の一時保護　　</a:t>
              </a:r>
              <a:r>
                <a:rPr kumimoji="0" lang="ja-JP" altLang="en-US" sz="1000" kern="0" dirty="0" smtClean="0">
                  <a:latin typeface="ＭＳ Ｐゴシック"/>
                  <a:ea typeface="ＭＳ Ｐゴシック"/>
                  <a:cs typeface="メイリオ" pitchFamily="50" charset="-128"/>
                </a:rPr>
                <a:t>    　</a:t>
              </a:r>
              <a:r>
                <a:rPr kumimoji="0" lang="en-US" altLang="ja-JP" sz="1000" kern="0" dirty="0" smtClean="0">
                  <a:latin typeface="ＭＳ Ｐゴシック"/>
                  <a:cs typeface="メイリオ" pitchFamily="50" charset="-128"/>
                </a:rPr>
                <a:t> 14.8%</a:t>
              </a:r>
              <a:endParaRPr kumimoji="0" lang="en-US" altLang="ja-JP" sz="1000" kern="0" dirty="0">
                <a:latin typeface="ＭＳ Ｐゴシック"/>
                <a:ea typeface="ＭＳ Ｐゴシック"/>
                <a:cs typeface="メイリオ" pitchFamily="50" charset="-128"/>
              </a:endParaRPr>
            </a:p>
            <a:p>
              <a:pPr defTabSz="656760">
                <a:lnSpc>
                  <a:spcPts val="1000"/>
                </a:lnSpc>
                <a:defRPr/>
              </a:pPr>
              <a:r>
                <a:rPr kumimoji="0" lang="ja-JP" altLang="en-US" sz="1000" kern="0" dirty="0">
                  <a:latin typeface="ＭＳ Ｐゴシック"/>
                  <a:ea typeface="ＭＳ Ｐゴシック"/>
                  <a:cs typeface="メイリオ" pitchFamily="50" charset="-128"/>
                </a:rPr>
                <a:t>④　医療機関への一時入院　　</a:t>
              </a:r>
              <a:r>
                <a:rPr kumimoji="0" lang="ja-JP" altLang="en-US" sz="1000" kern="0" dirty="0" smtClean="0">
                  <a:latin typeface="ＭＳ Ｐゴシック"/>
                  <a:ea typeface="ＭＳ Ｐゴシック"/>
                  <a:cs typeface="メイリオ" pitchFamily="50" charset="-128"/>
                </a:rPr>
                <a:t>   </a:t>
              </a:r>
              <a:r>
                <a:rPr kumimoji="0" lang="en-US" altLang="ja-JP" sz="1000" kern="0" dirty="0">
                  <a:latin typeface="ＭＳ Ｐゴシック"/>
                  <a:ea typeface="ＭＳ Ｐゴシック"/>
                  <a:cs typeface="メイリオ" pitchFamily="50" charset="-128"/>
                </a:rPr>
                <a:t> </a:t>
              </a:r>
              <a:r>
                <a:rPr kumimoji="0" lang="ja-JP" altLang="en-US" sz="1000" kern="0" dirty="0" smtClean="0">
                  <a:latin typeface="ＭＳ Ｐゴシック"/>
                  <a:ea typeface="ＭＳ Ｐゴシック"/>
                  <a:cs typeface="メイリオ" pitchFamily="50" charset="-128"/>
                </a:rPr>
                <a:t>　</a:t>
              </a:r>
              <a:r>
                <a:rPr kumimoji="0" lang="en-US" altLang="ja-JP" sz="1000" kern="0" dirty="0" smtClean="0">
                  <a:latin typeface="ＭＳ Ｐゴシック"/>
                  <a:ea typeface="ＭＳ Ｐゴシック"/>
                  <a:cs typeface="メイリオ" pitchFamily="50" charset="-128"/>
                </a:rPr>
                <a:t>15.8%</a:t>
              </a:r>
              <a:endParaRPr kumimoji="0" lang="en-US" altLang="ja-JP" sz="1000" kern="0" dirty="0">
                <a:latin typeface="ＭＳ Ｐゴシック"/>
                <a:ea typeface="ＭＳ Ｐゴシック"/>
                <a:cs typeface="メイリオ" pitchFamily="50" charset="-128"/>
              </a:endParaRPr>
            </a:p>
            <a:p>
              <a:pPr defTabSz="656760">
                <a:lnSpc>
                  <a:spcPts val="1000"/>
                </a:lnSpc>
                <a:defRPr/>
              </a:pPr>
              <a:r>
                <a:rPr kumimoji="0" lang="ja-JP" altLang="en-US" sz="1000" kern="0" dirty="0">
                  <a:latin typeface="ＭＳ Ｐゴシック"/>
                  <a:ea typeface="ＭＳ Ｐゴシック"/>
                  <a:cs typeface="メイリオ" pitchFamily="50" charset="-128"/>
                </a:rPr>
                <a:t>⑤　</a:t>
              </a:r>
              <a:r>
                <a:rPr kumimoji="0" lang="ja-JP" altLang="en-US" sz="1000" kern="0" dirty="0" smtClean="0">
                  <a:latin typeface="ＭＳ Ｐゴシック"/>
                  <a:ea typeface="ＭＳ Ｐゴシック"/>
                  <a:cs typeface="メイリオ" pitchFamily="50" charset="-128"/>
                </a:rPr>
                <a:t>その他                 　　　　　   </a:t>
              </a:r>
              <a:r>
                <a:rPr kumimoji="0" lang="en-US" altLang="ja-JP" sz="1000" kern="0" dirty="0">
                  <a:latin typeface="ＭＳ Ｐゴシック"/>
                  <a:ea typeface="ＭＳ Ｐゴシック"/>
                  <a:cs typeface="メイリオ" pitchFamily="50" charset="-128"/>
                </a:rPr>
                <a:t> </a:t>
              </a:r>
              <a:r>
                <a:rPr kumimoji="0" lang="ja-JP" altLang="en-US" sz="1000" kern="0" dirty="0" smtClean="0">
                  <a:latin typeface="ＭＳ Ｐゴシック"/>
                  <a:ea typeface="ＭＳ Ｐゴシック"/>
                  <a:cs typeface="メイリオ" pitchFamily="50" charset="-128"/>
                </a:rPr>
                <a:t>　</a:t>
              </a:r>
              <a:r>
                <a:rPr kumimoji="0" lang="en-US" altLang="ja-JP" sz="1000" kern="0" dirty="0" smtClean="0">
                  <a:latin typeface="ＭＳ Ｐゴシック"/>
                  <a:ea typeface="ＭＳ Ｐゴシック"/>
                  <a:cs typeface="メイリオ" pitchFamily="50" charset="-128"/>
                </a:rPr>
                <a:t>13.5%</a:t>
              </a:r>
              <a:endParaRPr kumimoji="0" lang="en-US" altLang="ja-JP" sz="1000" kern="0" dirty="0">
                <a:latin typeface="ＭＳ Ｐゴシック"/>
                <a:ea typeface="ＭＳ Ｐゴシック"/>
                <a:cs typeface="メイリオ" pitchFamily="50" charset="-128"/>
              </a:endParaRPr>
            </a:p>
            <a:p>
              <a:pPr defTabSz="656760">
                <a:lnSpc>
                  <a:spcPts val="1000"/>
                </a:lnSpc>
                <a:defRPr/>
              </a:pPr>
              <a:r>
                <a:rPr kumimoji="0" lang="ja-JP" altLang="en-US" sz="1000" kern="0" dirty="0" smtClean="0">
                  <a:latin typeface="ＭＳ Ｐゴシック"/>
                  <a:ea typeface="ＭＳ Ｐゴシック"/>
                  <a:cs typeface="メイリオ" pitchFamily="50" charset="-128"/>
                </a:rPr>
                <a:t>①</a:t>
              </a:r>
              <a:r>
                <a:rPr kumimoji="0" lang="ja-JP" altLang="en-US" sz="1000" kern="0" dirty="0">
                  <a:latin typeface="ＭＳ Ｐゴシック"/>
                  <a:ea typeface="ＭＳ Ｐゴシック"/>
                  <a:cs typeface="メイリオ" pitchFamily="50" charset="-128"/>
                </a:rPr>
                <a:t>～⑤のうち、面会制限を行った</a:t>
              </a:r>
              <a:r>
                <a:rPr kumimoji="0" lang="ja-JP" altLang="en-US" sz="1000" kern="0" dirty="0" smtClean="0">
                  <a:latin typeface="ＭＳ Ｐゴシック"/>
                  <a:ea typeface="ＭＳ Ｐゴシック"/>
                  <a:cs typeface="メイリオ" pitchFamily="50" charset="-128"/>
                </a:rPr>
                <a:t>事例 　</a:t>
              </a:r>
              <a:endParaRPr kumimoji="0" lang="en-US" altLang="ja-JP" sz="1000" kern="0" dirty="0" smtClean="0">
                <a:latin typeface="ＭＳ Ｐゴシック"/>
                <a:ea typeface="ＭＳ Ｐゴシック"/>
                <a:cs typeface="メイリオ" pitchFamily="50" charset="-128"/>
              </a:endParaRPr>
            </a:p>
            <a:p>
              <a:pPr defTabSz="656760">
                <a:lnSpc>
                  <a:spcPts val="1000"/>
                </a:lnSpc>
                <a:defRPr/>
              </a:pPr>
              <a:r>
                <a:rPr kumimoji="0" lang="ja-JP" altLang="en-US" sz="1000" kern="0" dirty="0">
                  <a:latin typeface="ＭＳ Ｐゴシック"/>
                  <a:ea typeface="ＭＳ Ｐゴシック"/>
                  <a:cs typeface="メイリオ" pitchFamily="50" charset="-128"/>
                </a:rPr>
                <a:t>　</a:t>
              </a:r>
              <a:r>
                <a:rPr kumimoji="0" lang="ja-JP" altLang="en-US" sz="1000" kern="0" dirty="0" smtClean="0">
                  <a:latin typeface="ＭＳ Ｐゴシック"/>
                  <a:ea typeface="ＭＳ Ｐゴシック"/>
                  <a:cs typeface="メイリオ" pitchFamily="50" charset="-128"/>
                </a:rPr>
                <a:t>　　　　　　　　　　　　　　　　　　　  　 </a:t>
              </a:r>
              <a:r>
                <a:rPr kumimoji="0" lang="en-US" altLang="ja-JP" sz="1000" kern="0" dirty="0" smtClean="0">
                  <a:latin typeface="ＭＳ Ｐゴシック"/>
                  <a:ea typeface="ＭＳ Ｐゴシック"/>
                  <a:cs typeface="メイリオ" pitchFamily="50" charset="-128"/>
                </a:rPr>
                <a:t>32.1%</a:t>
              </a:r>
            </a:p>
            <a:p>
              <a:pPr defTabSz="656760">
                <a:lnSpc>
                  <a:spcPts val="939"/>
                </a:lnSpc>
                <a:defRPr/>
              </a:pPr>
              <a:endParaRPr kumimoji="0" lang="en-US" altLang="ja-JP" sz="1000" kern="0" dirty="0" smtClean="0">
                <a:latin typeface="ＭＳ Ｐゴシック"/>
                <a:ea typeface="ＭＳ Ｐゴシック"/>
                <a:cs typeface="メイリオ" pitchFamily="50" charset="-128"/>
              </a:endParaRPr>
            </a:p>
            <a:p>
              <a:pPr defTabSz="656760">
                <a:lnSpc>
                  <a:spcPts val="939"/>
                </a:lnSpc>
                <a:defRPr/>
              </a:pPr>
              <a:endParaRPr kumimoji="0" lang="en-US" altLang="ja-JP" sz="1000" b="1" u="sng" kern="0" dirty="0" smtClean="0">
                <a:latin typeface="ＭＳ Ｐゴシック"/>
                <a:ea typeface="ＭＳ Ｐゴシック"/>
                <a:cs typeface="メイリオ" pitchFamily="50" charset="-128"/>
              </a:endParaRPr>
            </a:p>
            <a:p>
              <a:pPr defTabSz="656760">
                <a:lnSpc>
                  <a:spcPts val="1000"/>
                </a:lnSpc>
                <a:defRPr/>
              </a:pPr>
              <a:r>
                <a:rPr kumimoji="0" lang="ja-JP" altLang="en-US" sz="1000" kern="0" dirty="0" smtClean="0">
                  <a:latin typeface="ＭＳ Ｐゴシック"/>
                  <a:ea typeface="ＭＳ Ｐゴシック"/>
                  <a:cs typeface="メイリオ" pitchFamily="50" charset="-128"/>
                </a:rPr>
                <a:t>①　助言・指導</a:t>
              </a:r>
              <a:r>
                <a:rPr kumimoji="0" lang="en-US" altLang="ja-JP" sz="1000" kern="0" dirty="0" smtClean="0">
                  <a:latin typeface="ＭＳ Ｐゴシック"/>
                  <a:ea typeface="ＭＳ Ｐゴシック"/>
                  <a:cs typeface="メイリオ" pitchFamily="50" charset="-128"/>
                </a:rPr>
                <a:t>                             55.9%</a:t>
              </a:r>
            </a:p>
            <a:p>
              <a:pPr defTabSz="656760">
                <a:lnSpc>
                  <a:spcPts val="1000"/>
                </a:lnSpc>
                <a:defRPr/>
              </a:pPr>
              <a:r>
                <a:rPr kumimoji="0" lang="ja-JP" altLang="en-US" sz="1000" kern="0" dirty="0" smtClean="0">
                  <a:latin typeface="ＭＳ Ｐゴシック"/>
                  <a:ea typeface="ＭＳ Ｐゴシック"/>
                  <a:cs typeface="メイリオ" pitchFamily="50" charset="-128"/>
                </a:rPr>
                <a:t>②　定期的な見守りの実施　　　　　 </a:t>
              </a:r>
              <a:r>
                <a:rPr kumimoji="0" lang="en-US" altLang="ja-JP" sz="1000" kern="0" dirty="0" smtClean="0">
                  <a:latin typeface="ＭＳ Ｐゴシック"/>
                  <a:ea typeface="ＭＳ Ｐゴシック"/>
                  <a:cs typeface="メイリオ" pitchFamily="50" charset="-128"/>
                </a:rPr>
                <a:t>44.1%</a:t>
              </a:r>
            </a:p>
            <a:p>
              <a:pPr defTabSz="656760">
                <a:lnSpc>
                  <a:spcPts val="1000"/>
                </a:lnSpc>
                <a:defRPr/>
              </a:pPr>
              <a:r>
                <a:rPr kumimoji="0" lang="ja-JP" altLang="en-US" sz="1000" kern="0" dirty="0" smtClean="0">
                  <a:latin typeface="ＭＳ Ｐゴシック"/>
                  <a:ea typeface="ＭＳ Ｐゴシック"/>
                  <a:cs typeface="メイリオ" pitchFamily="50" charset="-128"/>
                </a:rPr>
                <a:t>③　サービス等利用計画見直し   　</a:t>
              </a:r>
              <a:r>
                <a:rPr kumimoji="0" lang="en-US" altLang="ja-JP" sz="1000" kern="0" dirty="0" smtClean="0">
                  <a:latin typeface="ＭＳ Ｐゴシック"/>
                  <a:ea typeface="ＭＳ Ｐゴシック"/>
                  <a:cs typeface="メイリオ" pitchFamily="50" charset="-128"/>
                </a:rPr>
                <a:t>16.5%</a:t>
              </a:r>
            </a:p>
            <a:p>
              <a:pPr defTabSz="656760">
                <a:lnSpc>
                  <a:spcPts val="1000"/>
                </a:lnSpc>
                <a:defRPr/>
              </a:pPr>
              <a:r>
                <a:rPr kumimoji="0" lang="ja-JP" altLang="en-US" sz="1000" kern="0" dirty="0" smtClean="0">
                  <a:latin typeface="ＭＳ Ｐゴシック"/>
                  <a:ea typeface="ＭＳ Ｐゴシック"/>
                  <a:cs typeface="メイリオ" pitchFamily="50" charset="-128"/>
                </a:rPr>
                <a:t>④　新たに</a:t>
              </a:r>
              <a:r>
                <a:rPr kumimoji="0" lang="ja-JP" altLang="en-US" sz="1000" kern="0" dirty="0">
                  <a:latin typeface="ＭＳ Ｐゴシック"/>
                  <a:cs typeface="メイリオ" pitchFamily="50" charset="-128"/>
                </a:rPr>
                <a:t>障害福祉</a:t>
              </a:r>
              <a:r>
                <a:rPr kumimoji="0" lang="ja-JP" altLang="en-US" sz="1000" kern="0" dirty="0" smtClean="0">
                  <a:latin typeface="ＭＳ Ｐゴシック"/>
                  <a:cs typeface="メイリオ" pitchFamily="50" charset="-128"/>
                </a:rPr>
                <a:t>サービス利用　</a:t>
              </a:r>
              <a:r>
                <a:rPr kumimoji="0" lang="en-US" altLang="ja-JP" sz="1000" kern="0" dirty="0" smtClean="0">
                  <a:latin typeface="ＭＳ Ｐゴシック"/>
                  <a:cs typeface="メイリオ" pitchFamily="50" charset="-128"/>
                </a:rPr>
                <a:t>11.3%</a:t>
              </a:r>
            </a:p>
            <a:p>
              <a:pPr defTabSz="656760">
                <a:lnSpc>
                  <a:spcPts val="1000"/>
                </a:lnSpc>
                <a:defRPr/>
              </a:pPr>
              <a:endParaRPr kumimoji="0" lang="en-US" altLang="ja-JP" sz="1000" kern="0" dirty="0" smtClean="0">
                <a:latin typeface="ＭＳ Ｐゴシック"/>
                <a:ea typeface="ＭＳ Ｐゴシック"/>
                <a:cs typeface="メイリオ" pitchFamily="50" charset="-128"/>
              </a:endParaRPr>
            </a:p>
            <a:p>
              <a:pPr defTabSz="656760">
                <a:lnSpc>
                  <a:spcPts val="1000"/>
                </a:lnSpc>
                <a:defRPr/>
              </a:pPr>
              <a:endParaRPr kumimoji="0" lang="en-US" altLang="ja-JP" sz="1000" kern="0" dirty="0" smtClean="0">
                <a:latin typeface="ＭＳ Ｐゴシック"/>
                <a:ea typeface="ＭＳ Ｐゴシック"/>
                <a:cs typeface="メイリオ" pitchFamily="50" charset="-128"/>
              </a:endParaRPr>
            </a:p>
            <a:p>
              <a:pPr defTabSz="656760">
                <a:lnSpc>
                  <a:spcPts val="1000"/>
                </a:lnSpc>
                <a:defRPr/>
              </a:pPr>
              <a:r>
                <a:rPr kumimoji="0" lang="ja-JP" altLang="en-US" sz="1000" b="1" kern="0" dirty="0">
                  <a:solidFill>
                    <a:srgbClr val="FF0000"/>
                  </a:solidFill>
                  <a:latin typeface="ＭＳ Ｐゴシック"/>
                  <a:ea typeface="ＭＳ Ｐゴシック"/>
                  <a:cs typeface="メイリオ" pitchFamily="50" charset="-128"/>
                </a:rPr>
                <a:t>　</a:t>
              </a:r>
              <a:r>
                <a:rPr kumimoji="0" lang="ja-JP" altLang="en-US" sz="1000" kern="0" dirty="0" smtClean="0">
                  <a:latin typeface="ＭＳ Ｐゴシック"/>
                  <a:cs typeface="メイリオ" pitchFamily="50" charset="-128"/>
                </a:rPr>
                <a:t>介護保険サービスを利用、虐待者・被虐待者の転居、入院中等</a:t>
              </a:r>
              <a:endParaRPr kumimoji="0" lang="en-US" altLang="ja-JP" sz="1000" kern="0" dirty="0">
                <a:latin typeface="ＭＳ Ｐゴシック"/>
                <a:cs typeface="メイリオ" pitchFamily="50" charset="-128"/>
              </a:endParaRPr>
            </a:p>
          </p:txBody>
        </p:sp>
        <p:sp>
          <p:nvSpPr>
            <p:cNvPr id="72" name="対角する 2 つの角を丸めた四角形 71"/>
            <p:cNvSpPr/>
            <p:nvPr/>
          </p:nvSpPr>
          <p:spPr>
            <a:xfrm>
              <a:off x="7237077" y="910085"/>
              <a:ext cx="2206731" cy="162970"/>
            </a:xfrm>
            <a:prstGeom prst="round2Diag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spcCol="0" rtlCol="0" anchor="ctr"/>
            <a:lstStyle/>
            <a:p>
              <a:pPr algn="ctr"/>
              <a:r>
                <a:rPr lang="ja-JP" altLang="en-US" sz="1000" dirty="0">
                  <a:solidFill>
                    <a:prstClr val="black"/>
                  </a:solidFill>
                </a:rPr>
                <a:t>虐待</a:t>
              </a:r>
              <a:r>
                <a:rPr lang="ja-JP" altLang="en-US" sz="1000" dirty="0" smtClean="0">
                  <a:solidFill>
                    <a:prstClr val="black"/>
                  </a:solidFill>
                </a:rPr>
                <a:t>者</a:t>
              </a:r>
              <a:r>
                <a:rPr lang="ja-JP" altLang="en-US" sz="1000" dirty="0">
                  <a:solidFill>
                    <a:prstClr val="black"/>
                  </a:solidFill>
                </a:rPr>
                <a:t>と分離</a:t>
              </a:r>
              <a:r>
                <a:rPr lang="ja-JP" altLang="en-US" sz="1000" dirty="0" smtClean="0">
                  <a:solidFill>
                    <a:prstClr val="black"/>
                  </a:solidFill>
                </a:rPr>
                <a:t>した人数</a:t>
              </a:r>
              <a:r>
                <a:rPr lang="ja-JP" altLang="en-US" sz="1000" dirty="0">
                  <a:solidFill>
                    <a:prstClr val="black"/>
                  </a:solidFill>
                </a:rPr>
                <a:t>　</a:t>
              </a:r>
              <a:r>
                <a:rPr lang="en-US" altLang="ja-JP" sz="1000" dirty="0" smtClean="0">
                  <a:solidFill>
                    <a:prstClr val="black"/>
                  </a:solidFill>
                </a:rPr>
                <a:t>688</a:t>
              </a:r>
              <a:r>
                <a:rPr lang="ja-JP" altLang="en-US" sz="1000" dirty="0" smtClean="0">
                  <a:solidFill>
                    <a:prstClr val="black"/>
                  </a:solidFill>
                </a:rPr>
                <a:t>人</a:t>
              </a:r>
              <a:endParaRPr lang="ja-JP" altLang="en-US" sz="700" dirty="0" smtClean="0">
                <a:solidFill>
                  <a:prstClr val="black"/>
                </a:solidFill>
              </a:endParaRPr>
            </a:p>
          </p:txBody>
        </p:sp>
        <p:sp>
          <p:nvSpPr>
            <p:cNvPr id="73" name="対角する 2 つの角を丸めた四角形 72"/>
            <p:cNvSpPr/>
            <p:nvPr/>
          </p:nvSpPr>
          <p:spPr>
            <a:xfrm>
              <a:off x="7132547" y="2020760"/>
              <a:ext cx="2483024" cy="191076"/>
            </a:xfrm>
            <a:prstGeom prst="round2Diag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spcCol="0" rtlCol="0" anchor="ctr"/>
            <a:lstStyle/>
            <a:p>
              <a:pPr algn="ctr"/>
              <a:r>
                <a:rPr lang="ja-JP" altLang="en-US" sz="1000" dirty="0">
                  <a:solidFill>
                    <a:prstClr val="black"/>
                  </a:solidFill>
                </a:rPr>
                <a:t>虐待</a:t>
              </a:r>
              <a:r>
                <a:rPr lang="ja-JP" altLang="en-US" sz="1000" dirty="0" smtClean="0">
                  <a:solidFill>
                    <a:prstClr val="black"/>
                  </a:solidFill>
                </a:rPr>
                <a:t>者</a:t>
              </a:r>
              <a:r>
                <a:rPr lang="ja-JP" altLang="en-US" sz="1000" dirty="0">
                  <a:solidFill>
                    <a:prstClr val="black"/>
                  </a:solidFill>
                </a:rPr>
                <a:t>と分離</a:t>
              </a:r>
              <a:r>
                <a:rPr lang="ja-JP" altLang="en-US" sz="1000" dirty="0" smtClean="0">
                  <a:solidFill>
                    <a:prstClr val="black"/>
                  </a:solidFill>
                </a:rPr>
                <a:t>しなかった人数 </a:t>
              </a:r>
              <a:r>
                <a:rPr lang="en-US" altLang="ja-JP" sz="1000" dirty="0" smtClean="0">
                  <a:solidFill>
                    <a:prstClr val="black"/>
                  </a:solidFill>
                </a:rPr>
                <a:t>709</a:t>
              </a:r>
              <a:r>
                <a:rPr lang="ja-JP" altLang="en-US" sz="1000" dirty="0" smtClean="0">
                  <a:solidFill>
                    <a:prstClr val="black"/>
                  </a:solidFill>
                </a:rPr>
                <a:t>人</a:t>
              </a:r>
              <a:endParaRPr lang="ja-JP" altLang="en-US" sz="700" dirty="0">
                <a:solidFill>
                  <a:prstClr val="black"/>
                </a:solidFill>
              </a:endParaRPr>
            </a:p>
          </p:txBody>
        </p:sp>
        <p:sp>
          <p:nvSpPr>
            <p:cNvPr id="74" name="対角する 2 つの角を丸めた四角形 73"/>
            <p:cNvSpPr/>
            <p:nvPr/>
          </p:nvSpPr>
          <p:spPr>
            <a:xfrm>
              <a:off x="7304225" y="2797352"/>
              <a:ext cx="2139582" cy="167701"/>
            </a:xfrm>
            <a:prstGeom prst="round2Diag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spcCol="0" rtlCol="0" anchor="ctr"/>
            <a:lstStyle/>
            <a:p>
              <a:pPr algn="ctr"/>
              <a:r>
                <a:rPr lang="ja-JP" altLang="en-US" sz="1000" dirty="0" smtClean="0">
                  <a:solidFill>
                    <a:prstClr val="black"/>
                  </a:solidFill>
                </a:rPr>
                <a:t>現在対応中・その他　</a:t>
              </a:r>
              <a:r>
                <a:rPr lang="en-US" altLang="ja-JP" sz="1000" dirty="0" smtClean="0">
                  <a:solidFill>
                    <a:prstClr val="black"/>
                  </a:solidFill>
                  <a:latin typeface="ＭＳ Ｐゴシック"/>
                </a:rPr>
                <a:t>229</a:t>
              </a:r>
              <a:r>
                <a:rPr lang="ja-JP" altLang="en-US" sz="1000" dirty="0" smtClean="0">
                  <a:solidFill>
                    <a:prstClr val="black"/>
                  </a:solidFill>
                  <a:latin typeface="ＭＳ Ｐゴシック"/>
                </a:rPr>
                <a:t>人</a:t>
              </a:r>
              <a:endParaRPr lang="ja-JP" altLang="en-US" sz="1000" dirty="0">
                <a:solidFill>
                  <a:prstClr val="black"/>
                </a:solidFill>
                <a:latin typeface="ＭＳ Ｐゴシック"/>
              </a:endParaRPr>
            </a:p>
          </p:txBody>
        </p:sp>
        <p:sp>
          <p:nvSpPr>
            <p:cNvPr id="76" name="角丸四角形 75"/>
            <p:cNvSpPr/>
            <p:nvPr/>
          </p:nvSpPr>
          <p:spPr>
            <a:xfrm>
              <a:off x="7022721" y="3393023"/>
              <a:ext cx="2616915" cy="469308"/>
            </a:xfrm>
            <a:prstGeom prst="roundRect">
              <a:avLst>
                <a:gd name="adj" fmla="val 38568"/>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0" rIns="48286" bIns="0" spcCol="0" rtlCol="0" anchor="b" anchorCtr="0"/>
            <a:lstStyle/>
            <a:p>
              <a:pPr defTabSz="656760">
                <a:lnSpc>
                  <a:spcPts val="939"/>
                </a:lnSpc>
                <a:defRPr/>
              </a:pPr>
              <a:endParaRPr kumimoji="0" lang="en-US" altLang="ja-JP" sz="1000" kern="0" dirty="0">
                <a:latin typeface="ＭＳ Ｐゴシック"/>
                <a:ea typeface="ＭＳ Ｐゴシック"/>
                <a:cs typeface="メイリオ" pitchFamily="50" charset="-128"/>
              </a:endParaRPr>
            </a:p>
            <a:p>
              <a:pPr defTabSz="656760">
                <a:lnSpc>
                  <a:spcPts val="939"/>
                </a:lnSpc>
                <a:defRPr/>
              </a:pPr>
              <a:endParaRPr kumimoji="0" lang="en-US" altLang="ja-JP" sz="1000" kern="0" dirty="0">
                <a:latin typeface="ＭＳ Ｐゴシック"/>
                <a:ea typeface="ＭＳ Ｐゴシック"/>
                <a:cs typeface="メイリオ" pitchFamily="50" charset="-128"/>
              </a:endParaRPr>
            </a:p>
            <a:p>
              <a:pPr defTabSz="656760">
                <a:lnSpc>
                  <a:spcPts val="939"/>
                </a:lnSpc>
                <a:defRPr/>
              </a:pPr>
              <a:r>
                <a:rPr kumimoji="0" lang="ja-JP" altLang="en-US" sz="1000" kern="0" dirty="0">
                  <a:latin typeface="ＭＳ Ｐゴシック"/>
                  <a:ea typeface="ＭＳ Ｐゴシック"/>
                  <a:cs typeface="メイリオ" pitchFamily="50" charset="-128"/>
                </a:rPr>
                <a:t>　　　うち、市町村長申立　</a:t>
              </a:r>
              <a:r>
                <a:rPr kumimoji="0" lang="en-US" altLang="ja-JP" sz="1000" kern="0" dirty="0" smtClean="0">
                  <a:latin typeface="ＭＳ Ｐゴシック"/>
                  <a:ea typeface="ＭＳ Ｐゴシック"/>
                  <a:cs typeface="メイリオ" pitchFamily="50" charset="-128"/>
                </a:rPr>
                <a:t>47</a:t>
              </a:r>
              <a:r>
                <a:rPr kumimoji="0" lang="ja-JP" altLang="en-US" sz="1000" kern="0" dirty="0" smtClean="0">
                  <a:latin typeface="ＭＳ Ｐゴシック"/>
                  <a:ea typeface="ＭＳ Ｐゴシック"/>
                  <a:cs typeface="メイリオ" pitchFamily="50" charset="-128"/>
                </a:rPr>
                <a:t>人</a:t>
              </a:r>
              <a:endParaRPr kumimoji="0" lang="en-US" altLang="ja-JP" sz="1000" kern="0" dirty="0">
                <a:latin typeface="ＭＳ Ｐゴシック"/>
                <a:ea typeface="ＭＳ Ｐゴシック"/>
                <a:cs typeface="メイリオ" pitchFamily="50" charset="-128"/>
              </a:endParaRPr>
            </a:p>
          </p:txBody>
        </p:sp>
        <p:sp>
          <p:nvSpPr>
            <p:cNvPr id="77" name="対角する 2 つの角を丸めた四角形 76"/>
            <p:cNvSpPr/>
            <p:nvPr/>
          </p:nvSpPr>
          <p:spPr>
            <a:xfrm>
              <a:off x="7214759" y="3455810"/>
              <a:ext cx="2232839" cy="182403"/>
            </a:xfrm>
            <a:prstGeom prst="round2DiagRect">
              <a:avLst/>
            </a:prstGeom>
            <a:solidFill>
              <a:schemeClr val="accent5">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spcCol="0" rtlCol="0" anchor="ctr"/>
            <a:lstStyle/>
            <a:p>
              <a:pPr algn="ctr"/>
              <a:r>
                <a:rPr lang="ja-JP" altLang="en-US" sz="1000" dirty="0">
                  <a:solidFill>
                    <a:prstClr val="black"/>
                  </a:solidFill>
                </a:rPr>
                <a:t>成年後見制度の審判</a:t>
              </a:r>
              <a:r>
                <a:rPr lang="ja-JP" altLang="en-US" sz="1000" dirty="0" smtClean="0">
                  <a:solidFill>
                    <a:prstClr val="black"/>
                  </a:solidFill>
                </a:rPr>
                <a:t>請求　　</a:t>
              </a:r>
              <a:r>
                <a:rPr lang="en-US" altLang="ja-JP" sz="1000" dirty="0" smtClean="0">
                  <a:solidFill>
                    <a:prstClr val="black"/>
                  </a:solidFill>
                </a:rPr>
                <a:t>111</a:t>
              </a:r>
              <a:r>
                <a:rPr lang="ja-JP" altLang="en-US" sz="1000" dirty="0" smtClean="0">
                  <a:solidFill>
                    <a:prstClr val="black"/>
                  </a:solidFill>
                </a:rPr>
                <a:t>人</a:t>
              </a:r>
              <a:endParaRPr lang="ja-JP" altLang="en-US" sz="1000" dirty="0">
                <a:solidFill>
                  <a:prstClr val="black"/>
                </a:solidFill>
              </a:endParaRPr>
            </a:p>
          </p:txBody>
        </p:sp>
      </p:grpSp>
      <p:sp>
        <p:nvSpPr>
          <p:cNvPr id="2" name="下矢印 1"/>
          <p:cNvSpPr/>
          <p:nvPr/>
        </p:nvSpPr>
        <p:spPr>
          <a:xfrm>
            <a:off x="1653920" y="1331442"/>
            <a:ext cx="334752" cy="534210"/>
          </a:xfrm>
          <a:prstGeom prst="down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100" dirty="0" smtClean="0">
              <a:solidFill>
                <a:prstClr val="black"/>
              </a:solidFill>
            </a:endParaRPr>
          </a:p>
        </p:txBody>
      </p:sp>
      <p:sp>
        <p:nvSpPr>
          <p:cNvPr id="4" name="正方形/長方形 3"/>
          <p:cNvSpPr/>
          <p:nvPr/>
        </p:nvSpPr>
        <p:spPr>
          <a:xfrm>
            <a:off x="3705692" y="1478843"/>
            <a:ext cx="1560173" cy="375307"/>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100"/>
              </a:lnSpc>
            </a:pPr>
            <a:r>
              <a:rPr lang="ja-JP" altLang="en-US" sz="1000" dirty="0" smtClean="0">
                <a:solidFill>
                  <a:prstClr val="black"/>
                </a:solidFill>
              </a:rPr>
              <a:t>事実確認調査を行った事例　　　　　　</a:t>
            </a:r>
            <a:r>
              <a:rPr lang="en-US" altLang="ja-JP" sz="1000" b="1" dirty="0" smtClean="0">
                <a:solidFill>
                  <a:prstClr val="black"/>
                </a:solidFill>
                <a:latin typeface="ＭＳ Ｐゴシック"/>
              </a:rPr>
              <a:t>4,667</a:t>
            </a:r>
            <a:r>
              <a:rPr lang="ja-JP" altLang="en-US" sz="1000" b="1" dirty="0" smtClean="0">
                <a:solidFill>
                  <a:prstClr val="black"/>
                </a:solidFill>
                <a:latin typeface="ＭＳ Ｐゴシック"/>
              </a:rPr>
              <a:t>件</a:t>
            </a:r>
          </a:p>
        </p:txBody>
      </p:sp>
      <p:sp>
        <p:nvSpPr>
          <p:cNvPr id="5" name="大かっこ 4"/>
          <p:cNvSpPr/>
          <p:nvPr/>
        </p:nvSpPr>
        <p:spPr>
          <a:xfrm>
            <a:off x="3679723" y="1948050"/>
            <a:ext cx="1629510" cy="379523"/>
          </a:xfrm>
          <a:prstGeom prst="bracketPair">
            <a:avLst/>
          </a:prstGeom>
          <a:noFill/>
        </p:spPr>
        <p:style>
          <a:lnRef idx="1">
            <a:schemeClr val="accent1"/>
          </a:lnRef>
          <a:fillRef idx="0">
            <a:schemeClr val="accent1"/>
          </a:fillRef>
          <a:effectRef idx="0">
            <a:schemeClr val="accent1"/>
          </a:effectRef>
          <a:fontRef idx="minor">
            <a:schemeClr val="tx1"/>
          </a:fontRef>
        </p:style>
        <p:txBody>
          <a:bodyPr rtlCol="0" anchor="ctr"/>
          <a:lstStyle/>
          <a:p>
            <a:pPr>
              <a:lnSpc>
                <a:spcPts val="1100"/>
              </a:lnSpc>
            </a:pPr>
            <a:r>
              <a:rPr lang="ja-JP" altLang="en-US" sz="1000" dirty="0" smtClean="0">
                <a:solidFill>
                  <a:prstClr val="black"/>
                </a:solidFill>
                <a:latin typeface="ＭＳ Ｐゴシック"/>
              </a:rPr>
              <a:t>うち、法第</a:t>
            </a:r>
            <a:r>
              <a:rPr lang="en-US" altLang="ja-JP" sz="1000" dirty="0" smtClean="0">
                <a:solidFill>
                  <a:prstClr val="black"/>
                </a:solidFill>
                <a:latin typeface="ＭＳ Ｐゴシック"/>
              </a:rPr>
              <a:t>11</a:t>
            </a:r>
            <a:r>
              <a:rPr lang="ja-JP" altLang="en-US" sz="1000" dirty="0" smtClean="0">
                <a:solidFill>
                  <a:prstClr val="black"/>
                </a:solidFill>
                <a:latin typeface="ＭＳ Ｐゴシック"/>
              </a:rPr>
              <a:t>条に基づく立入調査　</a:t>
            </a:r>
            <a:r>
              <a:rPr lang="en-US" altLang="ja-JP" sz="1000" dirty="0">
                <a:solidFill>
                  <a:prstClr val="black"/>
                </a:solidFill>
                <a:latin typeface="ＭＳ Ｐゴシック"/>
              </a:rPr>
              <a:t> </a:t>
            </a:r>
            <a:r>
              <a:rPr lang="en-US" altLang="ja-JP" sz="1000" dirty="0" smtClean="0">
                <a:solidFill>
                  <a:prstClr val="black"/>
                </a:solidFill>
                <a:latin typeface="ＭＳ Ｐゴシック"/>
              </a:rPr>
              <a:t>109</a:t>
            </a:r>
            <a:r>
              <a:rPr lang="ja-JP" altLang="en-US" sz="1000" dirty="0" smtClean="0">
                <a:solidFill>
                  <a:prstClr val="black"/>
                </a:solidFill>
                <a:latin typeface="ＭＳ Ｐゴシック"/>
              </a:rPr>
              <a:t>件</a:t>
            </a:r>
            <a:endParaRPr lang="ja-JP" altLang="en-US" sz="1000" dirty="0">
              <a:solidFill>
                <a:prstClr val="black"/>
              </a:solidFill>
              <a:latin typeface="ＭＳ Ｐゴシック"/>
            </a:endParaRPr>
          </a:p>
        </p:txBody>
      </p:sp>
      <p:sp>
        <p:nvSpPr>
          <p:cNvPr id="47" name="正方形/長方形 46"/>
          <p:cNvSpPr/>
          <p:nvPr/>
        </p:nvSpPr>
        <p:spPr>
          <a:xfrm>
            <a:off x="3705692" y="2617422"/>
            <a:ext cx="1560173" cy="375307"/>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100"/>
              </a:lnSpc>
            </a:pPr>
            <a:r>
              <a:rPr lang="ja-JP" altLang="en-US" sz="1000" dirty="0" smtClean="0">
                <a:solidFill>
                  <a:prstClr val="black"/>
                </a:solidFill>
              </a:rPr>
              <a:t>事実確認調査を行っていない事例　　</a:t>
            </a:r>
            <a:r>
              <a:rPr lang="en-US" altLang="ja-JP" sz="1000" b="1" dirty="0" smtClean="0">
                <a:solidFill>
                  <a:prstClr val="black"/>
                </a:solidFill>
                <a:latin typeface="ＭＳ Ｐゴシック"/>
              </a:rPr>
              <a:t>776</a:t>
            </a:r>
            <a:r>
              <a:rPr lang="ja-JP" altLang="en-US" sz="1000" b="1" dirty="0" smtClean="0">
                <a:solidFill>
                  <a:prstClr val="black"/>
                </a:solidFill>
                <a:latin typeface="ＭＳ Ｐゴシック"/>
              </a:rPr>
              <a:t>件</a:t>
            </a:r>
          </a:p>
        </p:txBody>
      </p:sp>
      <p:sp>
        <p:nvSpPr>
          <p:cNvPr id="48" name="大かっこ 47"/>
          <p:cNvSpPr/>
          <p:nvPr/>
        </p:nvSpPr>
        <p:spPr>
          <a:xfrm>
            <a:off x="3714711" y="3057448"/>
            <a:ext cx="1542195" cy="738011"/>
          </a:xfrm>
          <a:prstGeom prst="bracketPair">
            <a:avLst/>
          </a:prstGeom>
          <a:noFill/>
        </p:spPr>
        <p:style>
          <a:lnRef idx="1">
            <a:schemeClr val="accent1"/>
          </a:lnRef>
          <a:fillRef idx="0">
            <a:schemeClr val="accent1"/>
          </a:fillRef>
          <a:effectRef idx="0">
            <a:schemeClr val="accent1"/>
          </a:effectRef>
          <a:fontRef idx="minor">
            <a:schemeClr val="tx1"/>
          </a:fontRef>
        </p:style>
        <p:txBody>
          <a:bodyPr rtlCol="0" anchor="ctr"/>
          <a:lstStyle/>
          <a:p>
            <a:pPr>
              <a:lnSpc>
                <a:spcPts val="1100"/>
              </a:lnSpc>
            </a:pPr>
            <a:r>
              <a:rPr lang="ja-JP" altLang="en-US" sz="1000" dirty="0" smtClean="0">
                <a:solidFill>
                  <a:prstClr val="black"/>
                </a:solidFill>
                <a:latin typeface="ＭＳ Ｐゴシック"/>
              </a:rPr>
              <a:t>・明らかに虐待では</a:t>
            </a:r>
            <a:r>
              <a:rPr lang="ja-JP" altLang="en-US" sz="1000" dirty="0" err="1" smtClean="0">
                <a:solidFill>
                  <a:prstClr val="black"/>
                </a:solidFill>
                <a:latin typeface="ＭＳ Ｐゴシック"/>
              </a:rPr>
              <a:t>な</a:t>
            </a:r>
            <a:endParaRPr lang="en-US" altLang="ja-JP" sz="1000" dirty="0" smtClean="0">
              <a:solidFill>
                <a:prstClr val="black"/>
              </a:solidFill>
              <a:latin typeface="ＭＳ Ｐゴシック"/>
            </a:endParaRPr>
          </a:p>
          <a:p>
            <a:pPr>
              <a:lnSpc>
                <a:spcPts val="1100"/>
              </a:lnSpc>
            </a:pPr>
            <a:r>
              <a:rPr lang="ja-JP" altLang="en-US" sz="1000" dirty="0" smtClean="0">
                <a:solidFill>
                  <a:prstClr val="black"/>
                </a:solidFill>
                <a:latin typeface="ＭＳ Ｐゴシック"/>
              </a:rPr>
              <a:t>　く調査不要　　</a:t>
            </a:r>
            <a:r>
              <a:rPr lang="en-US" altLang="ja-JP" sz="1000" dirty="0" smtClean="0">
                <a:solidFill>
                  <a:prstClr val="black"/>
                </a:solidFill>
                <a:latin typeface="ＭＳ Ｐゴシック"/>
              </a:rPr>
              <a:t>452</a:t>
            </a:r>
            <a:r>
              <a:rPr lang="ja-JP" altLang="en-US" sz="1000" dirty="0" smtClean="0">
                <a:solidFill>
                  <a:prstClr val="black"/>
                </a:solidFill>
                <a:latin typeface="ＭＳ Ｐゴシック"/>
              </a:rPr>
              <a:t>件</a:t>
            </a:r>
            <a:endParaRPr lang="en-US" altLang="ja-JP" sz="1000" dirty="0" smtClean="0">
              <a:solidFill>
                <a:prstClr val="black"/>
              </a:solidFill>
              <a:latin typeface="ＭＳ Ｐゴシック"/>
            </a:endParaRPr>
          </a:p>
          <a:p>
            <a:pPr>
              <a:lnSpc>
                <a:spcPts val="600"/>
              </a:lnSpc>
            </a:pPr>
            <a:r>
              <a:rPr lang="ja-JP" altLang="en-US" sz="600" dirty="0" smtClean="0">
                <a:solidFill>
                  <a:prstClr val="black"/>
                </a:solidFill>
                <a:latin typeface="ＭＳ Ｐゴシック"/>
              </a:rPr>
              <a:t>　　＊都道府県判断の</a:t>
            </a:r>
            <a:r>
              <a:rPr lang="en-US" altLang="ja-JP" sz="600" dirty="0" smtClean="0">
                <a:solidFill>
                  <a:prstClr val="black"/>
                </a:solidFill>
                <a:latin typeface="ＭＳ Ｐゴシック"/>
              </a:rPr>
              <a:t>35</a:t>
            </a:r>
            <a:r>
              <a:rPr lang="ja-JP" altLang="en-US" sz="600" dirty="0" smtClean="0">
                <a:solidFill>
                  <a:prstClr val="black"/>
                </a:solidFill>
                <a:latin typeface="ＭＳ Ｐゴシック"/>
              </a:rPr>
              <a:t>件を含む</a:t>
            </a:r>
            <a:endParaRPr lang="en-US" altLang="ja-JP" sz="600" dirty="0" smtClean="0">
              <a:solidFill>
                <a:prstClr val="black"/>
              </a:solidFill>
              <a:latin typeface="ＭＳ Ｐゴシック"/>
            </a:endParaRPr>
          </a:p>
          <a:p>
            <a:pPr>
              <a:lnSpc>
                <a:spcPts val="1100"/>
              </a:lnSpc>
            </a:pPr>
            <a:r>
              <a:rPr lang="ja-JP" altLang="en-US" sz="1000" dirty="0" smtClean="0">
                <a:solidFill>
                  <a:prstClr val="black"/>
                </a:solidFill>
                <a:latin typeface="ＭＳ Ｐゴシック"/>
              </a:rPr>
              <a:t>・調査を予定、又は検</a:t>
            </a:r>
            <a:endParaRPr lang="en-US" altLang="ja-JP" sz="1000" dirty="0" smtClean="0">
              <a:solidFill>
                <a:prstClr val="black"/>
              </a:solidFill>
              <a:latin typeface="ＭＳ Ｐゴシック"/>
            </a:endParaRPr>
          </a:p>
          <a:p>
            <a:pPr>
              <a:lnSpc>
                <a:spcPts val="1100"/>
              </a:lnSpc>
            </a:pPr>
            <a:r>
              <a:rPr lang="ja-JP" altLang="en-US" sz="1000" dirty="0" smtClean="0">
                <a:solidFill>
                  <a:prstClr val="black"/>
                </a:solidFill>
                <a:latin typeface="ＭＳ Ｐゴシック"/>
              </a:rPr>
              <a:t>　討中　　　　　　  </a:t>
            </a:r>
            <a:r>
              <a:rPr lang="en-US" altLang="ja-JP" sz="1000" dirty="0" smtClean="0">
                <a:solidFill>
                  <a:prstClr val="black"/>
                </a:solidFill>
                <a:latin typeface="ＭＳ Ｐゴシック"/>
              </a:rPr>
              <a:t>51</a:t>
            </a:r>
            <a:r>
              <a:rPr lang="ja-JP" altLang="en-US" sz="1000" dirty="0" smtClean="0">
                <a:solidFill>
                  <a:prstClr val="black"/>
                </a:solidFill>
                <a:latin typeface="ＭＳ Ｐゴシック"/>
              </a:rPr>
              <a:t>件</a:t>
            </a:r>
            <a:endParaRPr lang="ja-JP" altLang="en-US" sz="1000" dirty="0">
              <a:solidFill>
                <a:prstClr val="black"/>
              </a:solidFill>
              <a:latin typeface="ＭＳ Ｐゴシック"/>
            </a:endParaRPr>
          </a:p>
        </p:txBody>
      </p:sp>
      <p:sp>
        <p:nvSpPr>
          <p:cNvPr id="52" name="円/楕円 51"/>
          <p:cNvSpPr/>
          <p:nvPr/>
        </p:nvSpPr>
        <p:spPr>
          <a:xfrm>
            <a:off x="5733096" y="1865938"/>
            <a:ext cx="858096" cy="30965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676" tIns="32838" rIns="65676" bIns="32838" numCol="1" spcCol="0" rtlCol="0" fromWordArt="0" anchor="ctr" anchorCtr="0" forceAA="0" compatLnSpc="1">
            <a:prstTxWarp prst="textNoShape">
              <a:avLst/>
            </a:prstTxWarp>
            <a:spAutoFit/>
          </a:bodyPr>
          <a:lstStyle/>
          <a:p>
            <a:pPr algn="ctr"/>
            <a:r>
              <a:rPr lang="en-US" altLang="ja-JP" sz="1000" b="1" dirty="0" smtClean="0">
                <a:solidFill>
                  <a:prstClr val="black"/>
                </a:solidFill>
                <a:latin typeface="ＭＳ Ｐゴシック"/>
              </a:rPr>
              <a:t>1,612</a:t>
            </a:r>
            <a:r>
              <a:rPr lang="ja-JP" altLang="en-US" sz="1000" b="1" dirty="0" smtClean="0">
                <a:solidFill>
                  <a:prstClr val="black"/>
                </a:solidFill>
                <a:latin typeface="ＭＳ Ｐゴシック"/>
              </a:rPr>
              <a:t>件</a:t>
            </a:r>
            <a:endParaRPr lang="ja-JP" altLang="en-US" sz="1000" b="1" dirty="0">
              <a:solidFill>
                <a:prstClr val="black"/>
              </a:solidFill>
              <a:latin typeface="ＭＳ Ｐゴシック"/>
            </a:endParaRPr>
          </a:p>
        </p:txBody>
      </p:sp>
      <p:sp>
        <p:nvSpPr>
          <p:cNvPr id="6" name="線吹き出し 1 (枠付き) 5"/>
          <p:cNvSpPr/>
          <p:nvPr/>
        </p:nvSpPr>
        <p:spPr>
          <a:xfrm>
            <a:off x="61136" y="3996866"/>
            <a:ext cx="9807931" cy="2803483"/>
          </a:xfrm>
          <a:prstGeom prst="borderCallout1">
            <a:avLst>
              <a:gd name="adj1" fmla="val -61"/>
              <a:gd name="adj2" fmla="val 54038"/>
              <a:gd name="adj3" fmla="val -11578"/>
              <a:gd name="adj4" fmla="val 62283"/>
            </a:avLst>
          </a:prstGeom>
          <a:solidFill>
            <a:srgbClr val="FFFFCC"/>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100" dirty="0" smtClean="0">
              <a:solidFill>
                <a:prstClr val="black"/>
              </a:solidFill>
            </a:endParaRPr>
          </a:p>
        </p:txBody>
      </p:sp>
      <p:sp>
        <p:nvSpPr>
          <p:cNvPr id="54" name="正方形/長方形 53"/>
          <p:cNvSpPr/>
          <p:nvPr/>
        </p:nvSpPr>
        <p:spPr>
          <a:xfrm>
            <a:off x="154446" y="4171978"/>
            <a:ext cx="2474469" cy="2124879"/>
          </a:xfrm>
          <a:prstGeom prst="rect">
            <a:avLst/>
          </a:prstGeom>
          <a:solidFill>
            <a:schemeClr val="bg1"/>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000" dirty="0" smtClean="0">
                <a:solidFill>
                  <a:prstClr val="black"/>
                </a:solidFill>
              </a:rPr>
              <a:t>● </a:t>
            </a:r>
            <a:r>
              <a:rPr lang="ja-JP" altLang="en-US" sz="1000" dirty="0">
                <a:solidFill>
                  <a:prstClr val="black"/>
                </a:solidFill>
              </a:rPr>
              <a:t>性別</a:t>
            </a:r>
          </a:p>
          <a:p>
            <a:r>
              <a:rPr lang="ja-JP" altLang="en-US" sz="1000" dirty="0">
                <a:solidFill>
                  <a:prstClr val="black"/>
                </a:solidFill>
              </a:rPr>
              <a:t>　　男性</a:t>
            </a:r>
            <a:r>
              <a:rPr lang="ja-JP" altLang="en-US" sz="1000" dirty="0" smtClean="0">
                <a:solidFill>
                  <a:prstClr val="black"/>
                </a:solidFill>
              </a:rPr>
              <a:t>（</a:t>
            </a:r>
            <a:r>
              <a:rPr lang="en-US" altLang="ja-JP" sz="1000" dirty="0" smtClean="0">
                <a:solidFill>
                  <a:prstClr val="black"/>
                </a:solidFill>
              </a:rPr>
              <a:t>62.2%</a:t>
            </a:r>
            <a:r>
              <a:rPr lang="ja-JP" altLang="en-US" sz="1000" dirty="0">
                <a:solidFill>
                  <a:prstClr val="black"/>
                </a:solidFill>
              </a:rPr>
              <a:t>）、女性</a:t>
            </a:r>
            <a:r>
              <a:rPr lang="ja-JP" altLang="en-US" sz="1000" dirty="0" smtClean="0">
                <a:solidFill>
                  <a:prstClr val="black"/>
                </a:solidFill>
              </a:rPr>
              <a:t>（</a:t>
            </a:r>
            <a:r>
              <a:rPr lang="en-US" altLang="ja-JP" sz="1000" dirty="0" smtClean="0">
                <a:solidFill>
                  <a:prstClr val="black"/>
                </a:solidFill>
              </a:rPr>
              <a:t>37.8%</a:t>
            </a:r>
            <a:r>
              <a:rPr lang="ja-JP" altLang="en-US" sz="1000" dirty="0" smtClean="0">
                <a:solidFill>
                  <a:prstClr val="black"/>
                </a:solidFill>
              </a:rPr>
              <a:t>）</a:t>
            </a:r>
            <a:endParaRPr lang="en-US" altLang="ja-JP" sz="1000" dirty="0" smtClean="0">
              <a:solidFill>
                <a:prstClr val="black"/>
              </a:solidFill>
            </a:endParaRPr>
          </a:p>
          <a:p>
            <a:r>
              <a:rPr lang="ja-JP" altLang="en-US" sz="1000" dirty="0" smtClean="0">
                <a:solidFill>
                  <a:prstClr val="black"/>
                </a:solidFill>
              </a:rPr>
              <a:t>● 年齢</a:t>
            </a:r>
            <a:endParaRPr lang="ja-JP" altLang="en-US" sz="1000" dirty="0">
              <a:solidFill>
                <a:prstClr val="black"/>
              </a:solidFill>
            </a:endParaRPr>
          </a:p>
          <a:p>
            <a:r>
              <a:rPr lang="ja-JP" altLang="en-US" sz="1000" dirty="0">
                <a:solidFill>
                  <a:prstClr val="black"/>
                </a:solidFill>
              </a:rPr>
              <a:t>　</a:t>
            </a:r>
            <a:r>
              <a:rPr lang="en-US" altLang="ja-JP" sz="1000" dirty="0">
                <a:solidFill>
                  <a:prstClr val="black"/>
                </a:solidFill>
              </a:rPr>
              <a:t>60</a:t>
            </a:r>
            <a:r>
              <a:rPr lang="ja-JP" altLang="en-US" sz="1000" dirty="0">
                <a:solidFill>
                  <a:prstClr val="black"/>
                </a:solidFill>
              </a:rPr>
              <a:t>歳以上</a:t>
            </a:r>
            <a:r>
              <a:rPr lang="ja-JP" altLang="en-US" sz="1000" dirty="0" smtClean="0">
                <a:solidFill>
                  <a:prstClr val="black"/>
                </a:solidFill>
              </a:rPr>
              <a:t>（</a:t>
            </a:r>
            <a:r>
              <a:rPr lang="en-US" altLang="ja-JP" sz="1000" dirty="0" smtClean="0">
                <a:solidFill>
                  <a:prstClr val="black"/>
                </a:solidFill>
              </a:rPr>
              <a:t>40.0%</a:t>
            </a:r>
            <a:r>
              <a:rPr lang="ja-JP" altLang="en-US" sz="1000" dirty="0">
                <a:solidFill>
                  <a:prstClr val="black"/>
                </a:solidFill>
              </a:rPr>
              <a:t>）、</a:t>
            </a:r>
            <a:r>
              <a:rPr lang="en-US" altLang="ja-JP" sz="1000" dirty="0">
                <a:solidFill>
                  <a:prstClr val="black"/>
                </a:solidFill>
              </a:rPr>
              <a:t>50</a:t>
            </a:r>
            <a:r>
              <a:rPr lang="ja-JP" altLang="en-US" sz="1000" dirty="0">
                <a:solidFill>
                  <a:prstClr val="black"/>
                </a:solidFill>
              </a:rPr>
              <a:t>～</a:t>
            </a:r>
            <a:r>
              <a:rPr lang="en-US" altLang="ja-JP" sz="1000" dirty="0">
                <a:solidFill>
                  <a:prstClr val="black"/>
                </a:solidFill>
              </a:rPr>
              <a:t>59</a:t>
            </a:r>
            <a:r>
              <a:rPr lang="ja-JP" altLang="en-US" sz="1000" dirty="0">
                <a:solidFill>
                  <a:prstClr val="black"/>
                </a:solidFill>
              </a:rPr>
              <a:t>歳</a:t>
            </a:r>
            <a:r>
              <a:rPr lang="ja-JP" altLang="en-US" sz="1000" dirty="0" smtClean="0">
                <a:solidFill>
                  <a:prstClr val="black"/>
                </a:solidFill>
              </a:rPr>
              <a:t>（</a:t>
            </a:r>
            <a:r>
              <a:rPr lang="en-US" altLang="ja-JP" sz="1000" dirty="0" smtClean="0">
                <a:solidFill>
                  <a:prstClr val="black"/>
                </a:solidFill>
              </a:rPr>
              <a:t>24.0%</a:t>
            </a:r>
            <a:r>
              <a:rPr lang="ja-JP" altLang="en-US" sz="1000" dirty="0">
                <a:solidFill>
                  <a:prstClr val="black"/>
                </a:solidFill>
              </a:rPr>
              <a:t>）</a:t>
            </a:r>
          </a:p>
          <a:p>
            <a:r>
              <a:rPr lang="ja-JP" altLang="en-US" sz="1000" dirty="0">
                <a:solidFill>
                  <a:prstClr val="black"/>
                </a:solidFill>
              </a:rPr>
              <a:t>　</a:t>
            </a:r>
            <a:r>
              <a:rPr lang="en-US" altLang="ja-JP" sz="1000" dirty="0">
                <a:solidFill>
                  <a:prstClr val="black"/>
                </a:solidFill>
              </a:rPr>
              <a:t>40</a:t>
            </a:r>
            <a:r>
              <a:rPr lang="ja-JP" altLang="en-US" sz="1000" dirty="0">
                <a:solidFill>
                  <a:prstClr val="black"/>
                </a:solidFill>
              </a:rPr>
              <a:t>～</a:t>
            </a:r>
            <a:r>
              <a:rPr lang="en-US" altLang="ja-JP" sz="1000" dirty="0">
                <a:solidFill>
                  <a:prstClr val="black"/>
                </a:solidFill>
              </a:rPr>
              <a:t>49</a:t>
            </a:r>
            <a:r>
              <a:rPr lang="ja-JP" altLang="en-US" sz="1000" dirty="0">
                <a:solidFill>
                  <a:prstClr val="black"/>
                </a:solidFill>
              </a:rPr>
              <a:t>歳</a:t>
            </a:r>
            <a:r>
              <a:rPr lang="ja-JP" altLang="en-US" sz="1000" dirty="0" smtClean="0">
                <a:solidFill>
                  <a:prstClr val="black"/>
                </a:solidFill>
              </a:rPr>
              <a:t>（</a:t>
            </a:r>
            <a:r>
              <a:rPr lang="en-US" altLang="ja-JP" sz="1000" dirty="0" smtClean="0">
                <a:solidFill>
                  <a:prstClr val="black"/>
                </a:solidFill>
              </a:rPr>
              <a:t>18.4%</a:t>
            </a:r>
            <a:r>
              <a:rPr lang="ja-JP" altLang="en-US" sz="1000" dirty="0">
                <a:solidFill>
                  <a:prstClr val="black"/>
                </a:solidFill>
              </a:rPr>
              <a:t>）</a:t>
            </a:r>
          </a:p>
          <a:p>
            <a:r>
              <a:rPr lang="ja-JP" altLang="en-US" sz="1000" dirty="0" smtClean="0">
                <a:solidFill>
                  <a:prstClr val="black"/>
                </a:solidFill>
              </a:rPr>
              <a:t>● 続柄</a:t>
            </a:r>
            <a:endParaRPr lang="ja-JP" altLang="en-US" sz="1000" dirty="0">
              <a:solidFill>
                <a:prstClr val="black"/>
              </a:solidFill>
            </a:endParaRPr>
          </a:p>
          <a:p>
            <a:r>
              <a:rPr lang="ja-JP" altLang="en-US" sz="1000" dirty="0">
                <a:solidFill>
                  <a:prstClr val="black"/>
                </a:solidFill>
              </a:rPr>
              <a:t>　父</a:t>
            </a:r>
            <a:r>
              <a:rPr lang="ja-JP" altLang="en-US" sz="1000" dirty="0" smtClean="0">
                <a:solidFill>
                  <a:prstClr val="black"/>
                </a:solidFill>
              </a:rPr>
              <a:t>（</a:t>
            </a:r>
            <a:r>
              <a:rPr lang="en-US" altLang="ja-JP" sz="1000" dirty="0" smtClean="0">
                <a:solidFill>
                  <a:prstClr val="black"/>
                </a:solidFill>
              </a:rPr>
              <a:t>24.4%</a:t>
            </a:r>
            <a:r>
              <a:rPr lang="ja-JP" altLang="en-US" sz="1000" dirty="0">
                <a:solidFill>
                  <a:prstClr val="black"/>
                </a:solidFill>
              </a:rPr>
              <a:t>）</a:t>
            </a:r>
            <a:r>
              <a:rPr lang="ja-JP" altLang="en-US" sz="1000" dirty="0" smtClean="0">
                <a:solidFill>
                  <a:prstClr val="black"/>
                </a:solidFill>
              </a:rPr>
              <a:t>、母（</a:t>
            </a:r>
            <a:r>
              <a:rPr lang="en-US" altLang="ja-JP" sz="1000" dirty="0" smtClean="0">
                <a:solidFill>
                  <a:prstClr val="black"/>
                </a:solidFill>
              </a:rPr>
              <a:t>24.3%</a:t>
            </a:r>
            <a:r>
              <a:rPr lang="ja-JP" altLang="en-US" sz="1000" dirty="0" smtClean="0">
                <a:solidFill>
                  <a:prstClr val="black"/>
                </a:solidFill>
              </a:rPr>
              <a:t>）</a:t>
            </a:r>
            <a:r>
              <a:rPr lang="ja-JP" altLang="en-US" sz="1000" dirty="0">
                <a:solidFill>
                  <a:prstClr val="black"/>
                </a:solidFill>
              </a:rPr>
              <a:t>、兄弟（</a:t>
            </a:r>
            <a:r>
              <a:rPr lang="en-US" altLang="ja-JP" sz="1000" dirty="0" smtClean="0">
                <a:solidFill>
                  <a:prstClr val="black"/>
                </a:solidFill>
              </a:rPr>
              <a:t>12.6%</a:t>
            </a:r>
            <a:r>
              <a:rPr lang="ja-JP" altLang="en-US" sz="1000" dirty="0" smtClean="0">
                <a:solidFill>
                  <a:prstClr val="black"/>
                </a:solidFill>
              </a:rPr>
              <a:t>）</a:t>
            </a:r>
            <a:endParaRPr lang="en-US" altLang="ja-JP" sz="1000" dirty="0" smtClean="0">
              <a:solidFill>
                <a:prstClr val="black"/>
              </a:solidFill>
            </a:endParaRPr>
          </a:p>
          <a:p>
            <a:r>
              <a:rPr lang="ja-JP" altLang="en-US" sz="1000" dirty="0" smtClean="0">
                <a:solidFill>
                  <a:prstClr val="black"/>
                </a:solidFill>
              </a:rPr>
              <a:t>   夫（</a:t>
            </a:r>
            <a:r>
              <a:rPr lang="en-US" altLang="ja-JP" sz="1000" dirty="0" smtClean="0">
                <a:solidFill>
                  <a:prstClr val="black"/>
                </a:solidFill>
              </a:rPr>
              <a:t>12.5%</a:t>
            </a:r>
            <a:r>
              <a:rPr lang="ja-JP" altLang="en-US" sz="1000" dirty="0" smtClean="0">
                <a:solidFill>
                  <a:prstClr val="black"/>
                </a:solidFill>
              </a:rPr>
              <a:t>）</a:t>
            </a:r>
            <a:r>
              <a:rPr lang="ja-JP" altLang="en-US" sz="1000" dirty="0">
                <a:solidFill>
                  <a:prstClr val="black"/>
                </a:solidFill>
              </a:rPr>
              <a:t>　</a:t>
            </a:r>
          </a:p>
        </p:txBody>
      </p:sp>
      <p:sp>
        <p:nvSpPr>
          <p:cNvPr id="55" name="角丸四角形 54"/>
          <p:cNvSpPr/>
          <p:nvPr/>
        </p:nvSpPr>
        <p:spPr>
          <a:xfrm>
            <a:off x="662523" y="4077093"/>
            <a:ext cx="1374568" cy="304809"/>
          </a:xfrm>
          <a:prstGeom prst="roundRect">
            <a:avLst>
              <a:gd name="adj" fmla="val 0"/>
            </a:avLst>
          </a:prstGeom>
          <a:gradFill>
            <a:gsLst>
              <a:gs pos="0">
                <a:schemeClr val="accent5">
                  <a:lumMod val="75000"/>
                </a:schemeClr>
              </a:gs>
              <a:gs pos="80000">
                <a:schemeClr val="accent5">
                  <a:lumMod val="60000"/>
                  <a:lumOff val="4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lIns="65676" tIns="32838" rIns="65676" bIns="32838" rtlCol="0" anchor="ctr"/>
          <a:lstStyle/>
          <a:p>
            <a:pPr algn="ctr"/>
            <a:r>
              <a:rPr lang="ja-JP" altLang="en-US" sz="1500" b="1" dirty="0" smtClean="0">
                <a:solidFill>
                  <a:prstClr val="white"/>
                </a:solidFill>
                <a:latin typeface="ＭＳ Ｐゴシック"/>
              </a:rPr>
              <a:t>虐待者</a:t>
            </a:r>
            <a:r>
              <a:rPr lang="en-US" altLang="ja-JP" sz="1050" b="1" dirty="0" smtClean="0">
                <a:solidFill>
                  <a:prstClr val="white"/>
                </a:solidFill>
                <a:latin typeface="ＭＳ Ｐゴシック"/>
              </a:rPr>
              <a:t>(1,774</a:t>
            </a:r>
            <a:r>
              <a:rPr lang="ja-JP" altLang="en-US" sz="1050" b="1" dirty="0" smtClean="0">
                <a:solidFill>
                  <a:prstClr val="white"/>
                </a:solidFill>
                <a:latin typeface="ＭＳ Ｐゴシック"/>
              </a:rPr>
              <a:t>人）</a:t>
            </a:r>
            <a:endParaRPr lang="en-US" altLang="ja-JP" sz="1050" b="1" dirty="0">
              <a:solidFill>
                <a:prstClr val="white"/>
              </a:solidFill>
              <a:latin typeface="ＭＳ Ｐゴシック"/>
            </a:endParaRPr>
          </a:p>
        </p:txBody>
      </p:sp>
      <p:sp>
        <p:nvSpPr>
          <p:cNvPr id="57" name="正方形/長方形 56"/>
          <p:cNvSpPr/>
          <p:nvPr/>
        </p:nvSpPr>
        <p:spPr>
          <a:xfrm>
            <a:off x="6208401" y="4172806"/>
            <a:ext cx="3587734" cy="2553488"/>
          </a:xfrm>
          <a:prstGeom prst="rect">
            <a:avLst/>
          </a:prstGeom>
          <a:solidFill>
            <a:schemeClr val="bg1"/>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endParaRPr lang="en-US" altLang="ja-JP" sz="1000" dirty="0" smtClean="0">
              <a:solidFill>
                <a:prstClr val="black"/>
              </a:solidFill>
            </a:endParaRPr>
          </a:p>
          <a:p>
            <a:endParaRPr lang="en-US" altLang="ja-JP" sz="1000" dirty="0">
              <a:solidFill>
                <a:prstClr val="black"/>
              </a:solidFill>
            </a:endParaRPr>
          </a:p>
          <a:p>
            <a:endParaRPr lang="en-US" altLang="ja-JP" sz="1000" dirty="0" smtClean="0">
              <a:solidFill>
                <a:prstClr val="black"/>
              </a:solidFill>
            </a:endParaRPr>
          </a:p>
          <a:p>
            <a:r>
              <a:rPr lang="ja-JP" altLang="en-US" sz="1000" dirty="0" smtClean="0">
                <a:solidFill>
                  <a:prstClr val="black"/>
                </a:solidFill>
              </a:rPr>
              <a:t>● 性別</a:t>
            </a:r>
            <a:r>
              <a:rPr lang="ja-JP" altLang="en-US" sz="1000" dirty="0">
                <a:solidFill>
                  <a:prstClr val="black"/>
                </a:solidFill>
              </a:rPr>
              <a:t>　　男性（</a:t>
            </a:r>
            <a:r>
              <a:rPr lang="en-US" altLang="ja-JP" sz="1000" dirty="0" smtClean="0">
                <a:solidFill>
                  <a:prstClr val="black"/>
                </a:solidFill>
              </a:rPr>
              <a:t>35.2%</a:t>
            </a:r>
            <a:r>
              <a:rPr lang="ja-JP" altLang="en-US" sz="1000" dirty="0" smtClean="0">
                <a:solidFill>
                  <a:prstClr val="black"/>
                </a:solidFill>
              </a:rPr>
              <a:t>）、女性（</a:t>
            </a:r>
            <a:r>
              <a:rPr lang="en-US" altLang="ja-JP" sz="1000" dirty="0" smtClean="0">
                <a:solidFill>
                  <a:prstClr val="black"/>
                </a:solidFill>
              </a:rPr>
              <a:t>64.8%</a:t>
            </a:r>
            <a:r>
              <a:rPr lang="ja-JP" altLang="en-US" sz="1000" dirty="0" smtClean="0">
                <a:solidFill>
                  <a:prstClr val="black"/>
                </a:solidFill>
              </a:rPr>
              <a:t>）</a:t>
            </a:r>
            <a:endParaRPr lang="en-US" altLang="ja-JP" sz="1000" dirty="0" smtClean="0">
              <a:solidFill>
                <a:prstClr val="black"/>
              </a:solidFill>
            </a:endParaRPr>
          </a:p>
          <a:p>
            <a:r>
              <a:rPr lang="en-US" altLang="ja-JP" sz="1000" dirty="0" smtClean="0">
                <a:solidFill>
                  <a:prstClr val="black"/>
                </a:solidFill>
              </a:rPr>
              <a:t>● </a:t>
            </a:r>
            <a:r>
              <a:rPr lang="ja-JP" altLang="en-US" sz="1000" dirty="0" smtClean="0">
                <a:solidFill>
                  <a:prstClr val="black"/>
                </a:solidFill>
              </a:rPr>
              <a:t>年齢</a:t>
            </a:r>
            <a:endParaRPr lang="ja-JP" altLang="en-US" sz="1000" dirty="0">
              <a:solidFill>
                <a:prstClr val="black"/>
              </a:solidFill>
            </a:endParaRPr>
          </a:p>
          <a:p>
            <a:r>
              <a:rPr lang="ja-JP" altLang="en-US" sz="1000" dirty="0">
                <a:solidFill>
                  <a:prstClr val="black"/>
                </a:solidFill>
              </a:rPr>
              <a:t>　</a:t>
            </a:r>
            <a:r>
              <a:rPr lang="ja-JP" altLang="en-US" sz="1000" dirty="0" smtClean="0">
                <a:solidFill>
                  <a:prstClr val="black"/>
                </a:solidFill>
              </a:rPr>
              <a:t>　</a:t>
            </a:r>
            <a:r>
              <a:rPr lang="en-US" altLang="ja-JP" sz="1000" dirty="0" smtClean="0">
                <a:solidFill>
                  <a:prstClr val="black"/>
                </a:solidFill>
              </a:rPr>
              <a:t>20</a:t>
            </a:r>
            <a:r>
              <a:rPr lang="ja-JP" altLang="en-US" sz="1000" dirty="0" smtClean="0">
                <a:solidFill>
                  <a:prstClr val="black"/>
                </a:solidFill>
              </a:rPr>
              <a:t>～</a:t>
            </a:r>
            <a:r>
              <a:rPr lang="en-US" altLang="ja-JP" sz="1000" dirty="0" smtClean="0">
                <a:solidFill>
                  <a:prstClr val="black"/>
                </a:solidFill>
              </a:rPr>
              <a:t>29</a:t>
            </a:r>
            <a:r>
              <a:rPr lang="ja-JP" altLang="en-US" sz="1000" dirty="0" smtClean="0">
                <a:solidFill>
                  <a:prstClr val="black"/>
                </a:solidFill>
              </a:rPr>
              <a:t>歳（</a:t>
            </a:r>
            <a:r>
              <a:rPr lang="en-US" altLang="ja-JP" sz="1000" dirty="0" smtClean="0">
                <a:solidFill>
                  <a:prstClr val="black"/>
                </a:solidFill>
              </a:rPr>
              <a:t>22.1%</a:t>
            </a:r>
            <a:r>
              <a:rPr lang="ja-JP" altLang="en-US" sz="1000" dirty="0" smtClean="0">
                <a:solidFill>
                  <a:prstClr val="black"/>
                </a:solidFill>
              </a:rPr>
              <a:t>）、</a:t>
            </a:r>
            <a:r>
              <a:rPr lang="en-US" altLang="ja-JP" sz="1000" dirty="0" smtClean="0">
                <a:solidFill>
                  <a:prstClr val="black"/>
                </a:solidFill>
              </a:rPr>
              <a:t>40</a:t>
            </a:r>
            <a:r>
              <a:rPr lang="ja-JP" altLang="en-US" sz="1000" dirty="0" smtClean="0">
                <a:solidFill>
                  <a:prstClr val="black"/>
                </a:solidFill>
              </a:rPr>
              <a:t>～</a:t>
            </a:r>
            <a:r>
              <a:rPr lang="en-US" altLang="ja-JP" sz="1000" dirty="0" smtClean="0">
                <a:solidFill>
                  <a:prstClr val="black"/>
                </a:solidFill>
              </a:rPr>
              <a:t>49</a:t>
            </a:r>
            <a:r>
              <a:rPr lang="ja-JP" altLang="en-US" sz="1000" dirty="0" smtClean="0">
                <a:solidFill>
                  <a:prstClr val="black"/>
                </a:solidFill>
              </a:rPr>
              <a:t>歳（</a:t>
            </a:r>
            <a:r>
              <a:rPr lang="en-US" altLang="ja-JP" sz="1000" dirty="0" smtClean="0">
                <a:solidFill>
                  <a:prstClr val="black"/>
                </a:solidFill>
              </a:rPr>
              <a:t>22.1%</a:t>
            </a:r>
            <a:r>
              <a:rPr lang="ja-JP" altLang="en-US" sz="1000" dirty="0" smtClean="0">
                <a:solidFill>
                  <a:prstClr val="black"/>
                </a:solidFill>
              </a:rPr>
              <a:t>）、</a:t>
            </a:r>
            <a:r>
              <a:rPr lang="en-US" altLang="ja-JP" sz="1000" dirty="0" smtClean="0">
                <a:solidFill>
                  <a:prstClr val="black"/>
                </a:solidFill>
              </a:rPr>
              <a:t>50</a:t>
            </a:r>
            <a:r>
              <a:rPr lang="ja-JP" altLang="en-US" sz="1000" dirty="0" smtClean="0">
                <a:solidFill>
                  <a:prstClr val="black"/>
                </a:solidFill>
              </a:rPr>
              <a:t>～</a:t>
            </a:r>
            <a:r>
              <a:rPr lang="en-US" altLang="ja-JP" sz="1000" dirty="0" smtClean="0">
                <a:solidFill>
                  <a:prstClr val="black"/>
                </a:solidFill>
              </a:rPr>
              <a:t>59</a:t>
            </a:r>
            <a:r>
              <a:rPr lang="ja-JP" altLang="en-US" sz="1000" dirty="0" smtClean="0">
                <a:solidFill>
                  <a:prstClr val="black"/>
                </a:solidFill>
              </a:rPr>
              <a:t>歳（</a:t>
            </a:r>
            <a:r>
              <a:rPr lang="en-US" altLang="ja-JP" sz="1000" dirty="0" smtClean="0">
                <a:solidFill>
                  <a:prstClr val="black"/>
                </a:solidFill>
              </a:rPr>
              <a:t>19.8%</a:t>
            </a:r>
            <a:r>
              <a:rPr lang="ja-JP" altLang="en-US" sz="1000" dirty="0" smtClean="0">
                <a:solidFill>
                  <a:prstClr val="black"/>
                </a:solidFill>
              </a:rPr>
              <a:t>）</a:t>
            </a:r>
            <a:endParaRPr lang="ja-JP" altLang="en-US" sz="1000" dirty="0">
              <a:solidFill>
                <a:prstClr val="black"/>
              </a:solidFill>
            </a:endParaRPr>
          </a:p>
          <a:p>
            <a:r>
              <a:rPr lang="ja-JP" altLang="en-US" sz="1000" dirty="0" smtClean="0">
                <a:solidFill>
                  <a:prstClr val="black"/>
                </a:solidFill>
              </a:rPr>
              <a:t>● 障害種別（重複障害あり）</a:t>
            </a:r>
            <a:endParaRPr lang="ja-JP" altLang="en-US" sz="1000" dirty="0">
              <a:solidFill>
                <a:prstClr val="black"/>
              </a:solidFill>
            </a:endParaRPr>
          </a:p>
          <a:p>
            <a:endParaRPr lang="ja-JP" altLang="en-US" sz="1000" dirty="0">
              <a:solidFill>
                <a:prstClr val="black"/>
              </a:solidFill>
            </a:endParaRPr>
          </a:p>
          <a:p>
            <a:endParaRPr lang="ja-JP" altLang="en-US" sz="1000" dirty="0">
              <a:solidFill>
                <a:prstClr val="black"/>
              </a:solidFill>
            </a:endParaRPr>
          </a:p>
          <a:p>
            <a:endParaRPr lang="en-US" altLang="ja-JP" sz="1000" dirty="0" smtClean="0">
              <a:solidFill>
                <a:prstClr val="black"/>
              </a:solidFill>
            </a:endParaRPr>
          </a:p>
          <a:p>
            <a:r>
              <a:rPr lang="ja-JP" altLang="en-US" sz="1000" dirty="0" smtClean="0">
                <a:solidFill>
                  <a:prstClr val="black"/>
                </a:solidFill>
              </a:rPr>
              <a:t>● 障害支援区分のある者</a:t>
            </a:r>
            <a:r>
              <a:rPr lang="ja-JP" altLang="en-US" sz="1000" dirty="0">
                <a:solidFill>
                  <a:prstClr val="black"/>
                </a:solidFill>
              </a:rPr>
              <a:t>　</a:t>
            </a:r>
            <a:r>
              <a:rPr lang="ja-JP" altLang="en-US" sz="1000" dirty="0" smtClean="0">
                <a:solidFill>
                  <a:prstClr val="black"/>
                </a:solidFill>
              </a:rPr>
              <a:t>（</a:t>
            </a:r>
            <a:r>
              <a:rPr lang="en-US" altLang="ja-JP" sz="1000" dirty="0" smtClean="0">
                <a:solidFill>
                  <a:prstClr val="black"/>
                </a:solidFill>
              </a:rPr>
              <a:t>55.7%</a:t>
            </a:r>
            <a:r>
              <a:rPr lang="ja-JP" altLang="en-US" sz="1000" dirty="0" smtClean="0">
                <a:solidFill>
                  <a:prstClr val="black"/>
                </a:solidFill>
              </a:rPr>
              <a:t>）</a:t>
            </a:r>
            <a:endParaRPr lang="en-US" altLang="ja-JP" sz="1000" dirty="0">
              <a:solidFill>
                <a:prstClr val="black"/>
              </a:solidFill>
            </a:endParaRPr>
          </a:p>
          <a:p>
            <a:r>
              <a:rPr lang="en-US" altLang="ja-JP" sz="1000" dirty="0" smtClean="0">
                <a:solidFill>
                  <a:prstClr val="black"/>
                </a:solidFill>
              </a:rPr>
              <a:t>● </a:t>
            </a:r>
            <a:r>
              <a:rPr lang="ja-JP" altLang="en-US" sz="1000" dirty="0" smtClean="0">
                <a:solidFill>
                  <a:prstClr val="black"/>
                </a:solidFill>
              </a:rPr>
              <a:t>行動</a:t>
            </a:r>
            <a:r>
              <a:rPr lang="ja-JP" altLang="en-US" sz="1000" dirty="0">
                <a:solidFill>
                  <a:prstClr val="black"/>
                </a:solidFill>
              </a:rPr>
              <a:t>障害がある者　</a:t>
            </a:r>
            <a:r>
              <a:rPr lang="ja-JP" altLang="en-US" sz="1000" dirty="0" smtClean="0">
                <a:solidFill>
                  <a:prstClr val="black"/>
                </a:solidFill>
              </a:rPr>
              <a:t>（</a:t>
            </a:r>
            <a:r>
              <a:rPr lang="en-US" altLang="ja-JP" sz="1000" dirty="0" smtClean="0">
                <a:solidFill>
                  <a:prstClr val="black"/>
                </a:solidFill>
              </a:rPr>
              <a:t>26.7%</a:t>
            </a:r>
            <a:r>
              <a:rPr lang="ja-JP" altLang="en-US" sz="1000" dirty="0" smtClean="0">
                <a:solidFill>
                  <a:prstClr val="black"/>
                </a:solidFill>
              </a:rPr>
              <a:t>）</a:t>
            </a:r>
            <a:endParaRPr lang="en-US" altLang="ja-JP" sz="1000" dirty="0">
              <a:solidFill>
                <a:prstClr val="black"/>
              </a:solidFill>
            </a:endParaRPr>
          </a:p>
          <a:p>
            <a:r>
              <a:rPr lang="en-US" altLang="ja-JP" sz="1000" dirty="0" smtClean="0">
                <a:solidFill>
                  <a:prstClr val="black"/>
                </a:solidFill>
              </a:rPr>
              <a:t>● </a:t>
            </a:r>
            <a:r>
              <a:rPr lang="ja-JP" altLang="en-US" sz="1000" dirty="0" smtClean="0">
                <a:solidFill>
                  <a:prstClr val="black"/>
                </a:solidFill>
              </a:rPr>
              <a:t>虐待者と同居</a:t>
            </a:r>
            <a:r>
              <a:rPr lang="ja-JP" altLang="en-US" sz="1000" dirty="0">
                <a:solidFill>
                  <a:prstClr val="black"/>
                </a:solidFill>
              </a:rPr>
              <a:t>　</a:t>
            </a:r>
            <a:r>
              <a:rPr lang="ja-JP" altLang="en-US" sz="1000" dirty="0" smtClean="0">
                <a:solidFill>
                  <a:prstClr val="black"/>
                </a:solidFill>
              </a:rPr>
              <a:t>（</a:t>
            </a:r>
            <a:r>
              <a:rPr lang="en-US" altLang="ja-JP" sz="1000" dirty="0" smtClean="0">
                <a:solidFill>
                  <a:prstClr val="black"/>
                </a:solidFill>
              </a:rPr>
              <a:t>84.4%</a:t>
            </a:r>
            <a:r>
              <a:rPr lang="ja-JP" altLang="en-US" sz="1000" dirty="0" smtClean="0">
                <a:solidFill>
                  <a:prstClr val="black"/>
                </a:solidFill>
              </a:rPr>
              <a:t>）</a:t>
            </a:r>
            <a:endParaRPr lang="en-US" altLang="ja-JP" sz="1000" dirty="0">
              <a:solidFill>
                <a:prstClr val="black"/>
              </a:solidFill>
            </a:endParaRPr>
          </a:p>
          <a:p>
            <a:r>
              <a:rPr lang="en-US" altLang="ja-JP" sz="1000" dirty="0" smtClean="0">
                <a:solidFill>
                  <a:prstClr val="black"/>
                </a:solidFill>
              </a:rPr>
              <a:t>● </a:t>
            </a:r>
            <a:r>
              <a:rPr lang="ja-JP" altLang="en-US" sz="1000" dirty="0" smtClean="0">
                <a:solidFill>
                  <a:prstClr val="black"/>
                </a:solidFill>
              </a:rPr>
              <a:t>世帯</a:t>
            </a:r>
            <a:r>
              <a:rPr lang="ja-JP" altLang="en-US" sz="1000" dirty="0">
                <a:solidFill>
                  <a:prstClr val="black"/>
                </a:solidFill>
              </a:rPr>
              <a:t>構成</a:t>
            </a:r>
          </a:p>
          <a:p>
            <a:r>
              <a:rPr lang="ja-JP" altLang="en-US" sz="1000" dirty="0" smtClean="0">
                <a:solidFill>
                  <a:prstClr val="black"/>
                </a:solidFill>
              </a:rPr>
              <a:t>　　両親</a:t>
            </a:r>
            <a:r>
              <a:rPr lang="ja-JP" altLang="en-US" sz="1000" dirty="0">
                <a:solidFill>
                  <a:prstClr val="black"/>
                </a:solidFill>
              </a:rPr>
              <a:t>と兄弟</a:t>
            </a:r>
            <a:r>
              <a:rPr lang="ja-JP" altLang="en-US" sz="1000" dirty="0" smtClean="0">
                <a:solidFill>
                  <a:prstClr val="black"/>
                </a:solidFill>
              </a:rPr>
              <a:t>姉妹（</a:t>
            </a:r>
            <a:r>
              <a:rPr lang="en-US" altLang="ja-JP" sz="1000" dirty="0" smtClean="0">
                <a:solidFill>
                  <a:prstClr val="black"/>
                </a:solidFill>
              </a:rPr>
              <a:t>14.8%</a:t>
            </a:r>
            <a:r>
              <a:rPr lang="ja-JP" altLang="en-US" sz="1000" dirty="0" smtClean="0">
                <a:solidFill>
                  <a:prstClr val="black"/>
                </a:solidFill>
              </a:rPr>
              <a:t>）、両親（</a:t>
            </a:r>
            <a:r>
              <a:rPr lang="en-US" altLang="ja-JP" sz="1000" dirty="0" smtClean="0">
                <a:solidFill>
                  <a:prstClr val="black"/>
                </a:solidFill>
              </a:rPr>
              <a:t>12.8%</a:t>
            </a:r>
            <a:r>
              <a:rPr lang="ja-JP" altLang="en-US" sz="1000" dirty="0" smtClean="0">
                <a:solidFill>
                  <a:prstClr val="black"/>
                </a:solidFill>
              </a:rPr>
              <a:t>）</a:t>
            </a:r>
            <a:r>
              <a:rPr lang="ja-JP" altLang="en-US" sz="1000" dirty="0">
                <a:solidFill>
                  <a:prstClr val="black"/>
                </a:solidFill>
              </a:rPr>
              <a:t>、配偶者</a:t>
            </a:r>
            <a:r>
              <a:rPr lang="ja-JP" altLang="en-US" sz="1000" dirty="0" smtClean="0">
                <a:solidFill>
                  <a:prstClr val="black"/>
                </a:solidFill>
              </a:rPr>
              <a:t>（</a:t>
            </a:r>
            <a:r>
              <a:rPr lang="en-US" altLang="ja-JP" sz="1000" dirty="0" smtClean="0">
                <a:solidFill>
                  <a:prstClr val="black"/>
                </a:solidFill>
              </a:rPr>
              <a:t>9.0%</a:t>
            </a:r>
            <a:r>
              <a:rPr lang="ja-JP" altLang="en-US" sz="1000" dirty="0" smtClean="0">
                <a:solidFill>
                  <a:prstClr val="black"/>
                </a:solidFill>
              </a:rPr>
              <a:t>）</a:t>
            </a:r>
            <a:endParaRPr lang="en-US" altLang="ja-JP" sz="1000" dirty="0" smtClean="0">
              <a:solidFill>
                <a:prstClr val="black"/>
              </a:solidFill>
            </a:endParaRPr>
          </a:p>
          <a:p>
            <a:r>
              <a:rPr lang="ja-JP" altLang="en-US" sz="1000" dirty="0">
                <a:solidFill>
                  <a:prstClr val="black"/>
                </a:solidFill>
              </a:rPr>
              <a:t>　</a:t>
            </a:r>
            <a:r>
              <a:rPr lang="ja-JP" altLang="en-US" sz="1000" dirty="0" smtClean="0">
                <a:solidFill>
                  <a:prstClr val="black"/>
                </a:solidFill>
              </a:rPr>
              <a:t>　母（</a:t>
            </a:r>
            <a:r>
              <a:rPr lang="en-US" altLang="ja-JP" sz="1000" dirty="0" smtClean="0">
                <a:solidFill>
                  <a:prstClr val="black"/>
                </a:solidFill>
              </a:rPr>
              <a:t>8.8%</a:t>
            </a:r>
            <a:r>
              <a:rPr lang="ja-JP" altLang="en-US" sz="1000" dirty="0" smtClean="0">
                <a:solidFill>
                  <a:prstClr val="black"/>
                </a:solidFill>
              </a:rPr>
              <a:t>）</a:t>
            </a:r>
            <a:r>
              <a:rPr lang="ja-JP" altLang="en-US" sz="1000" dirty="0">
                <a:solidFill>
                  <a:prstClr val="black"/>
                </a:solidFill>
              </a:rPr>
              <a:t>、</a:t>
            </a:r>
            <a:r>
              <a:rPr lang="ja-JP" altLang="en-US" sz="1000" dirty="0" smtClean="0">
                <a:solidFill>
                  <a:prstClr val="black"/>
                </a:solidFill>
              </a:rPr>
              <a:t>単身（</a:t>
            </a:r>
            <a:r>
              <a:rPr lang="en-US" altLang="ja-JP" sz="1000" dirty="0" smtClean="0">
                <a:solidFill>
                  <a:prstClr val="black"/>
                </a:solidFill>
              </a:rPr>
              <a:t>8.7%</a:t>
            </a:r>
            <a:r>
              <a:rPr lang="ja-JP" altLang="en-US" sz="1000" dirty="0" smtClean="0">
                <a:solidFill>
                  <a:prstClr val="black"/>
                </a:solidFill>
              </a:rPr>
              <a:t>）</a:t>
            </a:r>
            <a:endParaRPr lang="ja-JP" altLang="en-US" sz="1000" dirty="0">
              <a:solidFill>
                <a:prstClr val="black"/>
              </a:solidFill>
            </a:endParaRPr>
          </a:p>
          <a:p>
            <a:endParaRPr lang="ja-JP" altLang="en-US" sz="1100" dirty="0">
              <a:solidFill>
                <a:prstClr val="black"/>
              </a:solidFill>
            </a:endParaRPr>
          </a:p>
        </p:txBody>
      </p:sp>
      <p:sp>
        <p:nvSpPr>
          <p:cNvPr id="61" name="角丸四角形 60"/>
          <p:cNvSpPr/>
          <p:nvPr/>
        </p:nvSpPr>
        <p:spPr>
          <a:xfrm>
            <a:off x="7164021" y="4084040"/>
            <a:ext cx="1676494" cy="304809"/>
          </a:xfrm>
          <a:prstGeom prst="roundRect">
            <a:avLst/>
          </a:prstGeom>
          <a:gradFill>
            <a:gsLst>
              <a:gs pos="0">
                <a:schemeClr val="accent6">
                  <a:lumMod val="75000"/>
                </a:schemeClr>
              </a:gs>
              <a:gs pos="80000">
                <a:schemeClr val="accent6">
                  <a:lumMod val="60000"/>
                  <a:lumOff val="40000"/>
                </a:schemeClr>
              </a:gs>
              <a:gs pos="100000">
                <a:schemeClr val="accent6">
                  <a:lumMod val="40000"/>
                  <a:lumOff val="60000"/>
                </a:schemeClr>
              </a:gs>
            </a:gsLst>
          </a:gradFill>
        </p:spPr>
        <p:style>
          <a:lnRef idx="0">
            <a:schemeClr val="accent1"/>
          </a:lnRef>
          <a:fillRef idx="3">
            <a:schemeClr val="accent1"/>
          </a:fillRef>
          <a:effectRef idx="3">
            <a:schemeClr val="accent1"/>
          </a:effectRef>
          <a:fontRef idx="minor">
            <a:schemeClr val="lt1"/>
          </a:fontRef>
        </p:style>
        <p:txBody>
          <a:bodyPr lIns="65676" tIns="32838" rIns="65676" bIns="32838" rtlCol="0" anchor="ctr"/>
          <a:lstStyle/>
          <a:p>
            <a:pPr algn="ctr"/>
            <a:r>
              <a:rPr lang="ja-JP" altLang="en-US" sz="1500" b="1" dirty="0" smtClean="0">
                <a:solidFill>
                  <a:prstClr val="white"/>
                </a:solidFill>
                <a:latin typeface="ＭＳ Ｐゴシック"/>
              </a:rPr>
              <a:t>被虐待者</a:t>
            </a:r>
            <a:r>
              <a:rPr lang="ja-JP" altLang="en-US" sz="1050" b="1" dirty="0" smtClean="0">
                <a:solidFill>
                  <a:prstClr val="white"/>
                </a:solidFill>
                <a:latin typeface="ＭＳ Ｐゴシック"/>
              </a:rPr>
              <a:t>（</a:t>
            </a:r>
            <a:r>
              <a:rPr lang="en-US" altLang="ja-JP" sz="1050" b="1" dirty="0" smtClean="0">
                <a:solidFill>
                  <a:prstClr val="white"/>
                </a:solidFill>
                <a:latin typeface="ＭＳ Ｐゴシック"/>
              </a:rPr>
              <a:t>1,626</a:t>
            </a:r>
            <a:r>
              <a:rPr lang="ja-JP" altLang="en-US" sz="1050" b="1" dirty="0" smtClean="0">
                <a:solidFill>
                  <a:prstClr val="white"/>
                </a:solidFill>
                <a:latin typeface="ＭＳ Ｐゴシック"/>
              </a:rPr>
              <a:t>人）</a:t>
            </a:r>
            <a:endParaRPr lang="en-US" altLang="ja-JP" sz="1050" b="1" dirty="0">
              <a:solidFill>
                <a:prstClr val="white"/>
              </a:solidFill>
              <a:latin typeface="ＭＳ Ｐゴシック"/>
            </a:endParaRPr>
          </a:p>
        </p:txBody>
      </p:sp>
      <p:sp>
        <p:nvSpPr>
          <p:cNvPr id="65" name="右矢印 64"/>
          <p:cNvSpPr/>
          <p:nvPr/>
        </p:nvSpPr>
        <p:spPr>
          <a:xfrm>
            <a:off x="2711993" y="4770906"/>
            <a:ext cx="3413302" cy="300094"/>
          </a:xfrm>
          <a:prstGeom prst="rightArrow">
            <a:avLst/>
          </a:prstGeom>
          <a:gradFill>
            <a:gsLst>
              <a:gs pos="0">
                <a:schemeClr val="tx2">
                  <a:lumMod val="50000"/>
                </a:schemeClr>
              </a:gs>
              <a:gs pos="63000">
                <a:schemeClr val="tx2">
                  <a:lumMod val="60000"/>
                  <a:lumOff val="40000"/>
                </a:schemeClr>
              </a:gs>
              <a:gs pos="100000">
                <a:schemeClr val="tx2">
                  <a:lumMod val="40000"/>
                  <a:lumOff val="60000"/>
                </a:schemeClr>
              </a:gs>
            </a:gsLst>
            <a:lin ang="16200000" scaled="0"/>
          </a:gra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100" dirty="0" smtClean="0">
              <a:solidFill>
                <a:prstClr val="black"/>
              </a:solidFill>
            </a:endParaRPr>
          </a:p>
        </p:txBody>
      </p:sp>
      <p:cxnSp>
        <p:nvCxnSpPr>
          <p:cNvPr id="8" name="直線コネクタ 7"/>
          <p:cNvCxnSpPr/>
          <p:nvPr/>
        </p:nvCxnSpPr>
        <p:spPr>
          <a:xfrm flipH="1">
            <a:off x="3228094" y="2060848"/>
            <a:ext cx="0" cy="648072"/>
          </a:xfrm>
          <a:prstGeom prst="line">
            <a:avLst/>
          </a:prstGeom>
          <a:ln w="22225">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002788" y="2060848"/>
            <a:ext cx="199872" cy="0"/>
          </a:xfrm>
          <a:prstGeom prst="line">
            <a:avLst/>
          </a:prstGeom>
          <a:ln w="22225">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3228095" y="2708920"/>
            <a:ext cx="451620" cy="0"/>
          </a:xfrm>
          <a:prstGeom prst="line">
            <a:avLst/>
          </a:prstGeom>
          <a:ln w="22225">
            <a:solidFill>
              <a:schemeClr val="tx2"/>
            </a:solidFill>
            <a:prstDash val="sysDash"/>
            <a:headEnd type="none" w="med" len="lg"/>
            <a:tailEnd type="triangle" w="lg" len="med"/>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3520680" y="1075732"/>
            <a:ext cx="1878295" cy="278286"/>
          </a:xfrm>
          <a:prstGeom prst="rect">
            <a:avLst/>
          </a:prstGeom>
          <a:solidFill>
            <a:srgbClr val="FFFF99"/>
          </a:soli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50" b="1" dirty="0" smtClean="0">
                <a:solidFill>
                  <a:srgbClr val="000000"/>
                </a:solidFill>
                <a:latin typeface="ＭＳ Ｐゴシック"/>
                <a:cs typeface="メイリオ" pitchFamily="50" charset="-128"/>
              </a:rPr>
              <a:t>事実確認調査</a:t>
            </a:r>
            <a:endParaRPr lang="en-US" altLang="ja-JP" sz="950" b="1" dirty="0" smtClean="0">
              <a:solidFill>
                <a:srgbClr val="000000"/>
              </a:solidFill>
              <a:latin typeface="ＭＳ Ｐゴシック"/>
              <a:cs typeface="メイリオ" pitchFamily="50" charset="-128"/>
            </a:endParaRPr>
          </a:p>
        </p:txBody>
      </p:sp>
      <p:sp>
        <p:nvSpPr>
          <p:cNvPr id="68" name="右矢印 67"/>
          <p:cNvSpPr/>
          <p:nvPr/>
        </p:nvSpPr>
        <p:spPr>
          <a:xfrm>
            <a:off x="2974749" y="1196752"/>
            <a:ext cx="329912" cy="576064"/>
          </a:xfrm>
          <a:prstGeom prst="rightArrow">
            <a:avLst>
              <a:gd name="adj1" fmla="val 50000"/>
              <a:gd name="adj2" fmla="val 36904"/>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a:r>
              <a:rPr lang="en-US" altLang="ja-JP" sz="900" b="1" dirty="0" smtClean="0">
                <a:solidFill>
                  <a:prstClr val="white"/>
                </a:solidFill>
              </a:rPr>
              <a:t>52</a:t>
            </a:r>
            <a:r>
              <a:rPr lang="ja-JP" altLang="en-US" sz="900" b="1" dirty="0" smtClean="0">
                <a:solidFill>
                  <a:prstClr val="white"/>
                </a:solidFill>
              </a:rPr>
              <a:t>件</a:t>
            </a:r>
            <a:endParaRPr lang="ja-JP" altLang="en-US" sz="900" b="1" dirty="0">
              <a:solidFill>
                <a:prstClr val="white"/>
              </a:solidFill>
            </a:endParaRPr>
          </a:p>
        </p:txBody>
      </p:sp>
      <p:sp>
        <p:nvSpPr>
          <p:cNvPr id="78" name="テキスト ボックス 77"/>
          <p:cNvSpPr txBox="1"/>
          <p:nvPr/>
        </p:nvSpPr>
        <p:spPr>
          <a:xfrm>
            <a:off x="3608164" y="862590"/>
            <a:ext cx="2748993" cy="215444"/>
          </a:xfrm>
          <a:prstGeom prst="rect">
            <a:avLst/>
          </a:prstGeom>
          <a:noFill/>
        </p:spPr>
        <p:txBody>
          <a:bodyPr wrap="square" rtlCol="0">
            <a:spAutoFit/>
          </a:bodyPr>
          <a:lstStyle/>
          <a:p>
            <a:r>
              <a:rPr lang="ja-JP" altLang="en-US" sz="800" dirty="0" smtClean="0">
                <a:latin typeface="ＭＳ Ｐゴシック"/>
                <a:cs typeface="メイリオ" pitchFamily="50" charset="-128"/>
              </a:rPr>
              <a:t>＊平成</a:t>
            </a:r>
            <a:r>
              <a:rPr lang="en-US" altLang="ja-JP" sz="800" dirty="0" smtClean="0">
                <a:latin typeface="ＭＳ Ｐゴシック"/>
                <a:cs typeface="メイリオ" pitchFamily="50" charset="-128"/>
              </a:rPr>
              <a:t>29</a:t>
            </a:r>
            <a:r>
              <a:rPr lang="ja-JP" altLang="en-US" sz="800" dirty="0" smtClean="0">
                <a:latin typeface="ＭＳ Ｐゴシック"/>
                <a:cs typeface="メイリオ" pitchFamily="50" charset="-128"/>
              </a:rPr>
              <a:t>年度に通報・届出があった事案</a:t>
            </a:r>
            <a:r>
              <a:rPr lang="en-US" altLang="ja-JP" sz="800" dirty="0" smtClean="0">
                <a:latin typeface="ＭＳ Ｐゴシック"/>
                <a:cs typeface="メイリオ" pitchFamily="50" charset="-128"/>
              </a:rPr>
              <a:t>112</a:t>
            </a:r>
            <a:r>
              <a:rPr lang="ja-JP" altLang="en-US" sz="800" dirty="0" smtClean="0">
                <a:latin typeface="ＭＳ Ｐゴシック"/>
                <a:cs typeface="メイリオ" pitchFamily="50" charset="-128"/>
              </a:rPr>
              <a:t>件を含む</a:t>
            </a:r>
          </a:p>
        </p:txBody>
      </p:sp>
      <p:sp>
        <p:nvSpPr>
          <p:cNvPr id="9" name="テキスト ボックス 8"/>
          <p:cNvSpPr txBox="1"/>
          <p:nvPr/>
        </p:nvSpPr>
        <p:spPr>
          <a:xfrm>
            <a:off x="3148381" y="4137702"/>
            <a:ext cx="2540527" cy="215444"/>
          </a:xfrm>
          <a:prstGeom prst="rect">
            <a:avLst/>
          </a:prstGeom>
          <a:noFill/>
        </p:spPr>
        <p:txBody>
          <a:bodyPr wrap="square" rtlCol="0">
            <a:spAutoFit/>
          </a:bodyPr>
          <a:lstStyle/>
          <a:p>
            <a:pPr algn="ctr"/>
            <a:r>
              <a:rPr lang="ja-JP" altLang="en-US" sz="800" dirty="0" smtClean="0"/>
              <a:t>虐待行為の類型（複数回答）</a:t>
            </a:r>
            <a:endParaRPr lang="ja-JP" altLang="en-US" sz="800" dirty="0"/>
          </a:p>
        </p:txBody>
      </p:sp>
      <p:graphicFrame>
        <p:nvGraphicFramePr>
          <p:cNvPr id="62" name="表 61"/>
          <p:cNvGraphicFramePr>
            <a:graphicFrameLocks noGrp="1"/>
          </p:cNvGraphicFramePr>
          <p:nvPr>
            <p:extLst>
              <p:ext uri="{D42A27DB-BD31-4B8C-83A1-F6EECF244321}">
                <p14:modId xmlns:p14="http://schemas.microsoft.com/office/powerpoint/2010/main" val="3127713824"/>
              </p:ext>
            </p:extLst>
          </p:nvPr>
        </p:nvGraphicFramePr>
        <p:xfrm>
          <a:off x="6439313" y="5229200"/>
          <a:ext cx="3209335" cy="433560"/>
        </p:xfrm>
        <a:graphic>
          <a:graphicData uri="http://schemas.openxmlformats.org/drawingml/2006/table">
            <a:tbl>
              <a:tblPr firstRow="1" bandRow="1">
                <a:tableStyleId>{5C22544A-7EE6-4342-B048-85BDC9FD1C3A}</a:tableStyleId>
              </a:tblPr>
              <a:tblGrid>
                <a:gridCol w="641867">
                  <a:extLst>
                    <a:ext uri="{9D8B030D-6E8A-4147-A177-3AD203B41FA5}">
                      <a16:colId xmlns:a16="http://schemas.microsoft.com/office/drawing/2014/main" val="20000"/>
                    </a:ext>
                  </a:extLst>
                </a:gridCol>
                <a:gridCol w="641867">
                  <a:extLst>
                    <a:ext uri="{9D8B030D-6E8A-4147-A177-3AD203B41FA5}">
                      <a16:colId xmlns:a16="http://schemas.microsoft.com/office/drawing/2014/main" val="20001"/>
                    </a:ext>
                  </a:extLst>
                </a:gridCol>
                <a:gridCol w="641867">
                  <a:extLst>
                    <a:ext uri="{9D8B030D-6E8A-4147-A177-3AD203B41FA5}">
                      <a16:colId xmlns:a16="http://schemas.microsoft.com/office/drawing/2014/main" val="20002"/>
                    </a:ext>
                  </a:extLst>
                </a:gridCol>
                <a:gridCol w="641867">
                  <a:extLst>
                    <a:ext uri="{9D8B030D-6E8A-4147-A177-3AD203B41FA5}">
                      <a16:colId xmlns:a16="http://schemas.microsoft.com/office/drawing/2014/main" val="20003"/>
                    </a:ext>
                  </a:extLst>
                </a:gridCol>
                <a:gridCol w="641867">
                  <a:extLst>
                    <a:ext uri="{9D8B030D-6E8A-4147-A177-3AD203B41FA5}">
                      <a16:colId xmlns:a16="http://schemas.microsoft.com/office/drawing/2014/main" val="20004"/>
                    </a:ext>
                  </a:extLst>
                </a:gridCol>
              </a:tblGrid>
              <a:tr h="178788">
                <a:tc>
                  <a:txBody>
                    <a:bodyPr/>
                    <a:lstStyle/>
                    <a:p>
                      <a:pPr algn="ctr"/>
                      <a:r>
                        <a:rPr kumimoji="1" lang="ja-JP" altLang="en-US" sz="900" b="0" dirty="0" smtClean="0">
                          <a:solidFill>
                            <a:schemeClr val="tx1"/>
                          </a:solidFill>
                        </a:rPr>
                        <a:t>身体障害</a:t>
                      </a:r>
                      <a:endParaRPr kumimoji="1" lang="ja-JP" altLang="en-US" sz="900" b="0" dirty="0">
                        <a:solidFill>
                          <a:schemeClr val="tx1"/>
                        </a:solidFill>
                      </a:endParaRPr>
                    </a:p>
                  </a:txBody>
                  <a:tcPr marL="39000" marR="39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知的障害</a:t>
                      </a:r>
                      <a:endParaRPr kumimoji="1" lang="ja-JP" altLang="en-US" sz="900" b="0" dirty="0">
                        <a:solidFill>
                          <a:schemeClr val="tx1"/>
                        </a:solidFill>
                      </a:endParaRPr>
                    </a:p>
                  </a:txBody>
                  <a:tcPr marL="39000" marR="39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精神障害</a:t>
                      </a:r>
                      <a:endParaRPr kumimoji="1" lang="ja-JP" altLang="en-US" sz="900" b="0" dirty="0">
                        <a:solidFill>
                          <a:schemeClr val="tx1"/>
                        </a:solidFill>
                      </a:endParaRPr>
                    </a:p>
                  </a:txBody>
                  <a:tcPr marL="39000" marR="39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発達障害</a:t>
                      </a:r>
                      <a:endParaRPr kumimoji="1" lang="ja-JP" altLang="en-US" sz="900" b="0" dirty="0">
                        <a:solidFill>
                          <a:schemeClr val="tx1"/>
                        </a:solidFill>
                      </a:endParaRPr>
                    </a:p>
                  </a:txBody>
                  <a:tcPr marL="39000" marR="39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難病等</a:t>
                      </a:r>
                      <a:endParaRPr kumimoji="1" lang="ja-JP" altLang="en-US" sz="900" b="0" dirty="0">
                        <a:solidFill>
                          <a:schemeClr val="tx1"/>
                        </a:solidFill>
                      </a:endParaRPr>
                    </a:p>
                  </a:txBody>
                  <a:tcPr marL="39000" marR="39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8788">
                <a:tc>
                  <a:txBody>
                    <a:bodyPr/>
                    <a:lstStyle/>
                    <a:p>
                      <a:pPr algn="ctr"/>
                      <a:r>
                        <a:rPr kumimoji="1" lang="en-US" altLang="ja-JP" sz="1000" dirty="0" smtClean="0">
                          <a:solidFill>
                            <a:schemeClr val="tx1"/>
                          </a:solidFill>
                        </a:rPr>
                        <a:t>19.7%</a:t>
                      </a:r>
                      <a:endParaRPr kumimoji="1" lang="ja-JP" altLang="en-US" sz="1000" dirty="0">
                        <a:solidFill>
                          <a:schemeClr val="tx1"/>
                        </a:solidFill>
                      </a:endParaRPr>
                    </a:p>
                  </a:txBody>
                  <a:tcPr marL="39000" marR="39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53.0%</a:t>
                      </a:r>
                      <a:endParaRPr kumimoji="1" lang="ja-JP" altLang="en-US" sz="1000" dirty="0">
                        <a:solidFill>
                          <a:schemeClr val="tx1"/>
                        </a:solidFill>
                      </a:endParaRPr>
                    </a:p>
                  </a:txBody>
                  <a:tcPr marL="39000" marR="39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36.7%</a:t>
                      </a:r>
                      <a:endParaRPr kumimoji="1" lang="ja-JP" altLang="en-US" sz="1000" dirty="0">
                        <a:solidFill>
                          <a:schemeClr val="tx1"/>
                        </a:solidFill>
                      </a:endParaRPr>
                    </a:p>
                  </a:txBody>
                  <a:tcPr marL="39000" marR="39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3.3%</a:t>
                      </a:r>
                      <a:endParaRPr kumimoji="1" lang="ja-JP" altLang="en-US" sz="1000" dirty="0">
                        <a:solidFill>
                          <a:schemeClr val="tx1"/>
                        </a:solidFill>
                      </a:endParaRPr>
                    </a:p>
                  </a:txBody>
                  <a:tcPr marL="39000" marR="39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1.9%</a:t>
                      </a:r>
                      <a:endParaRPr kumimoji="1" lang="ja-JP" altLang="en-US" sz="1000" dirty="0">
                        <a:solidFill>
                          <a:schemeClr val="tx1"/>
                        </a:solidFill>
                      </a:endParaRPr>
                    </a:p>
                  </a:txBody>
                  <a:tcPr marL="39000" marR="39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000806616"/>
              </p:ext>
            </p:extLst>
          </p:nvPr>
        </p:nvGraphicFramePr>
        <p:xfrm>
          <a:off x="2902175" y="5269524"/>
          <a:ext cx="2786739" cy="1152000"/>
        </p:xfrm>
        <a:graphic>
          <a:graphicData uri="http://schemas.openxmlformats.org/drawingml/2006/table">
            <a:tbl>
              <a:tblPr firstRow="1" bandRow="1">
                <a:tableStyleId>{5C22544A-7EE6-4342-B048-85BDC9FD1C3A}</a:tableStyleId>
              </a:tblPr>
              <a:tblGrid>
                <a:gridCol w="2284858">
                  <a:extLst>
                    <a:ext uri="{9D8B030D-6E8A-4147-A177-3AD203B41FA5}">
                      <a16:colId xmlns:a16="http://schemas.microsoft.com/office/drawing/2014/main" val="20000"/>
                    </a:ext>
                  </a:extLst>
                </a:gridCol>
                <a:gridCol w="501881">
                  <a:extLst>
                    <a:ext uri="{9D8B030D-6E8A-4147-A177-3AD203B41FA5}">
                      <a16:colId xmlns:a16="http://schemas.microsoft.com/office/drawing/2014/main" val="20001"/>
                    </a:ext>
                  </a:extLst>
                </a:gridCol>
              </a:tblGrid>
              <a:tr h="1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smtClean="0">
                          <a:solidFill>
                            <a:schemeClr val="tx1"/>
                          </a:solidFill>
                        </a:rPr>
                        <a:t>虐待者が虐待と認識していない</a:t>
                      </a: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b="0" dirty="0" smtClean="0">
                          <a:solidFill>
                            <a:schemeClr val="tx1"/>
                          </a:solidFill>
                          <a:latin typeface="+mn-lt"/>
                          <a:ea typeface="+mj-ea"/>
                        </a:rPr>
                        <a:t>45.6%</a:t>
                      </a:r>
                      <a:endParaRPr kumimoji="1" lang="ja-JP" altLang="en-US" sz="900" b="0" dirty="0">
                        <a:solidFill>
                          <a:schemeClr val="tx1"/>
                        </a:solidFill>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2000">
                <a:tc>
                  <a:txBody>
                    <a:bodyPr/>
                    <a:lstStyle/>
                    <a:p>
                      <a:r>
                        <a:rPr kumimoji="1" lang="ja-JP" altLang="en-US" sz="800" b="0" dirty="0" smtClean="0">
                          <a:solidFill>
                            <a:schemeClr val="tx1"/>
                          </a:solidFill>
                        </a:rPr>
                        <a:t>家庭における被虐待者と虐待者の人間関係</a:t>
                      </a:r>
                      <a:endParaRPr kumimoji="1" lang="ja-JP" altLang="en-US" sz="800" dirty="0"/>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43.0%</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2000">
                <a:tc>
                  <a:txBody>
                    <a:bodyPr/>
                    <a:lstStyle/>
                    <a:p>
                      <a:r>
                        <a:rPr kumimoji="1" lang="ja-JP" altLang="en-US" sz="800" dirty="0" smtClean="0"/>
                        <a:t>被虐待者の介護度や支援度の高さ</a:t>
                      </a:r>
                      <a:endParaRPr kumimoji="1" lang="ja-JP" altLang="en-US" sz="800" dirty="0"/>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25.9%</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2000">
                <a:tc>
                  <a:txBody>
                    <a:bodyPr/>
                    <a:lstStyle/>
                    <a:p>
                      <a:r>
                        <a:rPr kumimoji="1" lang="ja-JP" altLang="en-US" sz="800" dirty="0" smtClean="0"/>
                        <a:t>虐待者の知識や情報の不足</a:t>
                      </a:r>
                      <a:endParaRPr kumimoji="1" lang="ja-JP" altLang="en-US" sz="800" dirty="0"/>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24.8%</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虐待者の介護疲れ</a:t>
                      </a: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22.0%</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t>家庭における経済的困窮（経済的問題）</a:t>
                      </a: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19.2%</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3" name="テキスト ボックス 62"/>
          <p:cNvSpPr txBox="1"/>
          <p:nvPr/>
        </p:nvSpPr>
        <p:spPr>
          <a:xfrm>
            <a:off x="2754656" y="5030647"/>
            <a:ext cx="3181038" cy="215444"/>
          </a:xfrm>
          <a:prstGeom prst="rect">
            <a:avLst/>
          </a:prstGeom>
          <a:noFill/>
        </p:spPr>
        <p:txBody>
          <a:bodyPr wrap="square" rtlCol="0">
            <a:spAutoFit/>
          </a:bodyPr>
          <a:lstStyle/>
          <a:p>
            <a:pPr algn="ctr"/>
            <a:r>
              <a:rPr lang="ja-JP" altLang="en-US" sz="800" dirty="0" smtClean="0"/>
              <a:t>市区町村職員が判断した虐待の発生要因や状況（複数回答）</a:t>
            </a:r>
            <a:endParaRPr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208765884"/>
              </p:ext>
            </p:extLst>
          </p:nvPr>
        </p:nvGraphicFramePr>
        <p:xfrm>
          <a:off x="2821686" y="4330639"/>
          <a:ext cx="3158245" cy="432583"/>
        </p:xfrm>
        <a:graphic>
          <a:graphicData uri="http://schemas.openxmlformats.org/drawingml/2006/table">
            <a:tbl>
              <a:tblPr firstRow="1" bandRow="1">
                <a:tableStyleId>{5C22544A-7EE6-4342-B048-85BDC9FD1C3A}</a:tableStyleId>
              </a:tblPr>
              <a:tblGrid>
                <a:gridCol w="631649">
                  <a:extLst>
                    <a:ext uri="{9D8B030D-6E8A-4147-A177-3AD203B41FA5}">
                      <a16:colId xmlns:a16="http://schemas.microsoft.com/office/drawing/2014/main" val="20000"/>
                    </a:ext>
                  </a:extLst>
                </a:gridCol>
                <a:gridCol w="631649">
                  <a:extLst>
                    <a:ext uri="{9D8B030D-6E8A-4147-A177-3AD203B41FA5}">
                      <a16:colId xmlns:a16="http://schemas.microsoft.com/office/drawing/2014/main" val="20001"/>
                    </a:ext>
                  </a:extLst>
                </a:gridCol>
                <a:gridCol w="631649">
                  <a:extLst>
                    <a:ext uri="{9D8B030D-6E8A-4147-A177-3AD203B41FA5}">
                      <a16:colId xmlns:a16="http://schemas.microsoft.com/office/drawing/2014/main" val="20002"/>
                    </a:ext>
                  </a:extLst>
                </a:gridCol>
                <a:gridCol w="631649">
                  <a:extLst>
                    <a:ext uri="{9D8B030D-6E8A-4147-A177-3AD203B41FA5}">
                      <a16:colId xmlns:a16="http://schemas.microsoft.com/office/drawing/2014/main" val="20003"/>
                    </a:ext>
                  </a:extLst>
                </a:gridCol>
                <a:gridCol w="631649">
                  <a:extLst>
                    <a:ext uri="{9D8B030D-6E8A-4147-A177-3AD203B41FA5}">
                      <a16:colId xmlns:a16="http://schemas.microsoft.com/office/drawing/2014/main" val="20004"/>
                    </a:ext>
                  </a:extLst>
                </a:gridCol>
              </a:tblGrid>
              <a:tr h="216559">
                <a:tc>
                  <a:txBody>
                    <a:bodyPr/>
                    <a:lstStyle/>
                    <a:p>
                      <a:pPr algn="ctr"/>
                      <a:r>
                        <a:rPr kumimoji="1" lang="ja-JP" altLang="en-US" sz="800" b="0" dirty="0" smtClean="0"/>
                        <a:t>身体的虐待</a:t>
                      </a:r>
                      <a:endParaRPr kumimoji="1" lang="ja-JP" altLang="en-US" sz="800" b="0" dirty="0"/>
                    </a:p>
                  </a:txBody>
                  <a:tcPr marL="0" marR="0" marT="0" marB="0" anchor="ctr">
                    <a:solidFill>
                      <a:schemeClr val="tx2"/>
                    </a:solidFill>
                  </a:tcPr>
                </a:tc>
                <a:tc>
                  <a:txBody>
                    <a:bodyPr/>
                    <a:lstStyle/>
                    <a:p>
                      <a:pPr algn="ctr"/>
                      <a:r>
                        <a:rPr kumimoji="1" lang="ja-JP" altLang="en-US" sz="800" b="0" dirty="0" smtClean="0"/>
                        <a:t>性的虐待</a:t>
                      </a:r>
                      <a:endParaRPr kumimoji="1" lang="ja-JP" altLang="en-US" sz="800" b="0" dirty="0"/>
                    </a:p>
                  </a:txBody>
                  <a:tcPr marL="0" marR="0" marT="0" marB="0" anchor="ctr">
                    <a:solidFill>
                      <a:schemeClr val="tx2"/>
                    </a:solidFill>
                  </a:tcPr>
                </a:tc>
                <a:tc>
                  <a:txBody>
                    <a:bodyPr/>
                    <a:lstStyle/>
                    <a:p>
                      <a:pPr algn="ctr"/>
                      <a:r>
                        <a:rPr kumimoji="1" lang="ja-JP" altLang="en-US" sz="800" b="0" dirty="0" smtClean="0"/>
                        <a:t>心理的虐待</a:t>
                      </a:r>
                      <a:endParaRPr kumimoji="1" lang="ja-JP" altLang="en-US" sz="800" b="0" dirty="0"/>
                    </a:p>
                  </a:txBody>
                  <a:tcPr marL="0" marR="0" marT="0" marB="0" anchor="ctr">
                    <a:solidFill>
                      <a:schemeClr val="tx2"/>
                    </a:solidFill>
                  </a:tcPr>
                </a:tc>
                <a:tc>
                  <a:txBody>
                    <a:bodyPr/>
                    <a:lstStyle/>
                    <a:p>
                      <a:pPr algn="ctr"/>
                      <a:r>
                        <a:rPr kumimoji="1" lang="ja-JP" altLang="en-US" sz="800" b="0" dirty="0" smtClean="0"/>
                        <a:t>放棄、放置</a:t>
                      </a:r>
                      <a:endParaRPr kumimoji="1" lang="ja-JP" altLang="en-US" sz="800" b="0" dirty="0"/>
                    </a:p>
                  </a:txBody>
                  <a:tcPr marL="0" marR="0" marT="0" marB="0" anchor="ctr">
                    <a:solidFill>
                      <a:schemeClr val="tx2"/>
                    </a:solidFill>
                  </a:tcPr>
                </a:tc>
                <a:tc>
                  <a:txBody>
                    <a:bodyPr/>
                    <a:lstStyle/>
                    <a:p>
                      <a:pPr algn="ctr"/>
                      <a:r>
                        <a:rPr kumimoji="1" lang="ja-JP" altLang="en-US" sz="800" b="0" dirty="0" smtClean="0"/>
                        <a:t>経済的虐待</a:t>
                      </a:r>
                      <a:endParaRPr kumimoji="1" lang="ja-JP" altLang="en-US" sz="800" b="0" dirty="0"/>
                    </a:p>
                  </a:txBody>
                  <a:tcPr marL="0" marR="0" marT="0" marB="0" anchor="ctr">
                    <a:solidFill>
                      <a:schemeClr val="tx2"/>
                    </a:solidFill>
                  </a:tcPr>
                </a:tc>
                <a:extLst>
                  <a:ext uri="{0D108BD9-81ED-4DB2-BD59-A6C34878D82A}">
                    <a16:rowId xmlns:a16="http://schemas.microsoft.com/office/drawing/2014/main" val="10000"/>
                  </a:ext>
                </a:extLst>
              </a:tr>
              <a:tr h="216024">
                <a:tc>
                  <a:txBody>
                    <a:bodyPr/>
                    <a:lstStyle/>
                    <a:p>
                      <a:pPr algn="ctr"/>
                      <a:r>
                        <a:rPr kumimoji="1" lang="en-US" altLang="ja-JP" sz="1000" dirty="0" smtClean="0"/>
                        <a:t>63.6%</a:t>
                      </a:r>
                      <a:endParaRPr kumimoji="1" lang="ja-JP" altLang="en-US" sz="1000" dirty="0"/>
                    </a:p>
                  </a:txBody>
                  <a:tcPr marL="0" marR="0" marT="0" marB="0" anchor="ctr"/>
                </a:tc>
                <a:tc>
                  <a:txBody>
                    <a:bodyPr/>
                    <a:lstStyle/>
                    <a:p>
                      <a:pPr algn="ctr"/>
                      <a:r>
                        <a:rPr kumimoji="1" lang="en-US" altLang="ja-JP" sz="1000" dirty="0" smtClean="0"/>
                        <a:t>4.0%</a:t>
                      </a:r>
                      <a:endParaRPr kumimoji="1" lang="ja-JP" altLang="en-US" sz="1000" dirty="0"/>
                    </a:p>
                  </a:txBody>
                  <a:tcPr marL="0" marR="0" marT="0" marB="0" anchor="ctr"/>
                </a:tc>
                <a:tc>
                  <a:txBody>
                    <a:bodyPr/>
                    <a:lstStyle/>
                    <a:p>
                      <a:pPr algn="ctr"/>
                      <a:r>
                        <a:rPr kumimoji="1" lang="en-US" altLang="ja-JP" sz="1000" dirty="0" smtClean="0"/>
                        <a:t>29.4%</a:t>
                      </a:r>
                      <a:endParaRPr kumimoji="1" lang="ja-JP" altLang="en-US" sz="1000" dirty="0"/>
                    </a:p>
                  </a:txBody>
                  <a:tcPr marL="0" marR="0" marT="0" marB="0" anchor="ctr"/>
                </a:tc>
                <a:tc>
                  <a:txBody>
                    <a:bodyPr/>
                    <a:lstStyle/>
                    <a:p>
                      <a:pPr algn="ctr"/>
                      <a:r>
                        <a:rPr kumimoji="1" lang="en-US" altLang="ja-JP" sz="1000" dirty="0" smtClean="0"/>
                        <a:t>14.6%</a:t>
                      </a:r>
                      <a:endParaRPr kumimoji="1" lang="ja-JP" altLang="en-US" sz="1000" dirty="0"/>
                    </a:p>
                  </a:txBody>
                  <a:tcPr marL="0" marR="0" marT="0" marB="0" anchor="ctr"/>
                </a:tc>
                <a:tc>
                  <a:txBody>
                    <a:bodyPr/>
                    <a:lstStyle/>
                    <a:p>
                      <a:pPr algn="ctr"/>
                      <a:r>
                        <a:rPr kumimoji="1" lang="en-US" altLang="ja-JP" sz="1000" dirty="0" smtClean="0"/>
                        <a:t>21.2%</a:t>
                      </a:r>
                      <a:endParaRPr kumimoji="1" lang="ja-JP" altLang="en-US" sz="1000" dirty="0"/>
                    </a:p>
                  </a:txBody>
                  <a:tcPr marL="0" marR="0" marT="0" marB="0" anchor="ctr"/>
                </a:tc>
                <a:extLst>
                  <a:ext uri="{0D108BD9-81ED-4DB2-BD59-A6C34878D82A}">
                    <a16:rowId xmlns:a16="http://schemas.microsoft.com/office/drawing/2014/main" val="10001"/>
                  </a:ext>
                </a:extLst>
              </a:tr>
            </a:tbl>
          </a:graphicData>
        </a:graphic>
      </p:graphicFrame>
      <p:sp>
        <p:nvSpPr>
          <p:cNvPr id="75" name="右矢印 74"/>
          <p:cNvSpPr/>
          <p:nvPr/>
        </p:nvSpPr>
        <p:spPr>
          <a:xfrm>
            <a:off x="6598669" y="2682342"/>
            <a:ext cx="322004" cy="328032"/>
          </a:xfrm>
          <a:prstGeom prst="right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a:endParaRPr lang="ja-JP" altLang="en-US" sz="1000" b="1" dirty="0">
              <a:solidFill>
                <a:prstClr val="white"/>
              </a:solidFill>
              <a:latin typeface="ＭＳ Ｐゴシック"/>
            </a:endParaRPr>
          </a:p>
        </p:txBody>
      </p:sp>
      <p:sp>
        <p:nvSpPr>
          <p:cNvPr id="64" name="角丸四角形 63"/>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8E73012E-BAEE-443F-9A4A-E444DECA47E0}"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2</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254153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151307" y="83102"/>
            <a:ext cx="9482213" cy="394859"/>
          </a:xfrm>
          <a:prstGeom prst="bevel">
            <a:avLst>
              <a:gd name="adj" fmla="val 12500"/>
            </a:avLst>
          </a:prstGeom>
          <a:solidFill>
            <a:schemeClr val="accent2">
              <a:lumMod val="40000"/>
              <a:lumOff val="60000"/>
            </a:schemeClr>
          </a:solidFill>
          <a:ln w="9525">
            <a:solidFill>
              <a:srgbClr val="000000"/>
            </a:solidFill>
            <a:miter lim="800000"/>
            <a:headEnd/>
            <a:tailEnd/>
          </a:ln>
        </p:spPr>
        <p:txBody>
          <a:bodyPr wrap="square" lIns="65676" tIns="32838" rIns="65676" bIns="32838" anchor="ctr">
            <a:spAutoFit/>
          </a:bodyPr>
          <a:lstStyle/>
          <a:p>
            <a:pPr algn="ctr" defTabSz="656760" fontAlgn="auto">
              <a:spcBef>
                <a:spcPts val="0"/>
              </a:spcBef>
              <a:spcAft>
                <a:spcPts val="0"/>
              </a:spcAft>
              <a:defRPr/>
            </a:pPr>
            <a:r>
              <a:rPr kumimoji="0" lang="ja-JP" altLang="en-US" sz="1500" b="1" kern="0" dirty="0" smtClean="0">
                <a:solidFill>
                  <a:srgbClr val="2D2D8A">
                    <a:lumMod val="75000"/>
                  </a:srgbClr>
                </a:solidFill>
                <a:latin typeface="ＭＳ Ｐゴシック"/>
                <a:ea typeface="ＭＳ Ｐゴシック"/>
              </a:rPr>
              <a:t>平成３０年度</a:t>
            </a:r>
            <a:r>
              <a:rPr kumimoji="0" lang="ja-JP" altLang="en-US" sz="1500" b="1" kern="0" dirty="0">
                <a:solidFill>
                  <a:srgbClr val="2D2D8A">
                    <a:lumMod val="75000"/>
                  </a:srgbClr>
                </a:solidFill>
                <a:latin typeface="ＭＳ Ｐゴシック"/>
                <a:ea typeface="ＭＳ Ｐゴシック"/>
              </a:rPr>
              <a:t>　障害者虐待対応状況調査＜障害者福祉施設従事者等による障害者虐待＞</a:t>
            </a:r>
          </a:p>
        </p:txBody>
      </p:sp>
      <p:sp>
        <p:nvSpPr>
          <p:cNvPr id="6" name="角丸四角形 5"/>
          <p:cNvSpPr/>
          <p:nvPr/>
        </p:nvSpPr>
        <p:spPr>
          <a:xfrm>
            <a:off x="41276" y="561175"/>
            <a:ext cx="1374780" cy="2867825"/>
          </a:xfrm>
          <a:prstGeom prst="roundRect">
            <a:avLst/>
          </a:prstGeom>
          <a:solidFill>
            <a:schemeClr val="tx2">
              <a:lumMod val="20000"/>
              <a:lumOff val="80000"/>
            </a:schemeClr>
          </a:solidFill>
          <a:ln w="254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vert="horz" lIns="65676" tIns="32838" rIns="65676" bIns="32838" rtlCol="0" anchor="t" anchorCtr="0"/>
          <a:lstStyle/>
          <a:p>
            <a:pPr algn="ctr" fontAlgn="auto">
              <a:spcBef>
                <a:spcPts val="0"/>
              </a:spcBef>
              <a:spcAft>
                <a:spcPts val="0"/>
              </a:spcAft>
            </a:pPr>
            <a:endParaRPr lang="en-US" altLang="ja-JP" sz="1100" b="1" dirty="0">
              <a:solidFill>
                <a:srgbClr val="4F81BD">
                  <a:lumMod val="75000"/>
                </a:srgbClr>
              </a:solidFill>
              <a:latin typeface="メイリオ" pitchFamily="50" charset="-128"/>
              <a:ea typeface="メイリオ" pitchFamily="50" charset="-128"/>
              <a:cs typeface="メイリオ" pitchFamily="50" charset="-128"/>
            </a:endParaRPr>
          </a:p>
          <a:p>
            <a:pPr algn="ctr" fontAlgn="auto">
              <a:spcBef>
                <a:spcPts val="0"/>
              </a:spcBef>
              <a:spcAft>
                <a:spcPts val="0"/>
              </a:spcAft>
            </a:pPr>
            <a:r>
              <a:rPr lang="ja-JP" altLang="en-US" sz="1400" b="1" dirty="0">
                <a:solidFill>
                  <a:srgbClr val="4F81BD">
                    <a:lumMod val="75000"/>
                  </a:srgbClr>
                </a:solidFill>
                <a:latin typeface="メイリオ" pitchFamily="50" charset="-128"/>
                <a:ea typeface="メイリオ" pitchFamily="50" charset="-128"/>
                <a:cs typeface="メイリオ" pitchFamily="50" charset="-128"/>
              </a:rPr>
              <a:t>相談</a:t>
            </a:r>
            <a:endParaRPr lang="en-US" altLang="ja-JP" sz="1400" b="1" dirty="0">
              <a:solidFill>
                <a:srgbClr val="4F81BD">
                  <a:lumMod val="75000"/>
                </a:srgbClr>
              </a:solidFill>
              <a:latin typeface="メイリオ" pitchFamily="50" charset="-128"/>
              <a:ea typeface="メイリオ" pitchFamily="50" charset="-128"/>
              <a:cs typeface="メイリオ" pitchFamily="50" charset="-128"/>
            </a:endParaRPr>
          </a:p>
          <a:p>
            <a:pPr algn="ctr" fontAlgn="auto">
              <a:spcBef>
                <a:spcPts val="0"/>
              </a:spcBef>
              <a:spcAft>
                <a:spcPts val="0"/>
              </a:spcAft>
            </a:pPr>
            <a:r>
              <a:rPr lang="ja-JP" altLang="en-US" sz="1400" b="1" dirty="0">
                <a:solidFill>
                  <a:srgbClr val="4F81BD">
                    <a:lumMod val="75000"/>
                  </a:srgbClr>
                </a:solidFill>
                <a:latin typeface="メイリオ" pitchFamily="50" charset="-128"/>
                <a:ea typeface="メイリオ" pitchFamily="50" charset="-128"/>
                <a:cs typeface="メイリオ" pitchFamily="50" charset="-128"/>
              </a:rPr>
              <a:t>通報</a:t>
            </a:r>
          </a:p>
        </p:txBody>
      </p:sp>
      <p:sp>
        <p:nvSpPr>
          <p:cNvPr id="7" name="円/楕円 6"/>
          <p:cNvSpPr/>
          <p:nvPr/>
        </p:nvSpPr>
        <p:spPr>
          <a:xfrm>
            <a:off x="204180" y="1196752"/>
            <a:ext cx="940552" cy="30966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676" tIns="32838" rIns="65676" bIns="32838" numCol="1" spcCol="0" rtlCol="0" fromWordArt="0" anchor="ctr" anchorCtr="0" forceAA="0" compatLnSpc="1">
            <a:prstTxWarp prst="textNoShape">
              <a:avLst/>
            </a:prstTxWarp>
            <a:spAutoFit/>
          </a:bodyPr>
          <a:lstStyle/>
          <a:p>
            <a:pPr algn="ctr" fontAlgn="auto">
              <a:spcBef>
                <a:spcPts val="0"/>
              </a:spcBef>
              <a:spcAft>
                <a:spcPts val="0"/>
              </a:spcAft>
            </a:pPr>
            <a:r>
              <a:rPr lang="en-US" altLang="ja-JP" sz="1000" b="1" dirty="0" smtClean="0">
                <a:solidFill>
                  <a:prstClr val="black"/>
                </a:solidFill>
                <a:latin typeface="ＭＳ Ｐゴシック"/>
              </a:rPr>
              <a:t>2,605</a:t>
            </a:r>
            <a:r>
              <a:rPr lang="ja-JP" altLang="en-US" sz="1000" b="1" dirty="0" smtClean="0">
                <a:solidFill>
                  <a:prstClr val="black"/>
                </a:solidFill>
                <a:latin typeface="ＭＳ Ｐゴシック"/>
              </a:rPr>
              <a:t>件</a:t>
            </a:r>
            <a:endParaRPr lang="ja-JP" altLang="en-US" sz="1000" b="1" dirty="0">
              <a:solidFill>
                <a:prstClr val="black"/>
              </a:solidFill>
              <a:latin typeface="ＭＳ Ｐゴシック"/>
            </a:endParaRPr>
          </a:p>
        </p:txBody>
      </p:sp>
      <p:sp>
        <p:nvSpPr>
          <p:cNvPr id="33" name="角丸四角形 32"/>
          <p:cNvSpPr/>
          <p:nvPr/>
        </p:nvSpPr>
        <p:spPr>
          <a:xfrm>
            <a:off x="1520620" y="721574"/>
            <a:ext cx="2496276" cy="2491402"/>
          </a:xfrm>
          <a:prstGeom prst="roundRect">
            <a:avLst>
              <a:gd name="adj" fmla="val 7755"/>
            </a:avLst>
          </a:prstGeom>
          <a:solidFill>
            <a:srgbClr val="E3F3D1"/>
          </a:solidFill>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ctr"/>
          <a:lstStyle/>
          <a:p>
            <a:pPr algn="ctr" fontAlgn="auto">
              <a:spcBef>
                <a:spcPts val="0"/>
              </a:spcBef>
              <a:spcAft>
                <a:spcPts val="0"/>
              </a:spcAft>
            </a:pPr>
            <a:endParaRPr lang="ja-JP" altLang="en-US" sz="1800" dirty="0">
              <a:solidFill>
                <a:prstClr val="white"/>
              </a:solidFill>
            </a:endParaRPr>
          </a:p>
        </p:txBody>
      </p:sp>
      <p:sp>
        <p:nvSpPr>
          <p:cNvPr id="34" name="角丸四角形 33"/>
          <p:cNvSpPr/>
          <p:nvPr/>
        </p:nvSpPr>
        <p:spPr>
          <a:xfrm>
            <a:off x="2025096" y="561174"/>
            <a:ext cx="1363894" cy="299056"/>
          </a:xfrm>
          <a:prstGeom prst="round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65676" tIns="32838" rIns="65676" bIns="32838" rtlCol="0" anchor="ctr"/>
          <a:lstStyle/>
          <a:p>
            <a:pPr algn="ctr" defTabSz="656760" fontAlgn="auto">
              <a:spcBef>
                <a:spcPts val="0"/>
              </a:spcBef>
              <a:spcAft>
                <a:spcPts val="0"/>
              </a:spcAft>
              <a:defRPr/>
            </a:pPr>
            <a:r>
              <a:rPr kumimoji="0" lang="ja-JP" altLang="en-US" sz="1500" b="1" kern="0" dirty="0" smtClean="0">
                <a:solidFill>
                  <a:prstClr val="white"/>
                </a:solidFill>
                <a:latin typeface="Calibri"/>
                <a:ea typeface="ＭＳ Ｐゴシック"/>
              </a:rPr>
              <a:t>市区町村</a:t>
            </a:r>
            <a:endParaRPr kumimoji="0" lang="ja-JP" altLang="en-US" sz="1500" b="1" kern="0" dirty="0">
              <a:solidFill>
                <a:prstClr val="white"/>
              </a:solidFill>
              <a:latin typeface="Calibri"/>
              <a:ea typeface="ＭＳ Ｐゴシック"/>
            </a:endParaRPr>
          </a:p>
        </p:txBody>
      </p:sp>
      <p:sp>
        <p:nvSpPr>
          <p:cNvPr id="41" name="角丸四角形 40"/>
          <p:cNvSpPr/>
          <p:nvPr/>
        </p:nvSpPr>
        <p:spPr>
          <a:xfrm>
            <a:off x="7449300" y="764704"/>
            <a:ext cx="2312101" cy="2664296"/>
          </a:xfrm>
          <a:prstGeom prst="roundRect">
            <a:avLst/>
          </a:prstGeom>
          <a:solidFill>
            <a:srgbClr val="FF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t" anchorCtr="0"/>
          <a:lstStyle/>
          <a:p>
            <a:pPr fontAlgn="auto">
              <a:spcBef>
                <a:spcPts val="0"/>
              </a:spcBef>
              <a:spcAft>
                <a:spcPts val="0"/>
              </a:spcAft>
            </a:pPr>
            <a:endParaRPr lang="en-US" altLang="ja-JP" sz="1800" dirty="0" smtClean="0">
              <a:solidFill>
                <a:prstClr val="white"/>
              </a:solidFill>
            </a:endParaRPr>
          </a:p>
          <a:p>
            <a:pPr fontAlgn="auto">
              <a:spcBef>
                <a:spcPts val="0"/>
              </a:spcBef>
              <a:spcAft>
                <a:spcPts val="0"/>
              </a:spcAft>
            </a:pPr>
            <a:endParaRPr lang="en-US" altLang="ja-JP" sz="700" dirty="0">
              <a:solidFill>
                <a:prstClr val="white"/>
              </a:solidFill>
            </a:endParaRPr>
          </a:p>
          <a:p>
            <a:pPr fontAlgn="auto">
              <a:spcBef>
                <a:spcPts val="0"/>
              </a:spcBef>
              <a:spcAft>
                <a:spcPts val="0"/>
              </a:spcAft>
            </a:pPr>
            <a:endParaRPr lang="en-US" altLang="ja-JP" sz="700" dirty="0">
              <a:solidFill>
                <a:prstClr val="white"/>
              </a:solidFill>
            </a:endParaRPr>
          </a:p>
          <a:p>
            <a:pPr fontAlgn="auto">
              <a:spcBef>
                <a:spcPts val="0"/>
              </a:spcBef>
              <a:spcAft>
                <a:spcPts val="0"/>
              </a:spcAft>
            </a:pPr>
            <a:endParaRPr lang="en-US" altLang="ja-JP" sz="1000" b="1" dirty="0">
              <a:solidFill>
                <a:prstClr val="black"/>
              </a:solidFill>
            </a:endParaRPr>
          </a:p>
          <a:p>
            <a:pPr fontAlgn="auto">
              <a:spcBef>
                <a:spcPts val="0"/>
              </a:spcBef>
              <a:spcAft>
                <a:spcPts val="0"/>
              </a:spcAft>
            </a:pPr>
            <a:endParaRPr lang="en-US" altLang="ja-JP" sz="1000" b="1" dirty="0" smtClean="0">
              <a:solidFill>
                <a:prstClr val="black"/>
              </a:solidFill>
            </a:endParaRPr>
          </a:p>
          <a:p>
            <a:pPr fontAlgn="auto">
              <a:spcBef>
                <a:spcPts val="0"/>
              </a:spcBef>
              <a:spcAft>
                <a:spcPts val="0"/>
              </a:spcAft>
            </a:pPr>
            <a:endParaRPr lang="en-US" altLang="ja-JP" sz="1000" b="1" dirty="0">
              <a:solidFill>
                <a:prstClr val="black"/>
              </a:solidFill>
            </a:endParaRPr>
          </a:p>
          <a:p>
            <a:pPr fontAlgn="auto">
              <a:spcBef>
                <a:spcPts val="0"/>
              </a:spcBef>
              <a:spcAft>
                <a:spcPts val="0"/>
              </a:spcAft>
            </a:pPr>
            <a:endParaRPr lang="en-US" altLang="ja-JP" sz="1000" b="1" dirty="0" smtClean="0">
              <a:solidFill>
                <a:prstClr val="black"/>
              </a:solidFill>
            </a:endParaRPr>
          </a:p>
          <a:p>
            <a:pPr fontAlgn="auto">
              <a:spcBef>
                <a:spcPts val="0"/>
              </a:spcBef>
              <a:spcAft>
                <a:spcPts val="0"/>
              </a:spcAft>
            </a:pPr>
            <a:endParaRPr lang="en-US" altLang="ja-JP" sz="1000" b="1" dirty="0">
              <a:solidFill>
                <a:prstClr val="black"/>
              </a:solidFill>
            </a:endParaRPr>
          </a:p>
          <a:p>
            <a:pPr fontAlgn="auto">
              <a:spcBef>
                <a:spcPts val="0"/>
              </a:spcBef>
              <a:spcAft>
                <a:spcPts val="0"/>
              </a:spcAft>
            </a:pPr>
            <a:endParaRPr lang="en-US" altLang="ja-JP" sz="1000" b="1" dirty="0" smtClean="0">
              <a:solidFill>
                <a:prstClr val="black"/>
              </a:solidFill>
            </a:endParaRPr>
          </a:p>
          <a:p>
            <a:pPr fontAlgn="auto">
              <a:spcBef>
                <a:spcPts val="0"/>
              </a:spcBef>
              <a:spcAft>
                <a:spcPts val="0"/>
              </a:spcAft>
            </a:pPr>
            <a:endParaRPr lang="en-US" altLang="ja-JP" sz="1000" b="1" dirty="0">
              <a:solidFill>
                <a:prstClr val="black"/>
              </a:solidFill>
            </a:endParaRPr>
          </a:p>
          <a:p>
            <a:pPr fontAlgn="auto">
              <a:spcBef>
                <a:spcPts val="0"/>
              </a:spcBef>
              <a:spcAft>
                <a:spcPts val="0"/>
              </a:spcAft>
            </a:pPr>
            <a:endParaRPr lang="en-US" altLang="ja-JP" sz="1000" b="1" dirty="0" smtClean="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a:p>
            <a:pPr fontAlgn="auto">
              <a:spcBef>
                <a:spcPts val="0"/>
              </a:spcBef>
              <a:spcAft>
                <a:spcPts val="0"/>
              </a:spcAft>
            </a:pPr>
            <a:endParaRPr lang="en-US" altLang="ja-JP" sz="1100" b="1" dirty="0">
              <a:solidFill>
                <a:prstClr val="black"/>
              </a:solidFill>
            </a:endParaRPr>
          </a:p>
        </p:txBody>
      </p:sp>
      <p:sp>
        <p:nvSpPr>
          <p:cNvPr id="39" name="大かっこ 38"/>
          <p:cNvSpPr/>
          <p:nvPr/>
        </p:nvSpPr>
        <p:spPr>
          <a:xfrm>
            <a:off x="151306" y="1556792"/>
            <a:ext cx="940552" cy="263874"/>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lIns="65676" tIns="32838" rIns="65676" bIns="32838" spcCol="0" rtlCol="0" anchor="ctr"/>
          <a:lstStyle/>
          <a:p>
            <a:pPr algn="ctr" fontAlgn="auto">
              <a:spcBef>
                <a:spcPts val="0"/>
              </a:spcBef>
              <a:spcAft>
                <a:spcPts val="0"/>
              </a:spcAft>
            </a:pPr>
            <a:r>
              <a:rPr lang="ja-JP" altLang="en-US" sz="1000" b="1" dirty="0">
                <a:solidFill>
                  <a:srgbClr val="1F497D">
                    <a:lumMod val="50000"/>
                  </a:srgbClr>
                </a:solidFill>
              </a:rPr>
              <a:t>主な</a:t>
            </a:r>
            <a:r>
              <a:rPr lang="ja-JP" altLang="en-US" sz="1000" b="1" dirty="0" smtClean="0">
                <a:solidFill>
                  <a:srgbClr val="1F497D">
                    <a:lumMod val="50000"/>
                  </a:srgbClr>
                </a:solidFill>
              </a:rPr>
              <a:t>通報</a:t>
            </a:r>
            <a:endParaRPr lang="en-US" altLang="ja-JP" sz="1000" b="1" dirty="0" smtClean="0">
              <a:solidFill>
                <a:srgbClr val="1F497D">
                  <a:lumMod val="50000"/>
                </a:srgbClr>
              </a:solidFill>
            </a:endParaRPr>
          </a:p>
          <a:p>
            <a:pPr algn="ctr" fontAlgn="auto">
              <a:spcBef>
                <a:spcPts val="0"/>
              </a:spcBef>
              <a:spcAft>
                <a:spcPts val="0"/>
              </a:spcAft>
            </a:pPr>
            <a:r>
              <a:rPr lang="ja-JP" altLang="en-US" sz="1000" b="1" dirty="0" smtClean="0">
                <a:solidFill>
                  <a:srgbClr val="1F497D">
                    <a:lumMod val="50000"/>
                  </a:srgbClr>
                </a:solidFill>
              </a:rPr>
              <a:t>届出者</a:t>
            </a:r>
            <a:r>
              <a:rPr lang="ja-JP" altLang="en-US" sz="1000" b="1" dirty="0">
                <a:solidFill>
                  <a:srgbClr val="1F497D">
                    <a:lumMod val="50000"/>
                  </a:srgbClr>
                </a:solidFill>
              </a:rPr>
              <a:t>内訳</a:t>
            </a:r>
            <a:endParaRPr lang="ja-JP" altLang="en-US" sz="1800" b="1" dirty="0">
              <a:solidFill>
                <a:srgbClr val="1F497D">
                  <a:lumMod val="50000"/>
                </a:srgbClr>
              </a:solidFill>
            </a:endParaRPr>
          </a:p>
        </p:txBody>
      </p:sp>
      <p:sp>
        <p:nvSpPr>
          <p:cNvPr id="2" name="正方形/長方形 1"/>
          <p:cNvSpPr/>
          <p:nvPr/>
        </p:nvSpPr>
        <p:spPr>
          <a:xfrm>
            <a:off x="105933" y="1844836"/>
            <a:ext cx="1230746" cy="1515511"/>
          </a:xfrm>
          <a:prstGeom prst="rect">
            <a:avLst/>
          </a:prstGeom>
          <a:solidFill>
            <a:schemeClr val="tx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pPr>
            <a:r>
              <a:rPr lang="ja-JP" altLang="en-US" sz="600" dirty="0" smtClean="0">
                <a:solidFill>
                  <a:prstClr val="black"/>
                </a:solidFill>
              </a:rPr>
              <a:t>●</a:t>
            </a:r>
            <a:r>
              <a:rPr lang="ja-JP" altLang="en-US" sz="900" dirty="0">
                <a:solidFill>
                  <a:prstClr val="black"/>
                </a:solidFill>
                <a:latin typeface="ＭＳ Ｐゴシック"/>
              </a:rPr>
              <a:t>当該施設・事業</a:t>
            </a:r>
            <a:endParaRPr lang="en-US" altLang="ja-JP" sz="900" dirty="0">
              <a:solidFill>
                <a:prstClr val="black"/>
              </a:solidFill>
              <a:latin typeface="ＭＳ Ｐゴシック"/>
            </a:endParaRPr>
          </a:p>
          <a:p>
            <a:pPr fontAlgn="auto">
              <a:spcBef>
                <a:spcPts val="0"/>
              </a:spcBef>
              <a:spcAft>
                <a:spcPts val="0"/>
              </a:spcAft>
            </a:pPr>
            <a:r>
              <a:rPr lang="ja-JP" altLang="en-US" sz="900" dirty="0">
                <a:solidFill>
                  <a:prstClr val="black"/>
                </a:solidFill>
                <a:latin typeface="ＭＳ Ｐゴシック"/>
              </a:rPr>
              <a:t>　所職員　</a:t>
            </a:r>
            <a:r>
              <a:rPr lang="ja-JP" altLang="en-US" sz="900" dirty="0" smtClean="0">
                <a:solidFill>
                  <a:prstClr val="black"/>
                </a:solidFill>
                <a:latin typeface="ＭＳ Ｐゴシック"/>
              </a:rPr>
              <a:t>　</a:t>
            </a:r>
            <a:r>
              <a:rPr lang="en-US" altLang="ja-JP" sz="900" dirty="0" smtClean="0">
                <a:solidFill>
                  <a:prstClr val="black"/>
                </a:solidFill>
                <a:latin typeface="ＭＳ Ｐゴシック"/>
              </a:rPr>
              <a:t>(17.9%)</a:t>
            </a:r>
            <a:endParaRPr lang="en-US" altLang="ja-JP" sz="900" dirty="0">
              <a:solidFill>
                <a:prstClr val="black"/>
              </a:solidFill>
              <a:latin typeface="ＭＳ Ｐゴシック"/>
            </a:endParaRPr>
          </a:p>
          <a:p>
            <a:pPr fontAlgn="auto">
              <a:spcBef>
                <a:spcPts val="0"/>
              </a:spcBef>
              <a:spcAft>
                <a:spcPts val="0"/>
              </a:spcAft>
            </a:pPr>
            <a:r>
              <a:rPr lang="ja-JP" altLang="en-US" sz="600" dirty="0" smtClean="0">
                <a:solidFill>
                  <a:prstClr val="black"/>
                </a:solidFill>
                <a:latin typeface="ＭＳ Ｐゴシック"/>
              </a:rPr>
              <a:t>●</a:t>
            </a:r>
            <a:r>
              <a:rPr lang="ja-JP" altLang="en-US" sz="900" dirty="0">
                <a:solidFill>
                  <a:prstClr val="black"/>
                </a:solidFill>
              </a:rPr>
              <a:t>本人による</a:t>
            </a:r>
            <a:r>
              <a:rPr lang="ja-JP" altLang="en-US" sz="900" dirty="0" smtClean="0">
                <a:solidFill>
                  <a:prstClr val="black"/>
                </a:solidFill>
              </a:rPr>
              <a:t>届出</a:t>
            </a:r>
            <a:endParaRPr lang="en-US" altLang="ja-JP" sz="900" dirty="0" smtClean="0">
              <a:solidFill>
                <a:prstClr val="black"/>
              </a:solidFill>
            </a:endParaRPr>
          </a:p>
          <a:p>
            <a:pPr fontAlgn="auto">
              <a:spcBef>
                <a:spcPts val="0"/>
              </a:spcBef>
              <a:spcAft>
                <a:spcPts val="0"/>
              </a:spcAft>
            </a:pPr>
            <a:r>
              <a:rPr lang="en-US" altLang="ja-JP" sz="900" dirty="0" smtClean="0">
                <a:solidFill>
                  <a:prstClr val="black"/>
                </a:solidFill>
              </a:rPr>
              <a:t>               </a:t>
            </a:r>
            <a:r>
              <a:rPr lang="ja-JP" altLang="en-US" sz="900" dirty="0" smtClean="0">
                <a:solidFill>
                  <a:prstClr val="black"/>
                </a:solidFill>
              </a:rPr>
              <a:t>       </a:t>
            </a:r>
            <a:r>
              <a:rPr lang="en-US" altLang="ja-JP" sz="900" dirty="0" smtClean="0">
                <a:solidFill>
                  <a:prstClr val="black"/>
                </a:solidFill>
                <a:latin typeface="ＭＳ Ｐゴシック"/>
              </a:rPr>
              <a:t>(17.8%)</a:t>
            </a:r>
          </a:p>
          <a:p>
            <a:pPr fontAlgn="auto">
              <a:spcBef>
                <a:spcPts val="0"/>
              </a:spcBef>
              <a:spcAft>
                <a:spcPts val="0"/>
              </a:spcAft>
            </a:pPr>
            <a:r>
              <a:rPr lang="en-US" altLang="ja-JP" sz="600" dirty="0" smtClean="0">
                <a:solidFill>
                  <a:prstClr val="black"/>
                </a:solidFill>
                <a:latin typeface="ＭＳ Ｐゴシック"/>
              </a:rPr>
              <a:t>●</a:t>
            </a:r>
            <a:r>
              <a:rPr lang="ja-JP" altLang="en-US" sz="900" dirty="0">
                <a:solidFill>
                  <a:prstClr val="black"/>
                </a:solidFill>
                <a:latin typeface="ＭＳ Ｐゴシック"/>
              </a:rPr>
              <a:t>家族・親族　　　　</a:t>
            </a:r>
            <a:endParaRPr lang="en-US" altLang="ja-JP" sz="900" dirty="0" smtClean="0">
              <a:solidFill>
                <a:prstClr val="black"/>
              </a:solidFill>
              <a:latin typeface="ＭＳ Ｐゴシック"/>
            </a:endParaRPr>
          </a:p>
          <a:p>
            <a:pPr fontAlgn="auto">
              <a:spcBef>
                <a:spcPts val="0"/>
              </a:spcBef>
              <a:spcAft>
                <a:spcPts val="0"/>
              </a:spcAft>
            </a:pPr>
            <a:r>
              <a:rPr lang="ja-JP" altLang="en-US" sz="900" dirty="0">
                <a:solidFill>
                  <a:prstClr val="black"/>
                </a:solidFill>
                <a:latin typeface="ＭＳ Ｐゴシック"/>
              </a:rPr>
              <a:t>　</a:t>
            </a:r>
            <a:r>
              <a:rPr lang="ja-JP" altLang="en-US" sz="900" dirty="0" smtClean="0">
                <a:solidFill>
                  <a:prstClr val="black"/>
                </a:solidFill>
                <a:latin typeface="ＭＳ Ｐゴシック"/>
              </a:rPr>
              <a:t>　　　　　　</a:t>
            </a:r>
            <a:r>
              <a:rPr lang="en-US" altLang="ja-JP" sz="900" dirty="0" smtClean="0">
                <a:solidFill>
                  <a:prstClr val="black"/>
                </a:solidFill>
                <a:latin typeface="ＭＳ Ｐゴシック"/>
              </a:rPr>
              <a:t>(12.9%)</a:t>
            </a:r>
          </a:p>
          <a:p>
            <a:pPr fontAlgn="auto">
              <a:spcBef>
                <a:spcPts val="0"/>
              </a:spcBef>
              <a:spcAft>
                <a:spcPts val="0"/>
              </a:spcAft>
            </a:pPr>
            <a:r>
              <a:rPr lang="ja-JP" altLang="en-US" sz="600" dirty="0">
                <a:solidFill>
                  <a:prstClr val="black"/>
                </a:solidFill>
                <a:latin typeface="ＭＳ Ｐゴシック"/>
              </a:rPr>
              <a:t>●</a:t>
            </a:r>
            <a:r>
              <a:rPr lang="ja-JP" altLang="en-US" sz="900" dirty="0">
                <a:solidFill>
                  <a:prstClr val="black"/>
                </a:solidFill>
                <a:latin typeface="ＭＳ Ｐゴシック"/>
              </a:rPr>
              <a:t>設置者・管理者　　　　</a:t>
            </a:r>
            <a:endParaRPr lang="en-US" altLang="ja-JP" sz="900" dirty="0">
              <a:solidFill>
                <a:prstClr val="black"/>
              </a:solidFill>
              <a:latin typeface="ＭＳ Ｐゴシック"/>
            </a:endParaRPr>
          </a:p>
          <a:p>
            <a:pPr fontAlgn="auto">
              <a:spcBef>
                <a:spcPts val="0"/>
              </a:spcBef>
              <a:spcAft>
                <a:spcPts val="0"/>
              </a:spcAft>
            </a:pPr>
            <a:r>
              <a:rPr lang="ja-JP" altLang="en-US" sz="900" dirty="0">
                <a:solidFill>
                  <a:prstClr val="black"/>
                </a:solidFill>
                <a:latin typeface="ＭＳ Ｐゴシック"/>
              </a:rPr>
              <a:t>　　　　　　　</a:t>
            </a:r>
            <a:r>
              <a:rPr lang="en-US" altLang="ja-JP" sz="900" dirty="0" smtClean="0">
                <a:solidFill>
                  <a:prstClr val="black"/>
                </a:solidFill>
                <a:latin typeface="ＭＳ Ｐゴシック"/>
              </a:rPr>
              <a:t>(12.6%)</a:t>
            </a:r>
            <a:endParaRPr lang="en-US" altLang="ja-JP" sz="900" dirty="0">
              <a:solidFill>
                <a:prstClr val="black"/>
              </a:solidFill>
              <a:latin typeface="ＭＳ Ｐゴシック"/>
            </a:endParaRPr>
          </a:p>
          <a:p>
            <a:pPr fontAlgn="auto">
              <a:spcBef>
                <a:spcPts val="0"/>
              </a:spcBef>
              <a:spcAft>
                <a:spcPts val="0"/>
              </a:spcAft>
            </a:pPr>
            <a:r>
              <a:rPr lang="en-US" altLang="ja-JP" sz="600" dirty="0" smtClean="0">
                <a:solidFill>
                  <a:schemeClr val="tx1"/>
                </a:solidFill>
                <a:latin typeface="ＭＳ Ｐゴシック"/>
              </a:rPr>
              <a:t>●</a:t>
            </a:r>
            <a:r>
              <a:rPr lang="ja-JP" altLang="en-US" sz="900" dirty="0" smtClean="0">
                <a:solidFill>
                  <a:schemeClr val="tx1"/>
                </a:solidFill>
                <a:latin typeface="ＭＳ Ｐゴシック"/>
              </a:rPr>
              <a:t>相談支援専門員</a:t>
            </a:r>
            <a:endParaRPr lang="en-US" altLang="ja-JP" sz="900" dirty="0" smtClean="0">
              <a:solidFill>
                <a:schemeClr val="tx1"/>
              </a:solidFill>
              <a:latin typeface="ＭＳ Ｐゴシック"/>
            </a:endParaRPr>
          </a:p>
          <a:p>
            <a:pPr fontAlgn="auto">
              <a:spcBef>
                <a:spcPts val="0"/>
              </a:spcBef>
              <a:spcAft>
                <a:spcPts val="0"/>
              </a:spcAft>
            </a:pPr>
            <a:r>
              <a:rPr lang="ja-JP" altLang="en-US" sz="900" dirty="0">
                <a:solidFill>
                  <a:schemeClr val="tx1"/>
                </a:solidFill>
                <a:latin typeface="ＭＳ Ｐゴシック"/>
              </a:rPr>
              <a:t>　</a:t>
            </a:r>
            <a:r>
              <a:rPr lang="ja-JP" altLang="en-US" sz="900" dirty="0" smtClean="0">
                <a:solidFill>
                  <a:schemeClr val="tx1"/>
                </a:solidFill>
                <a:latin typeface="ＭＳ Ｐゴシック"/>
              </a:rPr>
              <a:t>　　　　　     </a:t>
            </a:r>
            <a:r>
              <a:rPr lang="en-US" altLang="ja-JP" sz="900" dirty="0" smtClean="0">
                <a:solidFill>
                  <a:schemeClr val="tx1"/>
                </a:solidFill>
                <a:latin typeface="ＭＳ Ｐゴシック"/>
              </a:rPr>
              <a:t>(9.0%)</a:t>
            </a:r>
          </a:p>
        </p:txBody>
      </p:sp>
      <p:sp>
        <p:nvSpPr>
          <p:cNvPr id="40" name="右矢印 39"/>
          <p:cNvSpPr/>
          <p:nvPr/>
        </p:nvSpPr>
        <p:spPr>
          <a:xfrm>
            <a:off x="1286599" y="546732"/>
            <a:ext cx="808011" cy="388190"/>
          </a:xfrm>
          <a:prstGeom prst="rightArrow">
            <a:avLst/>
          </a:prstGeom>
          <a:solidFill>
            <a:srgbClr val="002060"/>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ctr"/>
          <a:lstStyle/>
          <a:p>
            <a:pPr algn="ctr" fontAlgn="auto">
              <a:spcBef>
                <a:spcPts val="0"/>
              </a:spcBef>
              <a:spcAft>
                <a:spcPts val="0"/>
              </a:spcAft>
            </a:pPr>
            <a:r>
              <a:rPr lang="en-US" altLang="ja-JP" sz="1000" b="1" dirty="0" smtClean="0">
                <a:solidFill>
                  <a:prstClr val="white"/>
                </a:solidFill>
              </a:rPr>
              <a:t>2,310</a:t>
            </a:r>
            <a:r>
              <a:rPr lang="ja-JP" altLang="en-US" sz="1000" b="1" dirty="0" smtClean="0">
                <a:solidFill>
                  <a:prstClr val="white"/>
                </a:solidFill>
              </a:rPr>
              <a:t>件</a:t>
            </a:r>
            <a:endParaRPr lang="ja-JP" altLang="en-US" sz="1000" b="1" dirty="0">
              <a:solidFill>
                <a:prstClr val="white"/>
              </a:solidFill>
            </a:endParaRPr>
          </a:p>
        </p:txBody>
      </p:sp>
      <p:sp>
        <p:nvSpPr>
          <p:cNvPr id="15" name="角丸四角形 14"/>
          <p:cNvSpPr/>
          <p:nvPr/>
        </p:nvSpPr>
        <p:spPr>
          <a:xfrm>
            <a:off x="7537859" y="502550"/>
            <a:ext cx="2095661" cy="432372"/>
          </a:xfrm>
          <a:prstGeom prst="roundRect">
            <a:avLst/>
          </a:prstGeom>
          <a:gradFill flip="none" rotWithShape="1">
            <a:gsLst>
              <a:gs pos="0">
                <a:schemeClr val="accent6"/>
              </a:gs>
              <a:gs pos="80000">
                <a:schemeClr val="accent6"/>
              </a:gs>
              <a:gs pos="100000">
                <a:schemeClr val="accent6">
                  <a:lumMod val="20000"/>
                  <a:lumOff val="80000"/>
                </a:schemeClr>
              </a:gs>
            </a:gsLst>
            <a:lin ang="16200000" scaled="1"/>
            <a:tileRect/>
          </a:gradFill>
          <a:ln w="12700">
            <a:no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auto">
              <a:spcBef>
                <a:spcPts val="0"/>
              </a:spcBef>
              <a:spcAft>
                <a:spcPts val="0"/>
              </a:spcAft>
            </a:pPr>
            <a:r>
              <a:rPr lang="ja-JP" altLang="en-US" sz="1200" b="1" dirty="0" smtClean="0">
                <a:solidFill>
                  <a:prstClr val="white"/>
                </a:solidFill>
              </a:rPr>
              <a:t>障害者</a:t>
            </a:r>
            <a:r>
              <a:rPr lang="ja-JP" altLang="en-US" sz="1200" b="1" dirty="0">
                <a:solidFill>
                  <a:prstClr val="white"/>
                </a:solidFill>
              </a:rPr>
              <a:t>総合</a:t>
            </a:r>
            <a:r>
              <a:rPr lang="ja-JP" altLang="en-US" sz="1200" b="1" dirty="0" smtClean="0">
                <a:solidFill>
                  <a:prstClr val="white"/>
                </a:solidFill>
              </a:rPr>
              <a:t>支援法等</a:t>
            </a:r>
            <a:endParaRPr lang="en-US" altLang="ja-JP" sz="1200" b="1" dirty="0" smtClean="0">
              <a:solidFill>
                <a:prstClr val="white"/>
              </a:solidFill>
            </a:endParaRPr>
          </a:p>
          <a:p>
            <a:pPr algn="ctr" fontAlgn="auto">
              <a:spcBef>
                <a:spcPts val="0"/>
              </a:spcBef>
              <a:spcAft>
                <a:spcPts val="0"/>
              </a:spcAft>
            </a:pPr>
            <a:r>
              <a:rPr lang="ja-JP" altLang="en-US" sz="1200" b="1" dirty="0" smtClean="0">
                <a:solidFill>
                  <a:prstClr val="white"/>
                </a:solidFill>
              </a:rPr>
              <a:t>による権限行使等</a:t>
            </a:r>
            <a:r>
              <a:rPr lang="en-US" altLang="ja-JP" sz="1200" b="1" dirty="0" smtClean="0">
                <a:solidFill>
                  <a:prstClr val="white"/>
                </a:solidFill>
              </a:rPr>
              <a:t>※3</a:t>
            </a:r>
            <a:endParaRPr lang="ja-JP" altLang="en-US" sz="1200" b="1" dirty="0" smtClean="0">
              <a:solidFill>
                <a:prstClr val="white"/>
              </a:solidFill>
            </a:endParaRPr>
          </a:p>
        </p:txBody>
      </p:sp>
      <p:sp>
        <p:nvSpPr>
          <p:cNvPr id="45" name="角丸四角形 44"/>
          <p:cNvSpPr/>
          <p:nvPr/>
        </p:nvSpPr>
        <p:spPr>
          <a:xfrm>
            <a:off x="7506183" y="1117144"/>
            <a:ext cx="2127338" cy="655713"/>
          </a:xfrm>
          <a:prstGeom prst="roundRect">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t" anchorCtr="0"/>
          <a:lstStyle/>
          <a:p>
            <a:pPr defTabSz="656760" fontAlgn="auto">
              <a:lnSpc>
                <a:spcPts val="1100"/>
              </a:lnSpc>
              <a:spcBef>
                <a:spcPts val="0"/>
              </a:spcBef>
              <a:spcAft>
                <a:spcPts val="0"/>
              </a:spcAft>
              <a:defRPr/>
            </a:pP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施設等に対する指導　  </a:t>
            </a:r>
            <a:r>
              <a:rPr kumimoji="0" lang="en-US" altLang="ja-JP" sz="1000" kern="0" dirty="0">
                <a:solidFill>
                  <a:prstClr val="black"/>
                </a:solidFill>
                <a:latin typeface="ＭＳ Ｐゴシック"/>
                <a:ea typeface="ＭＳ Ｐゴシック"/>
                <a:cs typeface="メイリオ" pitchFamily="50" charset="-128"/>
              </a:rPr>
              <a:t>389</a:t>
            </a:r>
            <a:r>
              <a:rPr kumimoji="0" lang="ja-JP" altLang="en-US" sz="1000" kern="0" dirty="0" smtClean="0">
                <a:solidFill>
                  <a:prstClr val="black"/>
                </a:solidFill>
                <a:latin typeface="ＭＳ Ｐゴシック"/>
                <a:ea typeface="ＭＳ Ｐゴシック"/>
                <a:cs typeface="メイリオ" pitchFamily="50" charset="-128"/>
              </a:rPr>
              <a:t>件</a:t>
            </a: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改善計画提出依頼　　  </a:t>
            </a:r>
            <a:r>
              <a:rPr kumimoji="0" lang="en-US" altLang="ja-JP" sz="1000" kern="0" dirty="0">
                <a:solidFill>
                  <a:prstClr val="black"/>
                </a:solidFill>
                <a:latin typeface="ＭＳ Ｐゴシック"/>
                <a:ea typeface="ＭＳ Ｐゴシック"/>
                <a:cs typeface="メイリオ" pitchFamily="50" charset="-128"/>
              </a:rPr>
              <a:t>309</a:t>
            </a:r>
            <a:r>
              <a:rPr kumimoji="0" lang="ja-JP" altLang="en-US" sz="1000" kern="0" dirty="0" smtClean="0">
                <a:solidFill>
                  <a:prstClr val="black"/>
                </a:solidFill>
                <a:latin typeface="ＭＳ Ｐゴシック"/>
                <a:ea typeface="ＭＳ Ｐゴシック"/>
                <a:cs typeface="メイリオ" pitchFamily="50" charset="-128"/>
              </a:rPr>
              <a:t>件</a:t>
            </a: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従事者への注意・指導  </a:t>
            </a:r>
            <a:r>
              <a:rPr kumimoji="0" lang="en-US" altLang="ja-JP" sz="1000" kern="0" dirty="0" smtClean="0">
                <a:solidFill>
                  <a:prstClr val="black"/>
                </a:solidFill>
                <a:latin typeface="ＭＳ Ｐゴシック"/>
                <a:ea typeface="ＭＳ Ｐゴシック"/>
                <a:cs typeface="メイリオ" pitchFamily="50" charset="-128"/>
              </a:rPr>
              <a:t>175</a:t>
            </a:r>
            <a:r>
              <a:rPr kumimoji="0" lang="ja-JP" altLang="en-US" sz="1000" kern="0" dirty="0" smtClean="0">
                <a:solidFill>
                  <a:prstClr val="black"/>
                </a:solidFill>
                <a:latin typeface="ＭＳ Ｐゴシック"/>
                <a:ea typeface="ＭＳ Ｐゴシック"/>
                <a:cs typeface="メイリオ" pitchFamily="50" charset="-128"/>
              </a:rPr>
              <a:t>件</a:t>
            </a:r>
            <a:endParaRPr kumimoji="0" lang="en-US" altLang="ja-JP" sz="1000" kern="0" dirty="0" smtClean="0">
              <a:solidFill>
                <a:prstClr val="black"/>
              </a:solidFill>
              <a:latin typeface="ＭＳ Ｐゴシック"/>
              <a:ea typeface="ＭＳ Ｐゴシック"/>
              <a:cs typeface="メイリオ" pitchFamily="50" charset="-128"/>
            </a:endParaRPr>
          </a:p>
        </p:txBody>
      </p:sp>
      <p:sp>
        <p:nvSpPr>
          <p:cNvPr id="46" name="対角する 2 つの角を丸めた四角形 45"/>
          <p:cNvSpPr/>
          <p:nvPr/>
        </p:nvSpPr>
        <p:spPr>
          <a:xfrm>
            <a:off x="7761313" y="1014320"/>
            <a:ext cx="1504553" cy="182432"/>
          </a:xfrm>
          <a:prstGeom prst="round2Diag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spcCol="0" rtlCol="0" anchor="ctr"/>
          <a:lstStyle/>
          <a:p>
            <a:pPr algn="ctr" fontAlgn="auto">
              <a:spcBef>
                <a:spcPts val="0"/>
              </a:spcBef>
              <a:spcAft>
                <a:spcPts val="0"/>
              </a:spcAft>
            </a:pPr>
            <a:r>
              <a:rPr lang="ja-JP" altLang="en-US" sz="1000" dirty="0" smtClean="0">
                <a:solidFill>
                  <a:prstClr val="black"/>
                </a:solidFill>
              </a:rPr>
              <a:t>市区町村による指導等</a:t>
            </a:r>
            <a:endParaRPr lang="ja-JP" altLang="en-US" sz="1000" dirty="0">
              <a:solidFill>
                <a:prstClr val="black"/>
              </a:solidFill>
            </a:endParaRPr>
          </a:p>
        </p:txBody>
      </p:sp>
      <p:sp>
        <p:nvSpPr>
          <p:cNvPr id="47" name="角丸四角形 46"/>
          <p:cNvSpPr/>
          <p:nvPr/>
        </p:nvSpPr>
        <p:spPr>
          <a:xfrm>
            <a:off x="7539651" y="1945679"/>
            <a:ext cx="2093869" cy="1411323"/>
          </a:xfrm>
          <a:prstGeom prst="roundRect">
            <a:avLst/>
          </a:prstGeom>
          <a:solidFill>
            <a:srgbClr val="FFFFFF"/>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t" anchorCtr="0"/>
          <a:lstStyle/>
          <a:p>
            <a:pPr defTabSz="656760" fontAlgn="auto">
              <a:lnSpc>
                <a:spcPts val="1100"/>
              </a:lnSpc>
              <a:spcBef>
                <a:spcPts val="0"/>
              </a:spcBef>
              <a:spcAft>
                <a:spcPts val="0"/>
              </a:spcAft>
              <a:defRPr/>
            </a:pP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報告徴収・出頭要請・質問・</a:t>
            </a: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立入検査               　 </a:t>
            </a:r>
            <a:r>
              <a:rPr kumimoji="0" lang="en-US" altLang="ja-JP" sz="1000" kern="0" dirty="0" smtClean="0">
                <a:solidFill>
                  <a:prstClr val="black"/>
                </a:solidFill>
                <a:latin typeface="ＭＳ Ｐゴシック"/>
                <a:ea typeface="ＭＳ Ｐゴシック"/>
                <a:cs typeface="メイリオ" pitchFamily="50" charset="-128"/>
              </a:rPr>
              <a:t>191</a:t>
            </a:r>
            <a:r>
              <a:rPr kumimoji="0" lang="ja-JP" altLang="en-US" sz="1000" kern="0" dirty="0" smtClean="0">
                <a:solidFill>
                  <a:prstClr val="black"/>
                </a:solidFill>
                <a:latin typeface="ＭＳ Ｐゴシック"/>
                <a:ea typeface="ＭＳ Ｐゴシック"/>
                <a:cs typeface="メイリオ" pitchFamily="50" charset="-128"/>
              </a:rPr>
              <a:t>件</a:t>
            </a: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改善勧告                   </a:t>
            </a:r>
            <a:r>
              <a:rPr kumimoji="0" lang="en-US" altLang="ja-JP" sz="1000" kern="0" dirty="0" smtClean="0">
                <a:solidFill>
                  <a:prstClr val="black"/>
                </a:solidFill>
                <a:latin typeface="ＭＳ Ｐゴシック"/>
                <a:ea typeface="ＭＳ Ｐゴシック"/>
                <a:cs typeface="メイリオ" pitchFamily="50" charset="-128"/>
              </a:rPr>
              <a:t>38</a:t>
            </a:r>
            <a:r>
              <a:rPr kumimoji="0" lang="ja-JP" altLang="en-US" sz="1000" kern="0" dirty="0" smtClean="0">
                <a:solidFill>
                  <a:prstClr val="black"/>
                </a:solidFill>
                <a:latin typeface="ＭＳ Ｐゴシック"/>
                <a:ea typeface="ＭＳ Ｐゴシック"/>
                <a:cs typeface="メイリオ" pitchFamily="50" charset="-128"/>
              </a:rPr>
              <a:t>件</a:t>
            </a: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改善命令                   　</a:t>
            </a:r>
            <a:r>
              <a:rPr kumimoji="0" lang="en-US" altLang="ja-JP" sz="1000" kern="0" dirty="0">
                <a:solidFill>
                  <a:prstClr val="black"/>
                </a:solidFill>
                <a:latin typeface="ＭＳ Ｐゴシック"/>
                <a:ea typeface="ＭＳ Ｐゴシック"/>
                <a:cs typeface="メイリオ" pitchFamily="50" charset="-128"/>
              </a:rPr>
              <a:t>1</a:t>
            </a:r>
            <a:r>
              <a:rPr kumimoji="0" lang="ja-JP" altLang="en-US" sz="1000" kern="0" dirty="0" smtClean="0">
                <a:solidFill>
                  <a:prstClr val="black"/>
                </a:solidFill>
                <a:latin typeface="ＭＳ Ｐゴシック"/>
                <a:ea typeface="ＭＳ Ｐゴシック"/>
                <a:cs typeface="メイリオ" pitchFamily="50" charset="-128"/>
              </a:rPr>
              <a:t>件</a:t>
            </a: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指定の全部・一部停止 </a:t>
            </a:r>
            <a:r>
              <a:rPr kumimoji="0" lang="en-US" altLang="ja-JP" sz="1000" kern="0" dirty="0" smtClean="0">
                <a:solidFill>
                  <a:prstClr val="black"/>
                </a:solidFill>
                <a:latin typeface="ＭＳ Ｐゴシック"/>
                <a:ea typeface="ＭＳ Ｐゴシック"/>
                <a:cs typeface="メイリオ" pitchFamily="50" charset="-128"/>
              </a:rPr>
              <a:t>  8</a:t>
            </a:r>
            <a:r>
              <a:rPr kumimoji="0" lang="ja-JP" altLang="en-US" sz="1000" kern="0" dirty="0" smtClean="0">
                <a:solidFill>
                  <a:prstClr val="black"/>
                </a:solidFill>
                <a:latin typeface="ＭＳ Ｐゴシック"/>
                <a:ea typeface="ＭＳ Ｐゴシック"/>
                <a:cs typeface="メイリオ" pitchFamily="50" charset="-128"/>
              </a:rPr>
              <a:t>件</a:t>
            </a: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指定取消</a:t>
            </a:r>
            <a:r>
              <a:rPr lang="en-US" altLang="ja-JP" sz="900" dirty="0" smtClean="0">
                <a:solidFill>
                  <a:prstClr val="black"/>
                </a:solidFill>
                <a:latin typeface="Calibri"/>
                <a:ea typeface="ＭＳ Ｐゴシック"/>
              </a:rPr>
              <a:t>※4</a:t>
            </a:r>
            <a:r>
              <a:rPr kumimoji="0" lang="ja-JP" altLang="en-US" sz="900" kern="0" dirty="0" smtClean="0">
                <a:solidFill>
                  <a:prstClr val="black"/>
                </a:solidFill>
                <a:latin typeface="ＭＳ Ｐゴシック"/>
                <a:ea typeface="ＭＳ Ｐゴシック"/>
                <a:cs typeface="メイリオ" pitchFamily="50" charset="-128"/>
              </a:rPr>
              <a:t>　</a:t>
            </a:r>
            <a:r>
              <a:rPr kumimoji="0" lang="ja-JP" altLang="en-US" sz="1000" kern="0" dirty="0" smtClean="0">
                <a:solidFill>
                  <a:prstClr val="black"/>
                </a:solidFill>
                <a:latin typeface="ＭＳ Ｐゴシック"/>
                <a:ea typeface="ＭＳ Ｐゴシック"/>
                <a:cs typeface="メイリオ" pitchFamily="50" charset="-128"/>
              </a:rPr>
              <a:t>　　　　　　 </a:t>
            </a:r>
            <a:r>
              <a:rPr kumimoji="0" lang="en-US" altLang="ja-JP" sz="1000" kern="0" dirty="0">
                <a:solidFill>
                  <a:prstClr val="black"/>
                </a:solidFill>
                <a:latin typeface="ＭＳ Ｐゴシック"/>
                <a:ea typeface="ＭＳ Ｐゴシック"/>
                <a:cs typeface="メイリオ" pitchFamily="50" charset="-128"/>
              </a:rPr>
              <a:t>3</a:t>
            </a:r>
            <a:r>
              <a:rPr kumimoji="0" lang="ja-JP" altLang="en-US" sz="1000" kern="0" dirty="0" smtClean="0">
                <a:solidFill>
                  <a:prstClr val="black"/>
                </a:solidFill>
                <a:latin typeface="ＭＳ Ｐゴシック"/>
                <a:ea typeface="ＭＳ Ｐゴシック"/>
                <a:cs typeface="メイリオ" pitchFamily="50" charset="-128"/>
              </a:rPr>
              <a:t>件</a:t>
            </a: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a:t>
            </a:r>
            <a:r>
              <a:rPr kumimoji="0" lang="ja-JP" altLang="en-US" sz="1000" kern="0" dirty="0">
                <a:solidFill>
                  <a:prstClr val="black"/>
                </a:solidFill>
                <a:latin typeface="ＭＳ Ｐゴシック"/>
                <a:ea typeface="ＭＳ Ｐゴシック"/>
                <a:cs typeface="メイリオ" pitchFamily="50" charset="-128"/>
              </a:rPr>
              <a:t>都道府県・政令市・中核市等</a:t>
            </a:r>
          </a:p>
          <a:p>
            <a:pPr defTabSz="656760" fontAlgn="auto">
              <a:lnSpc>
                <a:spcPts val="1100"/>
              </a:lnSpc>
              <a:spcBef>
                <a:spcPts val="0"/>
              </a:spcBef>
              <a:spcAft>
                <a:spcPts val="0"/>
              </a:spcAft>
              <a:defRPr/>
            </a:pPr>
            <a:r>
              <a:rPr kumimoji="0" lang="ja-JP" altLang="en-US" sz="1000" kern="0" dirty="0">
                <a:solidFill>
                  <a:prstClr val="black"/>
                </a:solidFill>
                <a:latin typeface="ＭＳ Ｐゴシック"/>
                <a:ea typeface="ＭＳ Ｐゴシック"/>
                <a:cs typeface="メイリオ" pitchFamily="50" charset="-128"/>
              </a:rPr>
              <a:t>    による指導                </a:t>
            </a:r>
            <a:r>
              <a:rPr kumimoji="0" lang="en-US" altLang="ja-JP" sz="1000" kern="0" smtClean="0">
                <a:solidFill>
                  <a:prstClr val="black"/>
                </a:solidFill>
                <a:latin typeface="ＭＳ Ｐゴシック"/>
                <a:ea typeface="ＭＳ Ｐゴシック"/>
                <a:cs typeface="メイリオ" pitchFamily="50" charset="-128"/>
              </a:rPr>
              <a:t>266</a:t>
            </a:r>
            <a:r>
              <a:rPr kumimoji="0" lang="ja-JP" altLang="en-US" sz="1000" kern="0" smtClean="0">
                <a:solidFill>
                  <a:prstClr val="black"/>
                </a:solidFill>
                <a:latin typeface="ＭＳ Ｐゴシック"/>
                <a:ea typeface="ＭＳ Ｐゴシック"/>
                <a:cs typeface="メイリオ" pitchFamily="50" charset="-128"/>
              </a:rPr>
              <a:t>件</a:t>
            </a:r>
            <a:endParaRPr kumimoji="0" lang="ja-JP" altLang="en-US" sz="1000" kern="0" dirty="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endParaRPr kumimoji="0" lang="en-US" altLang="ja-JP" sz="1000" kern="0" dirty="0" smtClean="0">
              <a:solidFill>
                <a:prstClr val="black"/>
              </a:solidFill>
              <a:latin typeface="ＭＳ Ｐゴシック"/>
              <a:ea typeface="ＭＳ Ｐゴシック"/>
              <a:cs typeface="メイリオ" pitchFamily="50" charset="-128"/>
            </a:endParaRPr>
          </a:p>
        </p:txBody>
      </p:sp>
      <p:sp>
        <p:nvSpPr>
          <p:cNvPr id="48" name="対角する 2 つの角を丸めた四角形 47"/>
          <p:cNvSpPr/>
          <p:nvPr/>
        </p:nvSpPr>
        <p:spPr>
          <a:xfrm>
            <a:off x="7777277" y="1815067"/>
            <a:ext cx="1504553" cy="340304"/>
          </a:xfrm>
          <a:prstGeom prst="round2Diag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5676" tIns="0" rIns="65676" bIns="0" spcCol="0" rtlCol="0" anchor="ctr"/>
          <a:lstStyle/>
          <a:p>
            <a:pPr algn="ctr" fontAlgn="auto">
              <a:spcBef>
                <a:spcPts val="0"/>
              </a:spcBef>
              <a:spcAft>
                <a:spcPts val="0"/>
              </a:spcAft>
            </a:pPr>
            <a:r>
              <a:rPr lang="ja-JP" altLang="en-US" sz="1000" dirty="0" smtClean="0">
                <a:solidFill>
                  <a:prstClr val="black"/>
                </a:solidFill>
              </a:rPr>
              <a:t>障害者</a:t>
            </a:r>
            <a:r>
              <a:rPr lang="ja-JP" altLang="en-US" sz="1000" dirty="0">
                <a:solidFill>
                  <a:prstClr val="black"/>
                </a:solidFill>
              </a:rPr>
              <a:t>総合</a:t>
            </a:r>
            <a:r>
              <a:rPr lang="ja-JP" altLang="en-US" sz="1000" dirty="0" smtClean="0">
                <a:solidFill>
                  <a:prstClr val="black"/>
                </a:solidFill>
              </a:rPr>
              <a:t>支援法等による権限の行使</a:t>
            </a:r>
            <a:r>
              <a:rPr lang="ja-JP" altLang="en-US" sz="1000" dirty="0">
                <a:solidFill>
                  <a:prstClr val="black"/>
                </a:solidFill>
              </a:rPr>
              <a:t>等</a:t>
            </a:r>
          </a:p>
        </p:txBody>
      </p:sp>
      <p:sp>
        <p:nvSpPr>
          <p:cNvPr id="50" name="角丸四角形 49"/>
          <p:cNvSpPr/>
          <p:nvPr/>
        </p:nvSpPr>
        <p:spPr>
          <a:xfrm>
            <a:off x="4333031" y="683283"/>
            <a:ext cx="3037790" cy="2745717"/>
          </a:xfrm>
          <a:prstGeom prst="roundRect">
            <a:avLst>
              <a:gd name="adj" fmla="val 1540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ctr"/>
          <a:lstStyle/>
          <a:p>
            <a:pPr algn="ctr" fontAlgn="auto">
              <a:spcBef>
                <a:spcPts val="0"/>
              </a:spcBef>
              <a:spcAft>
                <a:spcPts val="0"/>
              </a:spcAft>
            </a:pPr>
            <a:endParaRPr lang="ja-JP" altLang="en-US" sz="1800" dirty="0">
              <a:solidFill>
                <a:prstClr val="white"/>
              </a:solidFill>
            </a:endParaRPr>
          </a:p>
        </p:txBody>
      </p:sp>
      <p:sp>
        <p:nvSpPr>
          <p:cNvPr id="51" name="角丸四角形 50"/>
          <p:cNvSpPr/>
          <p:nvPr/>
        </p:nvSpPr>
        <p:spPr>
          <a:xfrm>
            <a:off x="4923388" y="529934"/>
            <a:ext cx="1845058" cy="304809"/>
          </a:xfrm>
          <a:prstGeom prst="roundRect">
            <a:avLst/>
          </a:prstGeom>
        </p:spPr>
        <p:style>
          <a:lnRef idx="0">
            <a:schemeClr val="accent1"/>
          </a:lnRef>
          <a:fillRef idx="3">
            <a:schemeClr val="accent1"/>
          </a:fillRef>
          <a:effectRef idx="3">
            <a:schemeClr val="accent1"/>
          </a:effectRef>
          <a:fontRef idx="minor">
            <a:schemeClr val="lt1"/>
          </a:fontRef>
        </p:style>
        <p:txBody>
          <a:bodyPr lIns="65676" tIns="32838" rIns="65676" bIns="32838" rtlCol="0" anchor="ctr"/>
          <a:lstStyle/>
          <a:p>
            <a:pPr algn="ctr" fontAlgn="auto">
              <a:spcBef>
                <a:spcPts val="0"/>
              </a:spcBef>
              <a:spcAft>
                <a:spcPts val="0"/>
              </a:spcAft>
            </a:pPr>
            <a:r>
              <a:rPr lang="ja-JP" altLang="en-US" sz="1500" b="1" dirty="0">
                <a:solidFill>
                  <a:prstClr val="white"/>
                </a:solidFill>
                <a:latin typeface="ＭＳ Ｐゴシック"/>
              </a:rPr>
              <a:t>都道府県</a:t>
            </a:r>
            <a:endParaRPr lang="en-US" altLang="ja-JP" sz="1500" b="1" dirty="0">
              <a:solidFill>
                <a:prstClr val="white"/>
              </a:solidFill>
              <a:latin typeface="ＭＳ Ｐゴシック"/>
            </a:endParaRPr>
          </a:p>
        </p:txBody>
      </p:sp>
      <p:sp>
        <p:nvSpPr>
          <p:cNvPr id="58" name="角丸四角形 57"/>
          <p:cNvSpPr/>
          <p:nvPr/>
        </p:nvSpPr>
        <p:spPr>
          <a:xfrm>
            <a:off x="4406939" y="1844824"/>
            <a:ext cx="1757438" cy="1512168"/>
          </a:xfrm>
          <a:prstGeom prst="roundRect">
            <a:avLst/>
          </a:prstGeom>
          <a:pattFill prst="pct10">
            <a:fgClr>
              <a:schemeClr val="accent1"/>
            </a:fgClr>
            <a:bgClr>
              <a:srgbClr val="B6E088"/>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676" tIns="32838" rIns="65676" bIns="32838" numCol="1" spcCol="0" rtlCol="0" fromWordArt="0" anchor="ctr" anchorCtr="0" forceAA="0" compatLnSpc="1">
            <a:prstTxWarp prst="textNoShape">
              <a:avLst/>
            </a:prstTxWarp>
            <a:noAutofit/>
          </a:bodyPr>
          <a:lstStyle/>
          <a:p>
            <a:pPr algn="ctr" fontAlgn="auto">
              <a:spcBef>
                <a:spcPts val="0"/>
              </a:spcBef>
              <a:spcAft>
                <a:spcPts val="0"/>
              </a:spcAft>
            </a:pPr>
            <a:endParaRPr lang="ja-JP" altLang="en-US" sz="1800">
              <a:solidFill>
                <a:prstClr val="white"/>
              </a:solidFill>
            </a:endParaRPr>
          </a:p>
        </p:txBody>
      </p:sp>
      <p:sp>
        <p:nvSpPr>
          <p:cNvPr id="61" name="角丸四角形 60"/>
          <p:cNvSpPr/>
          <p:nvPr/>
        </p:nvSpPr>
        <p:spPr>
          <a:xfrm>
            <a:off x="6282542" y="1124744"/>
            <a:ext cx="960884" cy="2186492"/>
          </a:xfrm>
          <a:prstGeom prst="roundRect">
            <a:avLst/>
          </a:prstGeom>
          <a:solidFill>
            <a:srgbClr val="FFFF00"/>
          </a:solidFill>
          <a:ln w="22225" cap="flat" cmpd="sng" algn="ctr">
            <a:solidFill>
              <a:srgbClr val="BBE0E3">
                <a:shade val="50000"/>
              </a:srgbClr>
            </a:solidFill>
            <a:prstDash val="solid"/>
          </a:ln>
          <a:effectLst/>
        </p:spPr>
        <p:txBody>
          <a:bodyPr lIns="48286" tIns="24143" rIns="48286" bIns="24143" spcCol="0" rtlCol="0" anchor="ctr"/>
          <a:lstStyle/>
          <a:p>
            <a:pPr algn="ctr" defTabSz="656760" fontAlgn="auto">
              <a:lnSpc>
                <a:spcPts val="939"/>
              </a:lnSpc>
              <a:spcBef>
                <a:spcPts val="0"/>
              </a:spcBef>
              <a:spcAft>
                <a:spcPts val="0"/>
              </a:spcAft>
              <a:defRPr/>
            </a:pPr>
            <a:endParaRPr kumimoji="0" lang="en-US" altLang="ja-JP" sz="1100" b="1" kern="0" dirty="0" smtClean="0">
              <a:solidFill>
                <a:prstClr val="black"/>
              </a:solidFill>
              <a:latin typeface="ＭＳ Ｐゴシック"/>
              <a:ea typeface="ＭＳ Ｐゴシック"/>
              <a:cs typeface="メイリオ" pitchFamily="50" charset="-128"/>
            </a:endParaRPr>
          </a:p>
          <a:p>
            <a:pPr algn="ctr" defTabSz="656760" fontAlgn="auto">
              <a:lnSpc>
                <a:spcPts val="939"/>
              </a:lnSpc>
              <a:spcBef>
                <a:spcPts val="0"/>
              </a:spcBef>
              <a:spcAft>
                <a:spcPts val="0"/>
              </a:spcAft>
              <a:defRPr/>
            </a:pPr>
            <a:endParaRPr kumimoji="0" lang="en-US" altLang="ja-JP" sz="1100" b="1" kern="0" dirty="0">
              <a:solidFill>
                <a:prstClr val="black"/>
              </a:solidFill>
              <a:latin typeface="ＭＳ Ｐゴシック"/>
              <a:ea typeface="ＭＳ Ｐゴシック"/>
              <a:cs typeface="メイリオ" pitchFamily="50" charset="-128"/>
            </a:endParaRPr>
          </a:p>
          <a:p>
            <a:pPr algn="ctr" defTabSz="656760" fontAlgn="auto">
              <a:lnSpc>
                <a:spcPts val="939"/>
              </a:lnSpc>
              <a:spcBef>
                <a:spcPts val="0"/>
              </a:spcBef>
              <a:spcAft>
                <a:spcPts val="0"/>
              </a:spcAft>
              <a:defRPr/>
            </a:pPr>
            <a:endParaRPr kumimoji="0" lang="en-US" altLang="ja-JP" sz="1100" b="1" kern="0" dirty="0" smtClean="0">
              <a:solidFill>
                <a:prstClr val="black"/>
              </a:solidFill>
              <a:latin typeface="ＭＳ Ｐゴシック"/>
              <a:ea typeface="ＭＳ Ｐゴシック"/>
              <a:cs typeface="メイリオ" pitchFamily="50" charset="-128"/>
            </a:endParaRPr>
          </a:p>
          <a:p>
            <a:pPr algn="ctr" defTabSz="656760" fontAlgn="auto">
              <a:lnSpc>
                <a:spcPts val="939"/>
              </a:lnSpc>
              <a:spcBef>
                <a:spcPts val="0"/>
              </a:spcBef>
              <a:spcAft>
                <a:spcPts val="0"/>
              </a:spcAft>
              <a:defRPr/>
            </a:pPr>
            <a:endParaRPr kumimoji="0" lang="en-US" altLang="ja-JP" sz="1100" b="1" kern="0" dirty="0">
              <a:solidFill>
                <a:prstClr val="black"/>
              </a:solidFill>
              <a:latin typeface="ＭＳ Ｐゴシック"/>
              <a:ea typeface="ＭＳ Ｐゴシック"/>
              <a:cs typeface="メイリオ" pitchFamily="50" charset="-128"/>
            </a:endParaRPr>
          </a:p>
          <a:p>
            <a:pPr algn="ctr" defTabSz="656760" fontAlgn="auto">
              <a:lnSpc>
                <a:spcPts val="939"/>
              </a:lnSpc>
              <a:spcBef>
                <a:spcPts val="0"/>
              </a:spcBef>
              <a:spcAft>
                <a:spcPts val="0"/>
              </a:spcAft>
              <a:defRPr/>
            </a:pPr>
            <a:endParaRPr kumimoji="0" lang="en-US" altLang="ja-JP" sz="1100" b="1" kern="0" dirty="0" smtClean="0">
              <a:solidFill>
                <a:prstClr val="black"/>
              </a:solidFill>
              <a:latin typeface="ＭＳ Ｐゴシック"/>
              <a:ea typeface="ＭＳ Ｐゴシック"/>
              <a:cs typeface="メイリオ" pitchFamily="50" charset="-128"/>
            </a:endParaRPr>
          </a:p>
          <a:p>
            <a:pPr defTabSz="656760" fontAlgn="auto">
              <a:spcBef>
                <a:spcPts val="0"/>
              </a:spcBef>
              <a:spcAft>
                <a:spcPts val="0"/>
              </a:spcAft>
              <a:defRPr/>
            </a:pPr>
            <a:r>
              <a:rPr kumimoji="0" lang="ja-JP" altLang="en-US" sz="1100" b="1" kern="0" dirty="0" smtClean="0">
                <a:solidFill>
                  <a:prstClr val="black"/>
                </a:solidFill>
                <a:latin typeface="ＭＳ Ｐゴシック"/>
                <a:ea typeface="ＭＳ Ｐゴシック"/>
                <a:cs typeface="メイリオ" pitchFamily="50" charset="-128"/>
              </a:rPr>
              <a:t>虐待の事実が認められた事例</a:t>
            </a:r>
            <a:r>
              <a:rPr kumimoji="0" lang="ja-JP" altLang="en-US" sz="1050" b="1" kern="0" dirty="0">
                <a:solidFill>
                  <a:prstClr val="black"/>
                </a:solidFill>
                <a:latin typeface="ＭＳ Ｐゴシック"/>
                <a:ea typeface="ＭＳ Ｐゴシック"/>
                <a:cs typeface="メイリオ" pitchFamily="50" charset="-128"/>
              </a:rPr>
              <a:t>　</a:t>
            </a:r>
            <a:r>
              <a:rPr kumimoji="0" lang="ja-JP" altLang="en-US" sz="1050" b="1" kern="0" dirty="0" smtClean="0">
                <a:solidFill>
                  <a:prstClr val="black"/>
                </a:solidFill>
                <a:latin typeface="ＭＳ Ｐゴシック"/>
                <a:ea typeface="ＭＳ Ｐゴシック"/>
                <a:cs typeface="メイリオ" pitchFamily="50" charset="-128"/>
              </a:rPr>
              <a:t>　　　　　　</a:t>
            </a:r>
            <a:r>
              <a:rPr kumimoji="0" lang="ja-JP" altLang="en-US" sz="1100" b="1" kern="0" dirty="0" smtClean="0">
                <a:solidFill>
                  <a:prstClr val="black"/>
                </a:solidFill>
                <a:latin typeface="ＭＳ Ｐゴシック"/>
                <a:ea typeface="ＭＳ Ｐゴシック"/>
                <a:cs typeface="メイリオ" pitchFamily="50" charset="-128"/>
              </a:rPr>
              <a:t>　　　　　　</a:t>
            </a:r>
            <a:endParaRPr kumimoji="0" lang="en-US" altLang="ja-JP" sz="1100" b="1" kern="0" dirty="0" smtClean="0">
              <a:solidFill>
                <a:prstClr val="black"/>
              </a:solidFill>
              <a:latin typeface="ＭＳ Ｐゴシック"/>
              <a:ea typeface="ＭＳ Ｐゴシック"/>
              <a:cs typeface="メイリオ" pitchFamily="50" charset="-128"/>
            </a:endParaRPr>
          </a:p>
          <a:p>
            <a:pPr fontAlgn="auto">
              <a:spcBef>
                <a:spcPts val="0"/>
              </a:spcBef>
              <a:spcAft>
                <a:spcPts val="0"/>
              </a:spcAft>
            </a:pPr>
            <a:r>
              <a:rPr lang="ja-JP" altLang="en-US" sz="1100" b="1" dirty="0" smtClean="0">
                <a:solidFill>
                  <a:prstClr val="black"/>
                </a:solidFill>
                <a:latin typeface="Calibri"/>
                <a:ea typeface="ＭＳ Ｐゴシック"/>
              </a:rPr>
              <a:t>　</a:t>
            </a:r>
            <a:endParaRPr lang="en-US" altLang="ja-JP" sz="1100" b="1" dirty="0" smtClean="0">
              <a:solidFill>
                <a:prstClr val="black"/>
              </a:solidFill>
              <a:latin typeface="Calibri"/>
              <a:ea typeface="ＭＳ Ｐゴシック"/>
            </a:endParaRPr>
          </a:p>
          <a:p>
            <a:pPr fontAlgn="auto">
              <a:spcBef>
                <a:spcPts val="0"/>
              </a:spcBef>
              <a:spcAft>
                <a:spcPts val="0"/>
              </a:spcAft>
            </a:pPr>
            <a:r>
              <a:rPr lang="en-US" altLang="ja-JP" sz="1100" b="1" dirty="0">
                <a:solidFill>
                  <a:prstClr val="black"/>
                </a:solidFill>
                <a:latin typeface="Calibri"/>
                <a:ea typeface="ＭＳ Ｐゴシック"/>
              </a:rPr>
              <a:t> </a:t>
            </a:r>
            <a:endParaRPr lang="en-US" altLang="ja-JP" sz="1100" b="1" dirty="0" smtClean="0">
              <a:solidFill>
                <a:prstClr val="black"/>
              </a:solidFill>
              <a:latin typeface="Calibri"/>
              <a:ea typeface="ＭＳ Ｐゴシック"/>
            </a:endParaRPr>
          </a:p>
          <a:p>
            <a:pPr fontAlgn="auto">
              <a:spcBef>
                <a:spcPts val="0"/>
              </a:spcBef>
              <a:spcAft>
                <a:spcPts val="0"/>
              </a:spcAft>
            </a:pPr>
            <a:endParaRPr lang="en-US" altLang="ja-JP" sz="1100" b="1" dirty="0" smtClean="0">
              <a:solidFill>
                <a:prstClr val="black"/>
              </a:solidFill>
              <a:latin typeface="Calibri"/>
              <a:ea typeface="ＭＳ Ｐゴシック"/>
            </a:endParaRPr>
          </a:p>
          <a:p>
            <a:pPr fontAlgn="auto">
              <a:spcBef>
                <a:spcPts val="0"/>
              </a:spcBef>
              <a:spcAft>
                <a:spcPts val="0"/>
              </a:spcAft>
            </a:pPr>
            <a:r>
              <a:rPr lang="en-US" altLang="ja-JP" sz="1100" b="1" dirty="0" smtClean="0">
                <a:solidFill>
                  <a:prstClr val="black"/>
                </a:solidFill>
                <a:latin typeface="Calibri"/>
                <a:ea typeface="ＭＳ Ｐゴシック"/>
              </a:rPr>
              <a:t> </a:t>
            </a:r>
            <a:r>
              <a:rPr lang="ja-JP" altLang="en-US" sz="1100" dirty="0" smtClean="0">
                <a:solidFill>
                  <a:prstClr val="black"/>
                </a:solidFill>
                <a:latin typeface="Calibri"/>
                <a:ea typeface="ＭＳ Ｐゴシック"/>
              </a:rPr>
              <a:t>被虐待者　　</a:t>
            </a:r>
            <a:endParaRPr lang="en-US" altLang="ja-JP" sz="1100" dirty="0" smtClean="0">
              <a:solidFill>
                <a:prstClr val="black"/>
              </a:solidFill>
              <a:latin typeface="Calibri"/>
              <a:ea typeface="ＭＳ Ｐゴシック"/>
            </a:endParaRPr>
          </a:p>
          <a:p>
            <a:pPr fontAlgn="auto">
              <a:spcBef>
                <a:spcPts val="0"/>
              </a:spcBef>
              <a:spcAft>
                <a:spcPts val="0"/>
              </a:spcAft>
            </a:pPr>
            <a:r>
              <a:rPr lang="ja-JP" altLang="en-US" sz="1100" dirty="0">
                <a:solidFill>
                  <a:prstClr val="black"/>
                </a:solidFill>
                <a:latin typeface="Calibri"/>
                <a:ea typeface="ＭＳ Ｐゴシック"/>
              </a:rPr>
              <a:t>　</a:t>
            </a:r>
            <a:r>
              <a:rPr lang="ja-JP" altLang="en-US" sz="1100" dirty="0" smtClean="0">
                <a:solidFill>
                  <a:prstClr val="black"/>
                </a:solidFill>
                <a:latin typeface="Calibri"/>
                <a:ea typeface="ＭＳ Ｐゴシック"/>
              </a:rPr>
              <a:t> </a:t>
            </a:r>
            <a:r>
              <a:rPr lang="en-US" altLang="ja-JP" sz="1100" dirty="0" smtClean="0">
                <a:solidFill>
                  <a:prstClr val="black"/>
                </a:solidFill>
                <a:latin typeface="Calibri"/>
                <a:ea typeface="ＭＳ Ｐゴシック"/>
              </a:rPr>
              <a:t>777</a:t>
            </a:r>
            <a:r>
              <a:rPr lang="ja-JP" altLang="en-US" sz="1100" dirty="0" smtClean="0">
                <a:solidFill>
                  <a:prstClr val="black"/>
                </a:solidFill>
                <a:latin typeface="Calibri"/>
                <a:ea typeface="ＭＳ Ｐゴシック"/>
              </a:rPr>
              <a:t>人</a:t>
            </a:r>
            <a:r>
              <a:rPr lang="en-US" altLang="ja-JP" sz="900" dirty="0" smtClean="0">
                <a:solidFill>
                  <a:prstClr val="black"/>
                </a:solidFill>
                <a:latin typeface="Calibri"/>
                <a:ea typeface="ＭＳ Ｐゴシック"/>
              </a:rPr>
              <a:t>※1</a:t>
            </a:r>
            <a:endParaRPr lang="en-US" altLang="ja-JP" sz="900" dirty="0">
              <a:solidFill>
                <a:prstClr val="black"/>
              </a:solidFill>
              <a:latin typeface="Calibri"/>
              <a:ea typeface="ＭＳ Ｐゴシック"/>
            </a:endParaRPr>
          </a:p>
          <a:p>
            <a:pPr fontAlgn="auto">
              <a:spcBef>
                <a:spcPts val="0"/>
              </a:spcBef>
              <a:spcAft>
                <a:spcPts val="0"/>
              </a:spcAft>
            </a:pPr>
            <a:r>
              <a:rPr lang="ja-JP" altLang="en-US" sz="1100" dirty="0" smtClean="0">
                <a:solidFill>
                  <a:prstClr val="black"/>
                </a:solidFill>
                <a:latin typeface="Calibri"/>
                <a:ea typeface="ＭＳ Ｐゴシック"/>
              </a:rPr>
              <a:t>　虐待者</a:t>
            </a:r>
            <a:endParaRPr lang="en-US" altLang="ja-JP" sz="1100" dirty="0" smtClean="0">
              <a:solidFill>
                <a:prstClr val="black"/>
              </a:solidFill>
              <a:latin typeface="Calibri"/>
              <a:ea typeface="ＭＳ Ｐゴシック"/>
            </a:endParaRPr>
          </a:p>
          <a:p>
            <a:pPr fontAlgn="auto">
              <a:spcBef>
                <a:spcPts val="0"/>
              </a:spcBef>
              <a:spcAft>
                <a:spcPts val="0"/>
              </a:spcAft>
            </a:pPr>
            <a:r>
              <a:rPr lang="ja-JP" altLang="en-US" sz="1100" dirty="0">
                <a:solidFill>
                  <a:prstClr val="black"/>
                </a:solidFill>
                <a:latin typeface="Calibri"/>
                <a:ea typeface="ＭＳ Ｐゴシック"/>
              </a:rPr>
              <a:t>　</a:t>
            </a:r>
            <a:r>
              <a:rPr lang="ja-JP" altLang="en-US" sz="1100" dirty="0" smtClean="0">
                <a:solidFill>
                  <a:prstClr val="black"/>
                </a:solidFill>
                <a:latin typeface="Calibri"/>
                <a:ea typeface="ＭＳ Ｐゴシック"/>
              </a:rPr>
              <a:t> </a:t>
            </a:r>
            <a:r>
              <a:rPr lang="en-US" altLang="ja-JP" sz="1100" dirty="0" smtClean="0">
                <a:solidFill>
                  <a:prstClr val="black"/>
                </a:solidFill>
                <a:latin typeface="Calibri"/>
                <a:ea typeface="ＭＳ Ｐゴシック"/>
              </a:rPr>
              <a:t>634</a:t>
            </a:r>
            <a:r>
              <a:rPr lang="ja-JP" altLang="en-US" sz="1100" dirty="0" smtClean="0">
                <a:solidFill>
                  <a:prstClr val="black"/>
                </a:solidFill>
                <a:latin typeface="Calibri"/>
                <a:ea typeface="ＭＳ Ｐゴシック"/>
              </a:rPr>
              <a:t>人</a:t>
            </a:r>
            <a:r>
              <a:rPr lang="en-US" altLang="ja-JP" sz="900" dirty="0" smtClean="0">
                <a:solidFill>
                  <a:prstClr val="black"/>
                </a:solidFill>
                <a:latin typeface="Calibri"/>
                <a:ea typeface="ＭＳ Ｐゴシック"/>
              </a:rPr>
              <a:t>※2</a:t>
            </a:r>
            <a:r>
              <a:rPr lang="en-US" altLang="ja-JP" sz="1100" dirty="0" smtClean="0">
                <a:solidFill>
                  <a:prstClr val="black"/>
                </a:solidFill>
                <a:latin typeface="Calibri"/>
                <a:ea typeface="ＭＳ Ｐゴシック"/>
              </a:rPr>
              <a:t> </a:t>
            </a:r>
          </a:p>
          <a:p>
            <a:pPr fontAlgn="auto">
              <a:spcBef>
                <a:spcPts val="0"/>
              </a:spcBef>
              <a:spcAft>
                <a:spcPts val="0"/>
              </a:spcAft>
            </a:pPr>
            <a:r>
              <a:rPr kumimoji="0" lang="ja-JP" altLang="en-US" sz="1100" kern="0" dirty="0">
                <a:latin typeface="ＭＳ Ｐゴシック"/>
                <a:ea typeface="ＭＳ Ｐゴシック"/>
                <a:cs typeface="メイリオ" pitchFamily="50" charset="-128"/>
              </a:rPr>
              <a:t>（死亡事例</a:t>
            </a:r>
            <a:r>
              <a:rPr kumimoji="0" lang="ja-JP" altLang="en-US" sz="1100" kern="0" dirty="0" smtClean="0">
                <a:latin typeface="ＭＳ Ｐゴシック"/>
                <a:ea typeface="ＭＳ Ｐゴシック"/>
                <a:cs typeface="メイリオ" pitchFamily="50" charset="-128"/>
              </a:rPr>
              <a:t>：２人）</a:t>
            </a:r>
            <a:endParaRPr lang="en-US" altLang="ja-JP" sz="1100" dirty="0" smtClean="0">
              <a:solidFill>
                <a:prstClr val="black"/>
              </a:solidFill>
              <a:latin typeface="Calibri"/>
              <a:ea typeface="ＭＳ Ｐゴシック"/>
            </a:endParaRPr>
          </a:p>
          <a:p>
            <a:pPr fontAlgn="auto">
              <a:spcBef>
                <a:spcPts val="0"/>
              </a:spcBef>
              <a:spcAft>
                <a:spcPts val="0"/>
              </a:spcAft>
            </a:pPr>
            <a:endParaRPr lang="en-US" altLang="ja-JP" sz="1100" b="1" dirty="0">
              <a:solidFill>
                <a:prstClr val="black"/>
              </a:solidFill>
              <a:latin typeface="Calibri"/>
              <a:ea typeface="ＭＳ Ｐゴシック"/>
            </a:endParaRPr>
          </a:p>
          <a:p>
            <a:pPr fontAlgn="auto">
              <a:spcBef>
                <a:spcPts val="0"/>
              </a:spcBef>
              <a:spcAft>
                <a:spcPts val="0"/>
              </a:spcAft>
            </a:pPr>
            <a:endParaRPr lang="en-US" altLang="ja-JP" sz="1100" b="1" dirty="0" smtClean="0">
              <a:solidFill>
                <a:prstClr val="black"/>
              </a:solidFill>
              <a:latin typeface="Calibri"/>
              <a:ea typeface="ＭＳ Ｐゴシック"/>
            </a:endParaRPr>
          </a:p>
          <a:p>
            <a:pPr fontAlgn="auto">
              <a:spcBef>
                <a:spcPts val="0"/>
              </a:spcBef>
              <a:spcAft>
                <a:spcPts val="0"/>
              </a:spcAft>
            </a:pPr>
            <a:endParaRPr lang="en-US" altLang="ja-JP" sz="1100" b="1" dirty="0">
              <a:solidFill>
                <a:prstClr val="black"/>
              </a:solidFill>
              <a:latin typeface="Calibri"/>
              <a:ea typeface="ＭＳ Ｐゴシック"/>
            </a:endParaRPr>
          </a:p>
          <a:p>
            <a:pPr algn="ctr" defTabSz="656760" fontAlgn="auto">
              <a:lnSpc>
                <a:spcPts val="939"/>
              </a:lnSpc>
              <a:spcBef>
                <a:spcPts val="0"/>
              </a:spcBef>
              <a:spcAft>
                <a:spcPts val="0"/>
              </a:spcAft>
              <a:defRPr/>
            </a:pPr>
            <a:r>
              <a:rPr kumimoji="0" lang="ja-JP" altLang="en-US" sz="1400" kern="0" dirty="0" smtClean="0">
                <a:solidFill>
                  <a:prstClr val="black"/>
                </a:solidFill>
                <a:latin typeface="ＭＳ Ｐゴシック"/>
                <a:ea typeface="ＭＳ Ｐゴシック"/>
                <a:cs typeface="メイリオ" pitchFamily="50" charset="-128"/>
              </a:rPr>
              <a:t>　</a:t>
            </a:r>
            <a:endParaRPr kumimoji="0" lang="en-US" altLang="ja-JP" sz="1400" kern="0" dirty="0">
              <a:solidFill>
                <a:prstClr val="black"/>
              </a:solidFill>
              <a:latin typeface="ＭＳ Ｐゴシック"/>
              <a:ea typeface="ＭＳ Ｐゴシック"/>
              <a:cs typeface="メイリオ" pitchFamily="50" charset="-128"/>
            </a:endParaRPr>
          </a:p>
        </p:txBody>
      </p:sp>
      <p:sp>
        <p:nvSpPr>
          <p:cNvPr id="68" name="角丸四角形 67"/>
          <p:cNvSpPr/>
          <p:nvPr/>
        </p:nvSpPr>
        <p:spPr>
          <a:xfrm>
            <a:off x="4484949" y="2155412"/>
            <a:ext cx="1638000" cy="585861"/>
          </a:xfrm>
          <a:prstGeom prst="roundRect">
            <a:avLst/>
          </a:prstGeom>
          <a:solidFill>
            <a:srgbClr val="FFFF00"/>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108000" rIns="48286" bIns="24143" spcCol="0" rtlCol="0" anchor="ctr"/>
          <a:lstStyle/>
          <a:p>
            <a:pPr defTabSz="656760" fontAlgn="auto">
              <a:lnSpc>
                <a:spcPts val="1100"/>
              </a:lnSpc>
              <a:spcBef>
                <a:spcPts val="0"/>
              </a:spcBef>
              <a:spcAft>
                <a:spcPts val="0"/>
              </a:spcAft>
              <a:defRPr/>
            </a:pPr>
            <a:r>
              <a:rPr kumimoji="0" lang="ja-JP" altLang="en-US" sz="950" kern="0" dirty="0">
                <a:solidFill>
                  <a:prstClr val="black"/>
                </a:solidFill>
                <a:latin typeface="ＭＳ Ｐゴシック"/>
                <a:ea typeface="ＭＳ Ｐゴシック"/>
                <a:cs typeface="メイリオ" pitchFamily="50" charset="-128"/>
              </a:rPr>
              <a:t>更に都道府県において</a:t>
            </a:r>
            <a:r>
              <a:rPr kumimoji="0" lang="ja-JP" altLang="en-US" sz="950" kern="0" dirty="0" smtClean="0">
                <a:solidFill>
                  <a:prstClr val="black"/>
                </a:solidFill>
                <a:latin typeface="ＭＳ Ｐゴシック"/>
                <a:ea typeface="ＭＳ Ｐゴシック"/>
                <a:cs typeface="メイリオ" pitchFamily="50" charset="-128"/>
              </a:rPr>
              <a:t>事実確認</a:t>
            </a:r>
            <a:r>
              <a:rPr kumimoji="0" lang="ja-JP" altLang="en-US" sz="950" kern="0" dirty="0">
                <a:solidFill>
                  <a:prstClr val="black"/>
                </a:solidFill>
                <a:latin typeface="ＭＳ Ｐゴシック"/>
                <a:ea typeface="ＭＳ Ｐゴシック"/>
                <a:cs typeface="メイリオ" pitchFamily="50" charset="-128"/>
              </a:rPr>
              <a:t>を行った</a:t>
            </a:r>
            <a:r>
              <a:rPr kumimoji="0" lang="ja-JP" altLang="en-US" sz="950" kern="0" dirty="0" smtClean="0">
                <a:solidFill>
                  <a:prstClr val="black"/>
                </a:solidFill>
                <a:latin typeface="ＭＳ Ｐゴシック"/>
                <a:ea typeface="ＭＳ Ｐゴシック"/>
                <a:cs typeface="メイリオ" pitchFamily="50" charset="-128"/>
              </a:rPr>
              <a:t>事例で虐待事実</a:t>
            </a:r>
            <a:r>
              <a:rPr kumimoji="0" lang="ja-JP" altLang="en-US" sz="950" kern="0" dirty="0">
                <a:solidFill>
                  <a:prstClr val="black"/>
                </a:solidFill>
                <a:latin typeface="ＭＳ Ｐゴシック"/>
                <a:ea typeface="ＭＳ Ｐゴシック"/>
                <a:cs typeface="メイリオ" pitchFamily="50" charset="-128"/>
              </a:rPr>
              <a:t>が</a:t>
            </a:r>
            <a:r>
              <a:rPr kumimoji="0" lang="ja-JP" altLang="en-US" sz="950" kern="0" dirty="0" smtClean="0">
                <a:solidFill>
                  <a:prstClr val="black"/>
                </a:solidFill>
                <a:latin typeface="ＭＳ Ｐゴシック"/>
                <a:ea typeface="ＭＳ Ｐゴシック"/>
                <a:cs typeface="メイリオ" pitchFamily="50" charset="-128"/>
              </a:rPr>
              <a:t>認められた事例　</a:t>
            </a:r>
            <a:r>
              <a:rPr kumimoji="0" lang="ja-JP" altLang="en-US" sz="1000" kern="0" dirty="0">
                <a:solidFill>
                  <a:prstClr val="black"/>
                </a:solidFill>
                <a:latin typeface="ＭＳ Ｐゴシック"/>
                <a:ea typeface="ＭＳ Ｐゴシック"/>
                <a:cs typeface="メイリオ" pitchFamily="50" charset="-128"/>
              </a:rPr>
              <a:t>　　</a:t>
            </a:r>
            <a:r>
              <a:rPr kumimoji="0" lang="ja-JP" altLang="en-US" sz="1000" kern="0" dirty="0" smtClean="0">
                <a:solidFill>
                  <a:prstClr val="black"/>
                </a:solidFill>
                <a:latin typeface="ＭＳ Ｐゴシック"/>
                <a:ea typeface="ＭＳ Ｐゴシック"/>
                <a:cs typeface="メイリオ" pitchFamily="50" charset="-128"/>
              </a:rPr>
              <a:t> </a:t>
            </a:r>
            <a:endParaRPr kumimoji="0" lang="en-US" altLang="ja-JP" sz="1000" kern="0" dirty="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b="1" kern="0" dirty="0" smtClean="0">
                <a:solidFill>
                  <a:prstClr val="black"/>
                </a:solidFill>
                <a:latin typeface="ＭＳ Ｐゴシック"/>
                <a:ea typeface="ＭＳ Ｐゴシック"/>
                <a:cs typeface="メイリオ" pitchFamily="50" charset="-128"/>
              </a:rPr>
              <a:t>　　　　　　　　　　</a:t>
            </a:r>
            <a:r>
              <a:rPr kumimoji="0" lang="en-US" altLang="ja-JP" sz="1000" b="1" kern="0" dirty="0">
                <a:solidFill>
                  <a:prstClr val="black"/>
                </a:solidFill>
                <a:latin typeface="ＭＳ Ｐゴシック"/>
                <a:ea typeface="ＭＳ Ｐゴシック"/>
                <a:cs typeface="メイリオ" pitchFamily="50" charset="-128"/>
              </a:rPr>
              <a:t>3</a:t>
            </a:r>
            <a:r>
              <a:rPr kumimoji="0" lang="ja-JP" altLang="en-US" sz="1000" b="1" kern="0" dirty="0" smtClean="0">
                <a:solidFill>
                  <a:prstClr val="black"/>
                </a:solidFill>
                <a:latin typeface="ＭＳ Ｐゴシック"/>
                <a:ea typeface="ＭＳ Ｐゴシック"/>
                <a:cs typeface="メイリオ" pitchFamily="50" charset="-128"/>
              </a:rPr>
              <a:t>件</a:t>
            </a:r>
            <a:endParaRPr kumimoji="0" lang="en-US" altLang="ja-JP" sz="1000" kern="0" dirty="0">
              <a:solidFill>
                <a:prstClr val="black"/>
              </a:solidFill>
              <a:latin typeface="ＭＳ Ｐゴシック"/>
              <a:ea typeface="ＭＳ Ｐゴシック"/>
              <a:cs typeface="メイリオ" pitchFamily="50" charset="-128"/>
            </a:endParaRPr>
          </a:p>
        </p:txBody>
      </p:sp>
      <p:sp>
        <p:nvSpPr>
          <p:cNvPr id="69" name="角丸四角形 68"/>
          <p:cNvSpPr/>
          <p:nvPr/>
        </p:nvSpPr>
        <p:spPr>
          <a:xfrm>
            <a:off x="4484949" y="2780926"/>
            <a:ext cx="1638000" cy="504000"/>
          </a:xfrm>
          <a:prstGeom prst="roundRect">
            <a:avLst/>
          </a:prstGeom>
          <a:solidFill>
            <a:srgbClr val="FFFF00"/>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ctr"/>
          <a:lstStyle/>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都道府県調査により</a:t>
            </a: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虐待</a:t>
            </a:r>
            <a:r>
              <a:rPr kumimoji="0" lang="ja-JP" altLang="en-US" sz="1000" kern="0" dirty="0">
                <a:solidFill>
                  <a:prstClr val="black"/>
                </a:solidFill>
                <a:latin typeface="ＭＳ Ｐゴシック"/>
                <a:ea typeface="ＭＳ Ｐゴシック"/>
                <a:cs typeface="メイリオ" pitchFamily="50" charset="-128"/>
              </a:rPr>
              <a:t>の事実が</a:t>
            </a:r>
            <a:r>
              <a:rPr kumimoji="0" lang="ja-JP" altLang="en-US" sz="1000" kern="0" dirty="0" smtClean="0">
                <a:solidFill>
                  <a:prstClr val="black"/>
                </a:solidFill>
                <a:latin typeface="ＭＳ Ｐゴシック"/>
                <a:ea typeface="ＭＳ Ｐゴシック"/>
                <a:cs typeface="メイリオ" pitchFamily="50" charset="-128"/>
              </a:rPr>
              <a:t>認められ</a:t>
            </a:r>
            <a:endParaRPr kumimoji="0" lang="en-US" altLang="ja-JP" sz="10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た事例</a:t>
            </a:r>
            <a:r>
              <a:rPr kumimoji="0" lang="ja-JP" altLang="en-US" sz="1000" kern="0" dirty="0">
                <a:solidFill>
                  <a:prstClr val="black"/>
                </a:solidFill>
                <a:latin typeface="ＭＳ Ｐゴシック"/>
                <a:ea typeface="ＭＳ Ｐゴシック"/>
                <a:cs typeface="メイリオ" pitchFamily="50" charset="-128"/>
              </a:rPr>
              <a:t>　</a:t>
            </a:r>
            <a:r>
              <a:rPr kumimoji="0" lang="ja-JP" altLang="en-US" sz="1000" kern="0" dirty="0" smtClean="0">
                <a:solidFill>
                  <a:prstClr val="black"/>
                </a:solidFill>
                <a:latin typeface="ＭＳ Ｐゴシック"/>
                <a:ea typeface="ＭＳ Ｐゴシック"/>
                <a:cs typeface="メイリオ" pitchFamily="50" charset="-128"/>
              </a:rPr>
              <a:t>　　　　 </a:t>
            </a:r>
            <a:r>
              <a:rPr kumimoji="0" lang="en-US" altLang="ja-JP" sz="1000" b="1" kern="0" dirty="0">
                <a:solidFill>
                  <a:prstClr val="black"/>
                </a:solidFill>
                <a:latin typeface="ＭＳ Ｐゴシック"/>
                <a:ea typeface="ＭＳ Ｐゴシック"/>
                <a:cs typeface="メイリオ" pitchFamily="50" charset="-128"/>
              </a:rPr>
              <a:t>9</a:t>
            </a:r>
            <a:r>
              <a:rPr kumimoji="0" lang="ja-JP" altLang="en-US" sz="1000" b="1" kern="0" dirty="0" smtClean="0">
                <a:solidFill>
                  <a:prstClr val="black"/>
                </a:solidFill>
                <a:latin typeface="ＭＳ Ｐゴシック"/>
                <a:ea typeface="ＭＳ Ｐゴシック"/>
                <a:cs typeface="メイリオ" pitchFamily="50" charset="-128"/>
              </a:rPr>
              <a:t>件</a:t>
            </a:r>
            <a:r>
              <a:rPr kumimoji="0" lang="ja-JP" altLang="en-US" sz="1000" kern="0" dirty="0">
                <a:solidFill>
                  <a:prstClr val="black"/>
                </a:solidFill>
                <a:latin typeface="ＭＳ Ｐゴシック"/>
                <a:ea typeface="ＭＳ Ｐゴシック"/>
                <a:cs typeface="メイリオ" pitchFamily="50" charset="-128"/>
              </a:rPr>
              <a:t>　</a:t>
            </a:r>
            <a:endParaRPr kumimoji="0" lang="en-US" altLang="ja-JP" sz="1000" kern="0" dirty="0">
              <a:solidFill>
                <a:prstClr val="black"/>
              </a:solidFill>
              <a:latin typeface="ＭＳ Ｐゴシック"/>
              <a:ea typeface="ＭＳ Ｐゴシック"/>
              <a:cs typeface="メイリオ" pitchFamily="50" charset="-128"/>
            </a:endParaRPr>
          </a:p>
        </p:txBody>
      </p:sp>
      <p:sp>
        <p:nvSpPr>
          <p:cNvPr id="71" name="右矢印 70"/>
          <p:cNvSpPr/>
          <p:nvPr/>
        </p:nvSpPr>
        <p:spPr>
          <a:xfrm>
            <a:off x="7212162" y="2147334"/>
            <a:ext cx="326110" cy="304000"/>
          </a:xfrm>
          <a:prstGeom prst="right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fontAlgn="auto">
              <a:spcBef>
                <a:spcPts val="0"/>
              </a:spcBef>
              <a:spcAft>
                <a:spcPts val="0"/>
              </a:spcAft>
            </a:pPr>
            <a:endParaRPr lang="ja-JP" altLang="en-US" sz="1000" b="1" dirty="0">
              <a:solidFill>
                <a:prstClr val="white"/>
              </a:solidFill>
            </a:endParaRPr>
          </a:p>
        </p:txBody>
      </p:sp>
      <p:sp>
        <p:nvSpPr>
          <p:cNvPr id="72" name="右矢印 71"/>
          <p:cNvSpPr/>
          <p:nvPr/>
        </p:nvSpPr>
        <p:spPr>
          <a:xfrm>
            <a:off x="5810388" y="2548362"/>
            <a:ext cx="507000" cy="304000"/>
          </a:xfrm>
          <a:prstGeom prst="right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fontAlgn="auto">
              <a:spcBef>
                <a:spcPts val="0"/>
              </a:spcBef>
              <a:spcAft>
                <a:spcPts val="0"/>
              </a:spcAft>
            </a:pPr>
            <a:r>
              <a:rPr lang="en-US" altLang="ja-JP" sz="900" b="1" dirty="0">
                <a:solidFill>
                  <a:prstClr val="white"/>
                </a:solidFill>
              </a:rPr>
              <a:t>3</a:t>
            </a:r>
            <a:r>
              <a:rPr lang="ja-JP" altLang="en-US" sz="900" b="1" dirty="0" smtClean="0">
                <a:solidFill>
                  <a:prstClr val="white"/>
                </a:solidFill>
              </a:rPr>
              <a:t>件</a:t>
            </a:r>
            <a:endParaRPr lang="ja-JP" altLang="en-US" sz="900" b="1" dirty="0">
              <a:solidFill>
                <a:prstClr val="white"/>
              </a:solidFill>
            </a:endParaRPr>
          </a:p>
        </p:txBody>
      </p:sp>
      <p:sp>
        <p:nvSpPr>
          <p:cNvPr id="74" name="右矢印 73"/>
          <p:cNvSpPr/>
          <p:nvPr/>
        </p:nvSpPr>
        <p:spPr>
          <a:xfrm>
            <a:off x="5845916" y="3037412"/>
            <a:ext cx="474678" cy="299038"/>
          </a:xfrm>
          <a:prstGeom prst="right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fontAlgn="auto">
              <a:spcBef>
                <a:spcPts val="0"/>
              </a:spcBef>
              <a:spcAft>
                <a:spcPts val="0"/>
              </a:spcAft>
            </a:pPr>
            <a:r>
              <a:rPr lang="en-US" altLang="ja-JP" sz="900" b="1" dirty="0">
                <a:solidFill>
                  <a:prstClr val="white"/>
                </a:solidFill>
              </a:rPr>
              <a:t>9</a:t>
            </a:r>
            <a:r>
              <a:rPr lang="ja-JP" altLang="en-US" sz="900" b="1" dirty="0" smtClean="0">
                <a:solidFill>
                  <a:prstClr val="white"/>
                </a:solidFill>
              </a:rPr>
              <a:t>件</a:t>
            </a:r>
            <a:endParaRPr lang="ja-JP" altLang="en-US" sz="900" b="1" dirty="0">
              <a:solidFill>
                <a:prstClr val="white"/>
              </a:solidFill>
            </a:endParaRPr>
          </a:p>
        </p:txBody>
      </p:sp>
      <p:sp>
        <p:nvSpPr>
          <p:cNvPr id="54" name="円/楕円 53"/>
          <p:cNvSpPr/>
          <p:nvPr/>
        </p:nvSpPr>
        <p:spPr>
          <a:xfrm>
            <a:off x="6367266" y="1725126"/>
            <a:ext cx="775452" cy="30965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676" tIns="32838" rIns="65676" bIns="32838" numCol="1" spcCol="0" rtlCol="0" fromWordArt="0" anchor="ctr" anchorCtr="0" forceAA="0" compatLnSpc="1">
            <a:prstTxWarp prst="textNoShape">
              <a:avLst/>
            </a:prstTxWarp>
            <a:spAutoFit/>
          </a:bodyPr>
          <a:lstStyle/>
          <a:p>
            <a:pPr algn="ctr" fontAlgn="auto">
              <a:spcBef>
                <a:spcPts val="0"/>
              </a:spcBef>
              <a:spcAft>
                <a:spcPts val="0"/>
              </a:spcAft>
            </a:pPr>
            <a:r>
              <a:rPr lang="en-US" altLang="ja-JP" sz="1000" b="1" dirty="0" smtClean="0">
                <a:solidFill>
                  <a:prstClr val="black"/>
                </a:solidFill>
                <a:latin typeface="ＭＳ Ｐゴシック"/>
              </a:rPr>
              <a:t>592</a:t>
            </a:r>
            <a:r>
              <a:rPr lang="ja-JP" altLang="en-US" sz="1000" b="1" dirty="0" smtClean="0">
                <a:solidFill>
                  <a:prstClr val="black"/>
                </a:solidFill>
                <a:latin typeface="ＭＳ Ｐゴシック"/>
              </a:rPr>
              <a:t>件</a:t>
            </a:r>
            <a:endParaRPr lang="ja-JP" altLang="en-US" sz="1000" b="1" dirty="0">
              <a:solidFill>
                <a:prstClr val="black"/>
              </a:solidFill>
              <a:latin typeface="ＭＳ Ｐゴシック"/>
            </a:endParaRPr>
          </a:p>
        </p:txBody>
      </p:sp>
      <p:sp>
        <p:nvSpPr>
          <p:cNvPr id="53" name="線吹き出し 1 (枠付き) 52"/>
          <p:cNvSpPr/>
          <p:nvPr/>
        </p:nvSpPr>
        <p:spPr>
          <a:xfrm>
            <a:off x="92383" y="3501019"/>
            <a:ext cx="9669002" cy="3312000"/>
          </a:xfrm>
          <a:prstGeom prst="borderCallout1">
            <a:avLst>
              <a:gd name="adj1" fmla="val -158"/>
              <a:gd name="adj2" fmla="val 52018"/>
              <a:gd name="adj3" fmla="val -8757"/>
              <a:gd name="adj4" fmla="val 67053"/>
            </a:avLst>
          </a:prstGeom>
          <a:solidFill>
            <a:srgbClr val="FFFFCC"/>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auto">
              <a:spcBef>
                <a:spcPts val="0"/>
              </a:spcBef>
              <a:spcAft>
                <a:spcPts val="0"/>
              </a:spcAft>
            </a:pPr>
            <a:endParaRPr lang="ja-JP" altLang="en-US" sz="1100" dirty="0" smtClean="0">
              <a:solidFill>
                <a:prstClr val="black"/>
              </a:solidFill>
            </a:endParaRPr>
          </a:p>
        </p:txBody>
      </p:sp>
      <p:sp>
        <p:nvSpPr>
          <p:cNvPr id="55" name="正方形/長方形 54"/>
          <p:cNvSpPr/>
          <p:nvPr/>
        </p:nvSpPr>
        <p:spPr>
          <a:xfrm>
            <a:off x="215958" y="3688012"/>
            <a:ext cx="2652295" cy="1901228"/>
          </a:xfrm>
          <a:prstGeom prst="rect">
            <a:avLst/>
          </a:prstGeom>
          <a:solidFill>
            <a:schemeClr val="bg1"/>
          </a:solid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pPr fontAlgn="auto">
              <a:spcBef>
                <a:spcPts val="0"/>
              </a:spcBef>
              <a:spcAft>
                <a:spcPts val="0"/>
              </a:spcAft>
            </a:pPr>
            <a:endParaRPr lang="en-US" altLang="ja-JP" sz="1000" dirty="0" smtClean="0">
              <a:solidFill>
                <a:prstClr val="black"/>
              </a:solidFill>
            </a:endParaRPr>
          </a:p>
          <a:p>
            <a:pPr fontAlgn="auto">
              <a:spcBef>
                <a:spcPts val="0"/>
              </a:spcBef>
              <a:spcAft>
                <a:spcPts val="0"/>
              </a:spcAft>
            </a:pPr>
            <a:r>
              <a:rPr lang="ja-JP" altLang="en-US" sz="1000" dirty="0">
                <a:solidFill>
                  <a:prstClr val="black"/>
                </a:solidFill>
              </a:rPr>
              <a:t>● 性別</a:t>
            </a:r>
          </a:p>
          <a:p>
            <a:pPr fontAlgn="auto">
              <a:spcBef>
                <a:spcPts val="0"/>
              </a:spcBef>
              <a:spcAft>
                <a:spcPts val="0"/>
              </a:spcAft>
            </a:pPr>
            <a:r>
              <a:rPr lang="ja-JP" altLang="en-US" sz="1000" dirty="0">
                <a:solidFill>
                  <a:prstClr val="black"/>
                </a:solidFill>
              </a:rPr>
              <a:t>　　男性</a:t>
            </a:r>
            <a:r>
              <a:rPr lang="ja-JP" altLang="en-US" sz="1000" dirty="0" smtClean="0">
                <a:solidFill>
                  <a:prstClr val="black"/>
                </a:solidFill>
              </a:rPr>
              <a:t>（</a:t>
            </a:r>
            <a:r>
              <a:rPr lang="en-US" altLang="ja-JP" sz="1000" dirty="0" smtClean="0">
                <a:solidFill>
                  <a:prstClr val="black"/>
                </a:solidFill>
              </a:rPr>
              <a:t>70.5%</a:t>
            </a:r>
            <a:r>
              <a:rPr lang="ja-JP" altLang="en-US" sz="1000" dirty="0" smtClean="0">
                <a:solidFill>
                  <a:prstClr val="black"/>
                </a:solidFill>
              </a:rPr>
              <a:t>）、女性（</a:t>
            </a:r>
            <a:r>
              <a:rPr lang="en-US" altLang="ja-JP" sz="1000" dirty="0" smtClean="0">
                <a:solidFill>
                  <a:prstClr val="black"/>
                </a:solidFill>
              </a:rPr>
              <a:t>29.5%</a:t>
            </a:r>
            <a:r>
              <a:rPr lang="ja-JP" altLang="en-US" sz="1000" dirty="0" smtClean="0">
                <a:solidFill>
                  <a:prstClr val="black"/>
                </a:solidFill>
              </a:rPr>
              <a:t>）</a:t>
            </a:r>
            <a:endParaRPr lang="en-US" altLang="ja-JP" sz="1000" dirty="0" smtClean="0">
              <a:solidFill>
                <a:prstClr val="black"/>
              </a:solidFill>
            </a:endParaRPr>
          </a:p>
          <a:p>
            <a:pPr fontAlgn="auto">
              <a:spcBef>
                <a:spcPts val="0"/>
              </a:spcBef>
              <a:spcAft>
                <a:spcPts val="0"/>
              </a:spcAft>
            </a:pPr>
            <a:r>
              <a:rPr lang="ja-JP" altLang="en-US" sz="1000" dirty="0" smtClean="0">
                <a:solidFill>
                  <a:prstClr val="black"/>
                </a:solidFill>
              </a:rPr>
              <a:t>● 年齢</a:t>
            </a:r>
            <a:endParaRPr lang="ja-JP" altLang="en-US" sz="1000" dirty="0">
              <a:solidFill>
                <a:prstClr val="black"/>
              </a:solidFill>
            </a:endParaRPr>
          </a:p>
          <a:p>
            <a:pPr fontAlgn="auto">
              <a:spcBef>
                <a:spcPts val="0"/>
              </a:spcBef>
              <a:spcAft>
                <a:spcPts val="0"/>
              </a:spcAft>
            </a:pPr>
            <a:r>
              <a:rPr lang="ja-JP" altLang="en-US" sz="1000" dirty="0">
                <a:solidFill>
                  <a:prstClr val="black"/>
                </a:solidFill>
              </a:rPr>
              <a:t>　　</a:t>
            </a:r>
            <a:r>
              <a:rPr lang="en-US" altLang="ja-JP" sz="1000" dirty="0" smtClean="0">
                <a:solidFill>
                  <a:prstClr val="black"/>
                </a:solidFill>
              </a:rPr>
              <a:t>60</a:t>
            </a:r>
            <a:r>
              <a:rPr lang="ja-JP" altLang="en-US" sz="1000" dirty="0" smtClean="0">
                <a:solidFill>
                  <a:prstClr val="black"/>
                </a:solidFill>
              </a:rPr>
              <a:t>歳以上（</a:t>
            </a:r>
            <a:r>
              <a:rPr lang="en-US" altLang="ja-JP" sz="1000" dirty="0" smtClean="0">
                <a:solidFill>
                  <a:prstClr val="black"/>
                </a:solidFill>
              </a:rPr>
              <a:t>18.5%</a:t>
            </a:r>
            <a:r>
              <a:rPr lang="ja-JP" altLang="en-US" sz="1000" dirty="0" smtClean="0">
                <a:solidFill>
                  <a:prstClr val="black"/>
                </a:solidFill>
              </a:rPr>
              <a:t>）、 </a:t>
            </a:r>
            <a:r>
              <a:rPr lang="en-US" altLang="ja-JP" sz="1000" dirty="0" smtClean="0">
                <a:solidFill>
                  <a:prstClr val="black"/>
                </a:solidFill>
              </a:rPr>
              <a:t>50</a:t>
            </a:r>
            <a:r>
              <a:rPr lang="ja-JP" altLang="en-US" sz="1000" dirty="0" smtClean="0">
                <a:solidFill>
                  <a:prstClr val="black"/>
                </a:solidFill>
              </a:rPr>
              <a:t>～</a:t>
            </a:r>
            <a:r>
              <a:rPr lang="en-US" altLang="ja-JP" sz="1000" dirty="0" smtClean="0">
                <a:solidFill>
                  <a:prstClr val="black"/>
                </a:solidFill>
              </a:rPr>
              <a:t>59</a:t>
            </a:r>
            <a:r>
              <a:rPr lang="ja-JP" altLang="en-US" sz="1000" dirty="0">
                <a:solidFill>
                  <a:prstClr val="black"/>
                </a:solidFill>
              </a:rPr>
              <a:t>歳</a:t>
            </a:r>
            <a:r>
              <a:rPr lang="ja-JP" altLang="en-US" sz="1000" dirty="0" smtClean="0">
                <a:solidFill>
                  <a:prstClr val="black"/>
                </a:solidFill>
              </a:rPr>
              <a:t>（</a:t>
            </a:r>
            <a:r>
              <a:rPr lang="en-US" altLang="ja-JP" sz="1000" dirty="0" smtClean="0">
                <a:solidFill>
                  <a:prstClr val="black"/>
                </a:solidFill>
              </a:rPr>
              <a:t>17.5%</a:t>
            </a:r>
            <a:r>
              <a:rPr lang="ja-JP" altLang="en-US" sz="1000" dirty="0" smtClean="0">
                <a:solidFill>
                  <a:prstClr val="black"/>
                </a:solidFill>
              </a:rPr>
              <a:t>）　　</a:t>
            </a:r>
            <a:endParaRPr lang="en-US" altLang="ja-JP" sz="1000" dirty="0" smtClean="0">
              <a:solidFill>
                <a:prstClr val="black"/>
              </a:solidFill>
            </a:endParaRPr>
          </a:p>
          <a:p>
            <a:pPr fontAlgn="auto">
              <a:spcBef>
                <a:spcPts val="0"/>
              </a:spcBef>
              <a:spcAft>
                <a:spcPts val="0"/>
              </a:spcAft>
            </a:pPr>
            <a:r>
              <a:rPr lang="ja-JP" altLang="en-US" sz="1000" dirty="0">
                <a:solidFill>
                  <a:prstClr val="black"/>
                </a:solidFill>
              </a:rPr>
              <a:t>　</a:t>
            </a:r>
            <a:r>
              <a:rPr lang="ja-JP" altLang="en-US" sz="1000" dirty="0" smtClean="0">
                <a:solidFill>
                  <a:prstClr val="black"/>
                </a:solidFill>
              </a:rPr>
              <a:t>　</a:t>
            </a:r>
            <a:r>
              <a:rPr lang="en-US" altLang="ja-JP" sz="1000" dirty="0" smtClean="0">
                <a:solidFill>
                  <a:prstClr val="black"/>
                </a:solidFill>
              </a:rPr>
              <a:t>40</a:t>
            </a:r>
            <a:r>
              <a:rPr lang="ja-JP" altLang="en-US" sz="1000" dirty="0" smtClean="0">
                <a:solidFill>
                  <a:prstClr val="black"/>
                </a:solidFill>
              </a:rPr>
              <a:t>～</a:t>
            </a:r>
            <a:r>
              <a:rPr lang="en-US" altLang="ja-JP" sz="1000" dirty="0">
                <a:solidFill>
                  <a:prstClr val="black"/>
                </a:solidFill>
              </a:rPr>
              <a:t>4</a:t>
            </a:r>
            <a:r>
              <a:rPr lang="en-US" altLang="ja-JP" sz="1000" dirty="0" smtClean="0">
                <a:solidFill>
                  <a:prstClr val="black"/>
                </a:solidFill>
              </a:rPr>
              <a:t>9</a:t>
            </a:r>
            <a:r>
              <a:rPr lang="ja-JP" altLang="en-US" sz="1000" dirty="0">
                <a:solidFill>
                  <a:prstClr val="black"/>
                </a:solidFill>
              </a:rPr>
              <a:t>歳</a:t>
            </a:r>
            <a:r>
              <a:rPr lang="ja-JP" altLang="en-US" sz="1000" dirty="0" smtClean="0">
                <a:solidFill>
                  <a:prstClr val="black"/>
                </a:solidFill>
              </a:rPr>
              <a:t>（</a:t>
            </a:r>
            <a:r>
              <a:rPr lang="en-US" altLang="ja-JP" sz="1000" dirty="0" smtClean="0">
                <a:solidFill>
                  <a:prstClr val="black"/>
                </a:solidFill>
              </a:rPr>
              <a:t>15.3%</a:t>
            </a:r>
            <a:r>
              <a:rPr lang="ja-JP" altLang="en-US" sz="1000" dirty="0" smtClean="0">
                <a:solidFill>
                  <a:prstClr val="black"/>
                </a:solidFill>
              </a:rPr>
              <a:t>）</a:t>
            </a:r>
            <a:endParaRPr lang="en-US" altLang="ja-JP" sz="1000" dirty="0" smtClean="0">
              <a:solidFill>
                <a:prstClr val="black"/>
              </a:solidFill>
            </a:endParaRPr>
          </a:p>
          <a:p>
            <a:pPr fontAlgn="auto">
              <a:spcBef>
                <a:spcPts val="0"/>
              </a:spcBef>
              <a:spcAft>
                <a:spcPts val="0"/>
              </a:spcAft>
            </a:pPr>
            <a:r>
              <a:rPr lang="ja-JP" altLang="en-US" sz="1000" dirty="0" smtClean="0">
                <a:solidFill>
                  <a:prstClr val="black"/>
                </a:solidFill>
              </a:rPr>
              <a:t>● 職種</a:t>
            </a:r>
          </a:p>
          <a:p>
            <a:pPr fontAlgn="auto">
              <a:spcBef>
                <a:spcPts val="0"/>
              </a:spcBef>
              <a:spcAft>
                <a:spcPts val="0"/>
              </a:spcAft>
            </a:pPr>
            <a:r>
              <a:rPr lang="ja-JP" altLang="en-US" sz="1000" dirty="0">
                <a:solidFill>
                  <a:prstClr val="black"/>
                </a:solidFill>
              </a:rPr>
              <a:t>　</a:t>
            </a:r>
            <a:r>
              <a:rPr lang="ja-JP" altLang="en-US" sz="1000" dirty="0" smtClean="0">
                <a:solidFill>
                  <a:prstClr val="black"/>
                </a:solidFill>
              </a:rPr>
              <a:t>　生活支援員 （</a:t>
            </a:r>
            <a:r>
              <a:rPr lang="en-US" altLang="ja-JP" sz="1000" dirty="0" smtClean="0">
                <a:solidFill>
                  <a:prstClr val="black"/>
                </a:solidFill>
              </a:rPr>
              <a:t>42.3%</a:t>
            </a:r>
            <a:r>
              <a:rPr lang="ja-JP" altLang="en-US" sz="1000" dirty="0" smtClean="0">
                <a:solidFill>
                  <a:prstClr val="black"/>
                </a:solidFill>
              </a:rPr>
              <a:t>）</a:t>
            </a:r>
            <a:endParaRPr lang="en-US" altLang="ja-JP" sz="1000" dirty="0" smtClean="0">
              <a:solidFill>
                <a:prstClr val="black"/>
              </a:solidFill>
            </a:endParaRPr>
          </a:p>
          <a:p>
            <a:pPr fontAlgn="auto">
              <a:spcBef>
                <a:spcPts val="0"/>
              </a:spcBef>
              <a:spcAft>
                <a:spcPts val="0"/>
              </a:spcAft>
            </a:pPr>
            <a:r>
              <a:rPr lang="ja-JP" altLang="en-US" sz="1000" dirty="0" smtClean="0">
                <a:solidFill>
                  <a:prstClr val="black"/>
                </a:solidFill>
              </a:rPr>
              <a:t>      その他</a:t>
            </a:r>
            <a:r>
              <a:rPr lang="ja-JP" altLang="en-US" sz="1000" dirty="0">
                <a:solidFill>
                  <a:prstClr val="black"/>
                </a:solidFill>
              </a:rPr>
              <a:t>従事者</a:t>
            </a:r>
            <a:r>
              <a:rPr lang="ja-JP" altLang="en-US" sz="1000" dirty="0" smtClean="0">
                <a:solidFill>
                  <a:prstClr val="black"/>
                </a:solidFill>
              </a:rPr>
              <a:t>（</a:t>
            </a:r>
            <a:r>
              <a:rPr lang="en-US" altLang="ja-JP" sz="1000" dirty="0" smtClean="0">
                <a:solidFill>
                  <a:prstClr val="black"/>
                </a:solidFill>
              </a:rPr>
              <a:t>10.3%</a:t>
            </a:r>
            <a:r>
              <a:rPr lang="ja-JP" altLang="en-US" sz="1000" dirty="0">
                <a:solidFill>
                  <a:prstClr val="black"/>
                </a:solidFill>
              </a:rPr>
              <a:t>）</a:t>
            </a:r>
          </a:p>
          <a:p>
            <a:pPr fontAlgn="auto">
              <a:spcBef>
                <a:spcPts val="0"/>
              </a:spcBef>
              <a:spcAft>
                <a:spcPts val="0"/>
              </a:spcAft>
            </a:pPr>
            <a:r>
              <a:rPr lang="ja-JP" altLang="en-US" sz="1000" dirty="0">
                <a:solidFill>
                  <a:prstClr val="black"/>
                </a:solidFill>
              </a:rPr>
              <a:t>　　管理者 </a:t>
            </a:r>
            <a:r>
              <a:rPr lang="ja-JP" altLang="en-US" sz="1000" dirty="0" smtClean="0">
                <a:solidFill>
                  <a:prstClr val="black"/>
                </a:solidFill>
              </a:rPr>
              <a:t>（</a:t>
            </a:r>
            <a:r>
              <a:rPr lang="en-US" altLang="ja-JP" sz="1000" dirty="0" smtClean="0">
                <a:solidFill>
                  <a:prstClr val="black"/>
                </a:solidFill>
              </a:rPr>
              <a:t>9.5%</a:t>
            </a:r>
            <a:r>
              <a:rPr lang="ja-JP" altLang="en-US" sz="1000" dirty="0" smtClean="0">
                <a:solidFill>
                  <a:prstClr val="black"/>
                </a:solidFill>
              </a:rPr>
              <a:t>）世話人（</a:t>
            </a:r>
            <a:r>
              <a:rPr lang="en-US" altLang="ja-JP" sz="1000" dirty="0" smtClean="0">
                <a:solidFill>
                  <a:prstClr val="black"/>
                </a:solidFill>
              </a:rPr>
              <a:t>7.1%</a:t>
            </a:r>
            <a:r>
              <a:rPr lang="ja-JP" altLang="en-US" sz="1000" dirty="0">
                <a:solidFill>
                  <a:prstClr val="black"/>
                </a:solidFill>
              </a:rPr>
              <a:t>）</a:t>
            </a:r>
          </a:p>
          <a:p>
            <a:pPr fontAlgn="auto">
              <a:spcBef>
                <a:spcPts val="0"/>
              </a:spcBef>
              <a:spcAft>
                <a:spcPts val="0"/>
              </a:spcAft>
            </a:pPr>
            <a:r>
              <a:rPr lang="en-US" altLang="ja-JP" sz="1000" dirty="0" smtClean="0">
                <a:solidFill>
                  <a:prstClr val="black"/>
                </a:solidFill>
              </a:rPr>
              <a:t>      </a:t>
            </a:r>
            <a:r>
              <a:rPr lang="ja-JP" altLang="en-US" sz="1000" dirty="0" smtClean="0">
                <a:solidFill>
                  <a:prstClr val="black"/>
                </a:solidFill>
              </a:rPr>
              <a:t>サービス管理責任者（</a:t>
            </a:r>
            <a:r>
              <a:rPr lang="en-US" altLang="ja-JP" sz="1000" dirty="0" smtClean="0">
                <a:solidFill>
                  <a:prstClr val="black"/>
                </a:solidFill>
              </a:rPr>
              <a:t>4.9%</a:t>
            </a:r>
            <a:r>
              <a:rPr lang="ja-JP" altLang="en-US" sz="1000" dirty="0" smtClean="0">
                <a:solidFill>
                  <a:prstClr val="black"/>
                </a:solidFill>
              </a:rPr>
              <a:t>）</a:t>
            </a:r>
            <a:r>
              <a:rPr lang="ja-JP" altLang="en-US" sz="1000" dirty="0">
                <a:solidFill>
                  <a:prstClr val="black"/>
                </a:solidFill>
              </a:rPr>
              <a:t>　　　</a:t>
            </a:r>
          </a:p>
        </p:txBody>
      </p:sp>
      <p:sp>
        <p:nvSpPr>
          <p:cNvPr id="59" name="正方形/長方形 58"/>
          <p:cNvSpPr/>
          <p:nvPr/>
        </p:nvSpPr>
        <p:spPr>
          <a:xfrm>
            <a:off x="6347401" y="3695766"/>
            <a:ext cx="3331964" cy="2160240"/>
          </a:xfrm>
          <a:prstGeom prst="rect">
            <a:avLst/>
          </a:prstGeom>
          <a:solidFill>
            <a:schemeClr val="bg1"/>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pPr>
            <a:endParaRPr lang="en-US" altLang="ja-JP" sz="1000" dirty="0" smtClean="0">
              <a:solidFill>
                <a:prstClr val="black"/>
              </a:solidFill>
            </a:endParaRPr>
          </a:p>
          <a:p>
            <a:pPr fontAlgn="auto">
              <a:spcBef>
                <a:spcPts val="0"/>
              </a:spcBef>
              <a:spcAft>
                <a:spcPts val="0"/>
              </a:spcAft>
            </a:pPr>
            <a:endParaRPr lang="en-US" altLang="ja-JP" sz="1000" dirty="0">
              <a:solidFill>
                <a:prstClr val="black"/>
              </a:solidFill>
            </a:endParaRPr>
          </a:p>
          <a:p>
            <a:pPr fontAlgn="auto">
              <a:spcBef>
                <a:spcPts val="0"/>
              </a:spcBef>
              <a:spcAft>
                <a:spcPts val="0"/>
              </a:spcAft>
            </a:pPr>
            <a:r>
              <a:rPr lang="ja-JP" altLang="en-US" sz="1000" dirty="0" smtClean="0">
                <a:solidFill>
                  <a:prstClr val="black"/>
                </a:solidFill>
              </a:rPr>
              <a:t>● 性別</a:t>
            </a:r>
            <a:r>
              <a:rPr lang="ja-JP" altLang="en-US" sz="1000" dirty="0">
                <a:solidFill>
                  <a:prstClr val="black"/>
                </a:solidFill>
              </a:rPr>
              <a:t>　　男性</a:t>
            </a:r>
            <a:r>
              <a:rPr lang="ja-JP" altLang="en-US" sz="1000" dirty="0" smtClean="0">
                <a:solidFill>
                  <a:prstClr val="black"/>
                </a:solidFill>
              </a:rPr>
              <a:t>（</a:t>
            </a:r>
            <a:r>
              <a:rPr lang="en-US" altLang="ja-JP" sz="1000" dirty="0" smtClean="0">
                <a:solidFill>
                  <a:prstClr val="black"/>
                </a:solidFill>
              </a:rPr>
              <a:t>65.6%</a:t>
            </a:r>
            <a:r>
              <a:rPr lang="ja-JP" altLang="en-US" sz="1000" dirty="0">
                <a:solidFill>
                  <a:prstClr val="black"/>
                </a:solidFill>
              </a:rPr>
              <a:t>）、女性（</a:t>
            </a:r>
            <a:r>
              <a:rPr lang="en-US" altLang="ja-JP" sz="1000" dirty="0" smtClean="0">
                <a:solidFill>
                  <a:prstClr val="black"/>
                </a:solidFill>
              </a:rPr>
              <a:t>34.4%</a:t>
            </a:r>
            <a:r>
              <a:rPr lang="ja-JP" altLang="en-US" sz="1000" dirty="0">
                <a:solidFill>
                  <a:prstClr val="black"/>
                </a:solidFill>
              </a:rPr>
              <a:t>）</a:t>
            </a:r>
          </a:p>
          <a:p>
            <a:pPr fontAlgn="auto">
              <a:spcBef>
                <a:spcPts val="0"/>
              </a:spcBef>
              <a:spcAft>
                <a:spcPts val="0"/>
              </a:spcAft>
            </a:pPr>
            <a:r>
              <a:rPr lang="ja-JP" altLang="en-US" sz="1000" dirty="0" smtClean="0">
                <a:solidFill>
                  <a:prstClr val="black"/>
                </a:solidFill>
              </a:rPr>
              <a:t>● 年齢</a:t>
            </a:r>
            <a:endParaRPr lang="ja-JP" altLang="en-US" sz="1000" dirty="0">
              <a:solidFill>
                <a:prstClr val="black"/>
              </a:solidFill>
            </a:endParaRPr>
          </a:p>
          <a:p>
            <a:pPr fontAlgn="auto">
              <a:spcBef>
                <a:spcPts val="0"/>
              </a:spcBef>
              <a:spcAft>
                <a:spcPts val="0"/>
              </a:spcAft>
            </a:pPr>
            <a:r>
              <a:rPr lang="ja-JP" altLang="en-US" sz="1000" dirty="0">
                <a:solidFill>
                  <a:prstClr val="black"/>
                </a:solidFill>
              </a:rPr>
              <a:t>　</a:t>
            </a:r>
            <a:r>
              <a:rPr lang="en-US" altLang="ja-JP" sz="1000" dirty="0" smtClean="0">
                <a:solidFill>
                  <a:prstClr val="black"/>
                </a:solidFill>
              </a:rPr>
              <a:t> 20</a:t>
            </a:r>
            <a:r>
              <a:rPr lang="ja-JP" altLang="en-US" sz="1000" dirty="0" smtClean="0">
                <a:solidFill>
                  <a:prstClr val="black"/>
                </a:solidFill>
              </a:rPr>
              <a:t>～</a:t>
            </a:r>
            <a:r>
              <a:rPr lang="en-US" altLang="ja-JP" sz="1000" dirty="0">
                <a:solidFill>
                  <a:prstClr val="black"/>
                </a:solidFill>
              </a:rPr>
              <a:t>2</a:t>
            </a:r>
            <a:r>
              <a:rPr lang="en-US" altLang="ja-JP" sz="1000" dirty="0" smtClean="0">
                <a:solidFill>
                  <a:prstClr val="black"/>
                </a:solidFill>
              </a:rPr>
              <a:t>9</a:t>
            </a:r>
            <a:r>
              <a:rPr lang="ja-JP" altLang="en-US" sz="1000" dirty="0" smtClean="0">
                <a:solidFill>
                  <a:prstClr val="black"/>
                </a:solidFill>
              </a:rPr>
              <a:t>歳（</a:t>
            </a:r>
            <a:r>
              <a:rPr lang="en-US" altLang="ja-JP" sz="1000" dirty="0" smtClean="0">
                <a:solidFill>
                  <a:prstClr val="black"/>
                </a:solidFill>
              </a:rPr>
              <a:t>18.8%</a:t>
            </a:r>
            <a:r>
              <a:rPr lang="ja-JP" altLang="en-US" sz="1000" dirty="0" smtClean="0">
                <a:solidFill>
                  <a:prstClr val="black"/>
                </a:solidFill>
              </a:rPr>
              <a:t>） 、</a:t>
            </a:r>
            <a:r>
              <a:rPr lang="en-US" altLang="ja-JP" sz="1000" dirty="0">
                <a:solidFill>
                  <a:prstClr val="black"/>
                </a:solidFill>
              </a:rPr>
              <a:t> 4</a:t>
            </a:r>
            <a:r>
              <a:rPr lang="en-US" altLang="ja-JP" sz="1000" dirty="0" smtClean="0">
                <a:solidFill>
                  <a:prstClr val="black"/>
                </a:solidFill>
              </a:rPr>
              <a:t>0</a:t>
            </a:r>
            <a:r>
              <a:rPr lang="ja-JP" altLang="en-US" sz="1000" dirty="0" smtClean="0">
                <a:solidFill>
                  <a:prstClr val="black"/>
                </a:solidFill>
              </a:rPr>
              <a:t>～</a:t>
            </a:r>
            <a:r>
              <a:rPr lang="en-US" altLang="ja-JP" sz="1000" dirty="0">
                <a:solidFill>
                  <a:prstClr val="black"/>
                </a:solidFill>
              </a:rPr>
              <a:t>4</a:t>
            </a:r>
            <a:r>
              <a:rPr lang="en-US" altLang="ja-JP" sz="1000" dirty="0" smtClean="0">
                <a:solidFill>
                  <a:prstClr val="black"/>
                </a:solidFill>
              </a:rPr>
              <a:t>9</a:t>
            </a:r>
            <a:r>
              <a:rPr lang="ja-JP" altLang="en-US" sz="1000" dirty="0" smtClean="0">
                <a:solidFill>
                  <a:prstClr val="black"/>
                </a:solidFill>
              </a:rPr>
              <a:t>歳（</a:t>
            </a:r>
            <a:r>
              <a:rPr lang="en-US" altLang="ja-JP" sz="1000" dirty="0" smtClean="0">
                <a:solidFill>
                  <a:prstClr val="black"/>
                </a:solidFill>
              </a:rPr>
              <a:t>18.1%</a:t>
            </a:r>
            <a:r>
              <a:rPr lang="ja-JP" altLang="en-US" sz="1000" dirty="0" smtClean="0">
                <a:solidFill>
                  <a:prstClr val="black"/>
                </a:solidFill>
              </a:rPr>
              <a:t>）</a:t>
            </a:r>
            <a:endParaRPr lang="en-US" altLang="ja-JP" sz="1000" dirty="0" smtClean="0">
              <a:solidFill>
                <a:prstClr val="black"/>
              </a:solidFill>
            </a:endParaRPr>
          </a:p>
          <a:p>
            <a:pPr fontAlgn="auto">
              <a:spcBef>
                <a:spcPts val="0"/>
              </a:spcBef>
              <a:spcAft>
                <a:spcPts val="0"/>
              </a:spcAft>
            </a:pPr>
            <a:r>
              <a:rPr lang="ja-JP" altLang="en-US" sz="1000" dirty="0" smtClean="0">
                <a:solidFill>
                  <a:prstClr val="black"/>
                </a:solidFill>
              </a:rPr>
              <a:t>　</a:t>
            </a:r>
            <a:r>
              <a:rPr lang="en-US" altLang="ja-JP" sz="1000" dirty="0" smtClean="0">
                <a:solidFill>
                  <a:prstClr val="black"/>
                </a:solidFill>
              </a:rPr>
              <a:t> </a:t>
            </a:r>
            <a:r>
              <a:rPr lang="ja-JP" altLang="en-US" sz="1000" dirty="0" smtClean="0">
                <a:solidFill>
                  <a:prstClr val="black"/>
                </a:solidFill>
              </a:rPr>
              <a:t>～</a:t>
            </a:r>
            <a:r>
              <a:rPr lang="en-US" altLang="ja-JP" sz="1000" dirty="0" smtClean="0">
                <a:solidFill>
                  <a:prstClr val="black"/>
                </a:solidFill>
              </a:rPr>
              <a:t>19</a:t>
            </a:r>
            <a:r>
              <a:rPr lang="ja-JP" altLang="en-US" sz="1000" dirty="0" smtClean="0">
                <a:solidFill>
                  <a:prstClr val="black"/>
                </a:solidFill>
              </a:rPr>
              <a:t>歳（</a:t>
            </a:r>
            <a:r>
              <a:rPr lang="en-US" altLang="ja-JP" sz="1000" dirty="0" smtClean="0">
                <a:solidFill>
                  <a:prstClr val="black"/>
                </a:solidFill>
              </a:rPr>
              <a:t>18.0%</a:t>
            </a:r>
            <a:r>
              <a:rPr lang="ja-JP" altLang="en-US" sz="1000" dirty="0" smtClean="0">
                <a:solidFill>
                  <a:prstClr val="black"/>
                </a:solidFill>
              </a:rPr>
              <a:t>）、 </a:t>
            </a:r>
            <a:r>
              <a:rPr lang="en-US" altLang="ja-JP" sz="1000" dirty="0">
                <a:solidFill>
                  <a:prstClr val="black"/>
                </a:solidFill>
              </a:rPr>
              <a:t>3</a:t>
            </a:r>
            <a:r>
              <a:rPr lang="en-US" altLang="ja-JP" sz="1000" dirty="0" smtClean="0">
                <a:solidFill>
                  <a:prstClr val="black"/>
                </a:solidFill>
              </a:rPr>
              <a:t>0</a:t>
            </a:r>
            <a:r>
              <a:rPr lang="ja-JP" altLang="en-US" sz="1000" dirty="0" smtClean="0">
                <a:solidFill>
                  <a:prstClr val="black"/>
                </a:solidFill>
              </a:rPr>
              <a:t>～</a:t>
            </a:r>
            <a:r>
              <a:rPr lang="en-US" altLang="ja-JP" sz="1000" dirty="0">
                <a:solidFill>
                  <a:prstClr val="black"/>
                </a:solidFill>
              </a:rPr>
              <a:t>3</a:t>
            </a:r>
            <a:r>
              <a:rPr lang="en-US" altLang="ja-JP" sz="1000" dirty="0" smtClean="0">
                <a:solidFill>
                  <a:prstClr val="black"/>
                </a:solidFill>
              </a:rPr>
              <a:t>9</a:t>
            </a:r>
            <a:r>
              <a:rPr lang="ja-JP" altLang="en-US" sz="1000" dirty="0" smtClean="0">
                <a:solidFill>
                  <a:prstClr val="black"/>
                </a:solidFill>
              </a:rPr>
              <a:t>歳（</a:t>
            </a:r>
            <a:r>
              <a:rPr lang="en-US" altLang="ja-JP" sz="1000" dirty="0" smtClean="0">
                <a:solidFill>
                  <a:prstClr val="black"/>
                </a:solidFill>
              </a:rPr>
              <a:t>14.5%</a:t>
            </a:r>
            <a:r>
              <a:rPr lang="ja-JP" altLang="en-US" sz="1000" dirty="0" smtClean="0">
                <a:solidFill>
                  <a:prstClr val="black"/>
                </a:solidFill>
              </a:rPr>
              <a:t>）</a:t>
            </a:r>
            <a:endParaRPr lang="en-US" altLang="ja-JP" sz="1000" dirty="0" smtClean="0">
              <a:solidFill>
                <a:prstClr val="black"/>
              </a:solidFill>
            </a:endParaRPr>
          </a:p>
          <a:p>
            <a:pPr fontAlgn="auto">
              <a:spcBef>
                <a:spcPts val="0"/>
              </a:spcBef>
              <a:spcAft>
                <a:spcPts val="0"/>
              </a:spcAft>
            </a:pPr>
            <a:r>
              <a:rPr lang="ja-JP" altLang="en-US" sz="1000" dirty="0" smtClean="0">
                <a:solidFill>
                  <a:prstClr val="black"/>
                </a:solidFill>
              </a:rPr>
              <a:t>● 障害種別（重複障害あり）</a:t>
            </a:r>
            <a:endParaRPr lang="ja-JP" altLang="en-US" sz="1000" dirty="0">
              <a:solidFill>
                <a:prstClr val="black"/>
              </a:solidFill>
            </a:endParaRPr>
          </a:p>
          <a:p>
            <a:pPr fontAlgn="auto">
              <a:spcBef>
                <a:spcPts val="0"/>
              </a:spcBef>
              <a:spcAft>
                <a:spcPts val="0"/>
              </a:spcAft>
            </a:pPr>
            <a:endParaRPr lang="ja-JP" altLang="en-US" sz="1000" dirty="0">
              <a:solidFill>
                <a:prstClr val="black"/>
              </a:solidFill>
            </a:endParaRPr>
          </a:p>
          <a:p>
            <a:pPr fontAlgn="auto">
              <a:spcBef>
                <a:spcPts val="0"/>
              </a:spcBef>
              <a:spcAft>
                <a:spcPts val="0"/>
              </a:spcAft>
            </a:pPr>
            <a:endParaRPr lang="ja-JP" altLang="en-US" sz="1000" dirty="0">
              <a:solidFill>
                <a:prstClr val="black"/>
              </a:solidFill>
            </a:endParaRPr>
          </a:p>
          <a:p>
            <a:pPr fontAlgn="auto">
              <a:spcBef>
                <a:spcPts val="0"/>
              </a:spcBef>
              <a:spcAft>
                <a:spcPts val="0"/>
              </a:spcAft>
            </a:pPr>
            <a:endParaRPr lang="ja-JP" altLang="en-US" sz="1000" dirty="0">
              <a:solidFill>
                <a:prstClr val="black"/>
              </a:solidFill>
            </a:endParaRPr>
          </a:p>
          <a:p>
            <a:pPr fontAlgn="auto">
              <a:spcBef>
                <a:spcPts val="0"/>
              </a:spcBef>
              <a:spcAft>
                <a:spcPts val="0"/>
              </a:spcAft>
            </a:pPr>
            <a:r>
              <a:rPr lang="ja-JP" altLang="en-US" sz="1000" dirty="0" smtClean="0">
                <a:solidFill>
                  <a:prstClr val="black"/>
                </a:solidFill>
              </a:rPr>
              <a:t>● 障害支援区分のある者</a:t>
            </a:r>
            <a:r>
              <a:rPr lang="ja-JP" altLang="en-US" sz="1000" dirty="0">
                <a:solidFill>
                  <a:prstClr val="black"/>
                </a:solidFill>
              </a:rPr>
              <a:t>　</a:t>
            </a:r>
            <a:r>
              <a:rPr lang="ja-JP" altLang="en-US" sz="1000" dirty="0" smtClean="0">
                <a:solidFill>
                  <a:prstClr val="black"/>
                </a:solidFill>
              </a:rPr>
              <a:t>（</a:t>
            </a:r>
            <a:r>
              <a:rPr lang="en-US" altLang="ja-JP" sz="1000" dirty="0" smtClean="0">
                <a:solidFill>
                  <a:prstClr val="black"/>
                </a:solidFill>
              </a:rPr>
              <a:t>67.1%</a:t>
            </a:r>
            <a:r>
              <a:rPr lang="ja-JP" altLang="en-US" sz="1000" dirty="0" smtClean="0">
                <a:solidFill>
                  <a:prstClr val="black"/>
                </a:solidFill>
              </a:rPr>
              <a:t>）</a:t>
            </a:r>
            <a:endParaRPr lang="en-US" altLang="ja-JP" sz="1000" dirty="0">
              <a:solidFill>
                <a:prstClr val="black"/>
              </a:solidFill>
            </a:endParaRPr>
          </a:p>
          <a:p>
            <a:pPr fontAlgn="auto">
              <a:spcBef>
                <a:spcPts val="0"/>
              </a:spcBef>
              <a:spcAft>
                <a:spcPts val="0"/>
              </a:spcAft>
            </a:pPr>
            <a:r>
              <a:rPr lang="en-US" altLang="ja-JP" sz="1000" dirty="0" smtClean="0">
                <a:solidFill>
                  <a:prstClr val="black"/>
                </a:solidFill>
              </a:rPr>
              <a:t>● </a:t>
            </a:r>
            <a:r>
              <a:rPr lang="ja-JP" altLang="en-US" sz="1000" dirty="0" smtClean="0">
                <a:solidFill>
                  <a:prstClr val="black"/>
                </a:solidFill>
              </a:rPr>
              <a:t>行動</a:t>
            </a:r>
            <a:r>
              <a:rPr lang="ja-JP" altLang="en-US" sz="1000" dirty="0">
                <a:solidFill>
                  <a:prstClr val="black"/>
                </a:solidFill>
              </a:rPr>
              <a:t>障害がある</a:t>
            </a:r>
            <a:r>
              <a:rPr lang="ja-JP" altLang="en-US" sz="1000" dirty="0" smtClean="0">
                <a:solidFill>
                  <a:prstClr val="black"/>
                </a:solidFill>
              </a:rPr>
              <a:t>者</a:t>
            </a:r>
            <a:r>
              <a:rPr lang="ja-JP" altLang="en-US" sz="1000" dirty="0">
                <a:solidFill>
                  <a:prstClr val="black"/>
                </a:solidFill>
              </a:rPr>
              <a:t>　</a:t>
            </a:r>
            <a:r>
              <a:rPr lang="ja-JP" altLang="en-US" sz="1000" dirty="0" smtClean="0">
                <a:solidFill>
                  <a:prstClr val="black"/>
                </a:solidFill>
              </a:rPr>
              <a:t>（</a:t>
            </a:r>
            <a:r>
              <a:rPr lang="en-US" altLang="ja-JP" sz="1000" dirty="0" smtClean="0">
                <a:solidFill>
                  <a:prstClr val="black"/>
                </a:solidFill>
              </a:rPr>
              <a:t>32.3%</a:t>
            </a:r>
            <a:r>
              <a:rPr lang="ja-JP" altLang="en-US" sz="1000" dirty="0" smtClean="0">
                <a:solidFill>
                  <a:prstClr val="black"/>
                </a:solidFill>
              </a:rPr>
              <a:t>）</a:t>
            </a:r>
            <a:endParaRPr lang="en-US" altLang="ja-JP" sz="1000" dirty="0">
              <a:solidFill>
                <a:prstClr val="black"/>
              </a:solidFill>
            </a:endParaRPr>
          </a:p>
        </p:txBody>
      </p:sp>
      <p:sp>
        <p:nvSpPr>
          <p:cNvPr id="63" name="角丸四角形 62"/>
          <p:cNvSpPr/>
          <p:nvPr/>
        </p:nvSpPr>
        <p:spPr>
          <a:xfrm>
            <a:off x="829102" y="3586782"/>
            <a:ext cx="1512000" cy="288032"/>
          </a:xfrm>
          <a:prstGeom prst="roundRect">
            <a:avLst>
              <a:gd name="adj" fmla="val 0"/>
            </a:avLst>
          </a:prstGeom>
          <a:gradFill>
            <a:gsLst>
              <a:gs pos="0">
                <a:schemeClr val="accent5">
                  <a:lumMod val="75000"/>
                </a:schemeClr>
              </a:gs>
              <a:gs pos="80000">
                <a:schemeClr val="accent5">
                  <a:lumMod val="60000"/>
                  <a:lumOff val="4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lIns="65676" tIns="32838" rIns="65676" bIns="32838" rtlCol="0" anchor="ctr"/>
          <a:lstStyle/>
          <a:p>
            <a:pPr algn="ctr" fontAlgn="auto">
              <a:spcBef>
                <a:spcPts val="0"/>
              </a:spcBef>
              <a:spcAft>
                <a:spcPts val="0"/>
              </a:spcAft>
            </a:pPr>
            <a:r>
              <a:rPr lang="ja-JP" altLang="en-US" sz="1500" b="1" dirty="0" smtClean="0">
                <a:solidFill>
                  <a:prstClr val="white"/>
                </a:solidFill>
                <a:latin typeface="ＭＳ Ｐゴシック"/>
              </a:rPr>
              <a:t>虐待者</a:t>
            </a:r>
            <a:r>
              <a:rPr lang="ja-JP" altLang="en-US" sz="1050" b="1" dirty="0" smtClean="0">
                <a:solidFill>
                  <a:prstClr val="white"/>
                </a:solidFill>
                <a:latin typeface="ＭＳ Ｐゴシック"/>
              </a:rPr>
              <a:t>（</a:t>
            </a:r>
            <a:r>
              <a:rPr lang="en-US" altLang="ja-JP" sz="1050" b="1" dirty="0" smtClean="0">
                <a:solidFill>
                  <a:prstClr val="white"/>
                </a:solidFill>
                <a:latin typeface="ＭＳ Ｐゴシック"/>
              </a:rPr>
              <a:t>634</a:t>
            </a:r>
            <a:r>
              <a:rPr lang="ja-JP" altLang="en-US" sz="1050" b="1" dirty="0" smtClean="0">
                <a:solidFill>
                  <a:prstClr val="white"/>
                </a:solidFill>
                <a:latin typeface="ＭＳ Ｐゴシック"/>
              </a:rPr>
              <a:t>人）</a:t>
            </a:r>
            <a:endParaRPr lang="en-US" altLang="ja-JP" sz="1500" b="1" dirty="0">
              <a:solidFill>
                <a:prstClr val="white"/>
              </a:solidFill>
              <a:latin typeface="ＭＳ Ｐゴシック"/>
            </a:endParaRPr>
          </a:p>
        </p:txBody>
      </p:sp>
      <p:sp>
        <p:nvSpPr>
          <p:cNvPr id="64" name="角丸四角形 63"/>
          <p:cNvSpPr/>
          <p:nvPr/>
        </p:nvSpPr>
        <p:spPr>
          <a:xfrm>
            <a:off x="7259888" y="3599937"/>
            <a:ext cx="1548000" cy="288000"/>
          </a:xfrm>
          <a:prstGeom prst="roundRect">
            <a:avLst>
              <a:gd name="adj" fmla="val 0"/>
            </a:avLst>
          </a:prstGeom>
          <a:gradFill>
            <a:gsLst>
              <a:gs pos="0">
                <a:schemeClr val="accent6">
                  <a:lumMod val="75000"/>
                </a:schemeClr>
              </a:gs>
              <a:gs pos="80000">
                <a:schemeClr val="accent6">
                  <a:lumMod val="60000"/>
                  <a:lumOff val="40000"/>
                </a:schemeClr>
              </a:gs>
              <a:gs pos="100000">
                <a:schemeClr val="accent6">
                  <a:lumMod val="40000"/>
                  <a:lumOff val="60000"/>
                </a:schemeClr>
              </a:gs>
            </a:gsLst>
          </a:gradFill>
        </p:spPr>
        <p:style>
          <a:lnRef idx="0">
            <a:schemeClr val="accent1"/>
          </a:lnRef>
          <a:fillRef idx="3">
            <a:schemeClr val="accent1"/>
          </a:fillRef>
          <a:effectRef idx="3">
            <a:schemeClr val="accent1"/>
          </a:effectRef>
          <a:fontRef idx="minor">
            <a:schemeClr val="lt1"/>
          </a:fontRef>
        </p:style>
        <p:txBody>
          <a:bodyPr lIns="65676" tIns="32838" rIns="65676" bIns="32838" rtlCol="0" anchor="ctr"/>
          <a:lstStyle/>
          <a:p>
            <a:pPr algn="ctr" fontAlgn="auto">
              <a:spcBef>
                <a:spcPts val="0"/>
              </a:spcBef>
              <a:spcAft>
                <a:spcPts val="0"/>
              </a:spcAft>
            </a:pPr>
            <a:r>
              <a:rPr lang="ja-JP" altLang="en-US" sz="1500" b="1" dirty="0" smtClean="0">
                <a:solidFill>
                  <a:prstClr val="white"/>
                </a:solidFill>
                <a:latin typeface="ＭＳ Ｐゴシック"/>
              </a:rPr>
              <a:t>被虐待者</a:t>
            </a:r>
            <a:r>
              <a:rPr lang="ja-JP" altLang="en-US" sz="1050" b="1" dirty="0" smtClean="0">
                <a:solidFill>
                  <a:prstClr val="white"/>
                </a:solidFill>
                <a:latin typeface="ＭＳ Ｐゴシック"/>
              </a:rPr>
              <a:t>（</a:t>
            </a:r>
            <a:r>
              <a:rPr lang="en-US" altLang="ja-JP" sz="1050" b="1" dirty="0" smtClean="0">
                <a:solidFill>
                  <a:prstClr val="white"/>
                </a:solidFill>
                <a:latin typeface="ＭＳ Ｐゴシック"/>
              </a:rPr>
              <a:t>569</a:t>
            </a:r>
            <a:r>
              <a:rPr lang="ja-JP" altLang="en-US" sz="1050" b="1" dirty="0" smtClean="0">
                <a:solidFill>
                  <a:prstClr val="white"/>
                </a:solidFill>
                <a:latin typeface="ＭＳ Ｐゴシック"/>
              </a:rPr>
              <a:t>人）</a:t>
            </a:r>
            <a:endParaRPr lang="en-US" altLang="ja-JP" sz="1050" b="1" dirty="0">
              <a:solidFill>
                <a:prstClr val="white"/>
              </a:solidFill>
              <a:latin typeface="ＭＳ Ｐゴシック"/>
            </a:endParaRPr>
          </a:p>
        </p:txBody>
      </p:sp>
      <p:sp>
        <p:nvSpPr>
          <p:cNvPr id="65" name="正方形/長方形 64"/>
          <p:cNvSpPr/>
          <p:nvPr/>
        </p:nvSpPr>
        <p:spPr>
          <a:xfrm>
            <a:off x="6321152" y="5902172"/>
            <a:ext cx="3373782" cy="83919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fontAlgn="auto">
              <a:spcBef>
                <a:spcPts val="0"/>
              </a:spcBef>
              <a:spcAft>
                <a:spcPts val="0"/>
              </a:spcAft>
            </a:pPr>
            <a:r>
              <a:rPr lang="en-US" altLang="ja-JP" sz="700" dirty="0" smtClean="0">
                <a:solidFill>
                  <a:prstClr val="black"/>
                </a:solidFill>
              </a:rPr>
              <a:t>※</a:t>
            </a:r>
            <a:r>
              <a:rPr lang="ja-JP" altLang="en-US" sz="700" dirty="0" smtClean="0">
                <a:solidFill>
                  <a:prstClr val="black"/>
                </a:solidFill>
              </a:rPr>
              <a:t>１</a:t>
            </a:r>
            <a:r>
              <a:rPr lang="ja-JP" altLang="en-US" sz="700" dirty="0">
                <a:solidFill>
                  <a:prstClr val="black"/>
                </a:solidFill>
              </a:rPr>
              <a:t>　不特定多数の利用者に対する虐待のため被虐待障害者が特定</a:t>
            </a:r>
            <a:r>
              <a:rPr lang="ja-JP" altLang="en-US" sz="700" dirty="0" smtClean="0">
                <a:solidFill>
                  <a:prstClr val="black"/>
                </a:solidFill>
              </a:rPr>
              <a:t>できなかった</a:t>
            </a:r>
            <a:endParaRPr lang="en-US" altLang="ja-JP" sz="700" dirty="0" smtClean="0">
              <a:solidFill>
                <a:prstClr val="black"/>
              </a:solidFill>
            </a:endParaRPr>
          </a:p>
          <a:p>
            <a:pPr fontAlgn="auto">
              <a:spcBef>
                <a:spcPts val="0"/>
              </a:spcBef>
              <a:spcAft>
                <a:spcPts val="0"/>
              </a:spcAft>
            </a:pPr>
            <a:r>
              <a:rPr lang="en-US" altLang="ja-JP" sz="700" dirty="0">
                <a:solidFill>
                  <a:prstClr val="black"/>
                </a:solidFill>
              </a:rPr>
              <a:t> </a:t>
            </a:r>
            <a:r>
              <a:rPr lang="en-US" altLang="ja-JP" sz="700" dirty="0" smtClean="0">
                <a:solidFill>
                  <a:prstClr val="black"/>
                </a:solidFill>
              </a:rPr>
              <a:t>     </a:t>
            </a:r>
            <a:r>
              <a:rPr lang="ja-JP" altLang="en-US" sz="700" dirty="0" smtClean="0">
                <a:solidFill>
                  <a:prstClr val="black"/>
                </a:solidFill>
              </a:rPr>
              <a:t>等の</a:t>
            </a:r>
            <a:r>
              <a:rPr lang="en-US" altLang="ja-JP" sz="700" dirty="0" smtClean="0">
                <a:solidFill>
                  <a:prstClr val="black"/>
                </a:solidFill>
              </a:rPr>
              <a:t>18</a:t>
            </a:r>
            <a:r>
              <a:rPr lang="ja-JP" altLang="en-US" sz="700" dirty="0" smtClean="0">
                <a:solidFill>
                  <a:prstClr val="black"/>
                </a:solidFill>
              </a:rPr>
              <a:t>件</a:t>
            </a:r>
            <a:r>
              <a:rPr lang="ja-JP" altLang="en-US" sz="700" dirty="0">
                <a:solidFill>
                  <a:prstClr val="black"/>
                </a:solidFill>
              </a:rPr>
              <a:t>を</a:t>
            </a:r>
            <a:r>
              <a:rPr lang="ja-JP" altLang="en-US" sz="700" dirty="0" smtClean="0">
                <a:solidFill>
                  <a:prstClr val="black"/>
                </a:solidFill>
              </a:rPr>
              <a:t>除く</a:t>
            </a:r>
            <a:r>
              <a:rPr lang="en-US" altLang="ja-JP" sz="700" dirty="0" smtClean="0">
                <a:solidFill>
                  <a:prstClr val="black"/>
                </a:solidFill>
              </a:rPr>
              <a:t>574</a:t>
            </a:r>
            <a:r>
              <a:rPr lang="ja-JP" altLang="en-US" sz="700" dirty="0" smtClean="0">
                <a:solidFill>
                  <a:prstClr val="black"/>
                </a:solidFill>
              </a:rPr>
              <a:t>件</a:t>
            </a:r>
            <a:r>
              <a:rPr lang="ja-JP" altLang="en-US" sz="700" dirty="0">
                <a:solidFill>
                  <a:prstClr val="black"/>
                </a:solidFill>
              </a:rPr>
              <a:t>が対象。</a:t>
            </a:r>
            <a:endParaRPr lang="en-US" altLang="ja-JP" sz="700" dirty="0">
              <a:solidFill>
                <a:prstClr val="black"/>
              </a:solidFill>
            </a:endParaRPr>
          </a:p>
          <a:p>
            <a:pPr fontAlgn="auto">
              <a:spcBef>
                <a:spcPts val="0"/>
              </a:spcBef>
              <a:spcAft>
                <a:spcPts val="0"/>
              </a:spcAft>
            </a:pPr>
            <a:r>
              <a:rPr lang="en-US" altLang="ja-JP" sz="700" dirty="0" smtClean="0">
                <a:solidFill>
                  <a:prstClr val="black"/>
                </a:solidFill>
              </a:rPr>
              <a:t>※</a:t>
            </a:r>
            <a:r>
              <a:rPr lang="ja-JP" altLang="en-US" sz="700" dirty="0" smtClean="0">
                <a:solidFill>
                  <a:prstClr val="black"/>
                </a:solidFill>
              </a:rPr>
              <a:t>２</a:t>
            </a:r>
            <a:r>
              <a:rPr lang="ja-JP" altLang="en-US" sz="700" dirty="0">
                <a:solidFill>
                  <a:prstClr val="black"/>
                </a:solidFill>
              </a:rPr>
              <a:t>　施設全体による虐待のため虐待者が特定</a:t>
            </a:r>
            <a:r>
              <a:rPr lang="ja-JP" altLang="en-US" sz="700" dirty="0" smtClean="0">
                <a:solidFill>
                  <a:prstClr val="black"/>
                </a:solidFill>
              </a:rPr>
              <a:t>できなかった</a:t>
            </a:r>
            <a:r>
              <a:rPr lang="en-US" altLang="ja-JP" sz="700" dirty="0" smtClean="0">
                <a:solidFill>
                  <a:prstClr val="black"/>
                </a:solidFill>
              </a:rPr>
              <a:t>52</a:t>
            </a:r>
            <a:r>
              <a:rPr lang="ja-JP" altLang="en-US" sz="700" dirty="0" smtClean="0">
                <a:solidFill>
                  <a:prstClr val="black"/>
                </a:solidFill>
              </a:rPr>
              <a:t>件</a:t>
            </a:r>
            <a:r>
              <a:rPr lang="ja-JP" altLang="en-US" sz="700" dirty="0">
                <a:solidFill>
                  <a:prstClr val="black"/>
                </a:solidFill>
              </a:rPr>
              <a:t>を</a:t>
            </a:r>
            <a:r>
              <a:rPr lang="ja-JP" altLang="en-US" sz="700" dirty="0" smtClean="0">
                <a:solidFill>
                  <a:prstClr val="black"/>
                </a:solidFill>
              </a:rPr>
              <a:t>除く</a:t>
            </a:r>
            <a:r>
              <a:rPr lang="en-US" altLang="ja-JP" sz="700" dirty="0" smtClean="0">
                <a:solidFill>
                  <a:prstClr val="black"/>
                </a:solidFill>
              </a:rPr>
              <a:t>540</a:t>
            </a:r>
            <a:r>
              <a:rPr lang="ja-JP" altLang="en-US" sz="700" dirty="0" smtClean="0">
                <a:solidFill>
                  <a:prstClr val="black"/>
                </a:solidFill>
              </a:rPr>
              <a:t>件が対象</a:t>
            </a:r>
            <a:r>
              <a:rPr lang="ja-JP" altLang="en-US" sz="700" dirty="0">
                <a:solidFill>
                  <a:prstClr val="black"/>
                </a:solidFill>
              </a:rPr>
              <a:t>。</a:t>
            </a:r>
            <a:endParaRPr lang="en-US" altLang="ja-JP" sz="700" dirty="0">
              <a:solidFill>
                <a:prstClr val="black"/>
              </a:solidFill>
            </a:endParaRPr>
          </a:p>
          <a:p>
            <a:pPr fontAlgn="auto">
              <a:spcBef>
                <a:spcPts val="0"/>
              </a:spcBef>
              <a:spcAft>
                <a:spcPts val="0"/>
              </a:spcAft>
            </a:pPr>
            <a:r>
              <a:rPr lang="en-US" altLang="ja-JP" sz="700" dirty="0" smtClean="0">
                <a:solidFill>
                  <a:prstClr val="black"/>
                </a:solidFill>
              </a:rPr>
              <a:t>※</a:t>
            </a:r>
            <a:r>
              <a:rPr lang="ja-JP" altLang="en-US" sz="700" dirty="0">
                <a:solidFill>
                  <a:prstClr val="black"/>
                </a:solidFill>
              </a:rPr>
              <a:t>３　</a:t>
            </a:r>
            <a:r>
              <a:rPr lang="ja-JP" altLang="en-US" sz="700" dirty="0" smtClean="0">
                <a:solidFill>
                  <a:prstClr val="black"/>
                </a:solidFill>
              </a:rPr>
              <a:t>平成</a:t>
            </a:r>
            <a:r>
              <a:rPr lang="en-US" altLang="ja-JP" sz="700" dirty="0" smtClean="0">
                <a:solidFill>
                  <a:prstClr val="black"/>
                </a:solidFill>
              </a:rPr>
              <a:t>30</a:t>
            </a:r>
            <a:r>
              <a:rPr lang="ja-JP" altLang="en-US" sz="700" dirty="0" smtClean="0">
                <a:solidFill>
                  <a:prstClr val="black"/>
                </a:solidFill>
              </a:rPr>
              <a:t>年度</a:t>
            </a:r>
            <a:r>
              <a:rPr lang="ja-JP" altLang="en-US" sz="700" dirty="0">
                <a:solidFill>
                  <a:prstClr val="black"/>
                </a:solidFill>
              </a:rPr>
              <a:t>末までに</a:t>
            </a:r>
            <a:r>
              <a:rPr lang="ja-JP" altLang="en-US" sz="700" dirty="0" smtClean="0">
                <a:solidFill>
                  <a:prstClr val="black"/>
                </a:solidFill>
              </a:rPr>
              <a:t>行われた権限行使等。</a:t>
            </a:r>
            <a:endParaRPr lang="en-US" altLang="ja-JP" sz="700" dirty="0" smtClean="0">
              <a:solidFill>
                <a:prstClr val="black"/>
              </a:solidFill>
            </a:endParaRPr>
          </a:p>
          <a:p>
            <a:pPr marL="87313" indent="-87313" fontAlgn="auto">
              <a:spcBef>
                <a:spcPts val="0"/>
              </a:spcBef>
              <a:spcAft>
                <a:spcPts val="0"/>
              </a:spcAft>
            </a:pPr>
            <a:r>
              <a:rPr lang="en-US" altLang="ja-JP" sz="700" dirty="0" smtClean="0">
                <a:solidFill>
                  <a:prstClr val="black"/>
                </a:solidFill>
              </a:rPr>
              <a:t>※</a:t>
            </a:r>
            <a:r>
              <a:rPr lang="ja-JP" altLang="en-US" sz="700" dirty="0" smtClean="0">
                <a:solidFill>
                  <a:prstClr val="black"/>
                </a:solidFill>
              </a:rPr>
              <a:t>４　指定取消は</a:t>
            </a:r>
            <a:r>
              <a:rPr lang="ja-JP" altLang="en-US" sz="700" dirty="0">
                <a:solidFill>
                  <a:prstClr val="black"/>
                </a:solidFill>
              </a:rPr>
              <a:t>、虐待行為のほか人員配置基準違反や不正請求等の違反</a:t>
            </a:r>
            <a:r>
              <a:rPr lang="ja-JP" altLang="en-US" sz="700" dirty="0" smtClean="0">
                <a:solidFill>
                  <a:prstClr val="black"/>
                </a:solidFill>
              </a:rPr>
              <a:t>行為等を</a:t>
            </a:r>
            <a:r>
              <a:rPr lang="en-US" altLang="ja-JP" sz="700" dirty="0" smtClean="0">
                <a:solidFill>
                  <a:prstClr val="black"/>
                </a:solidFill>
              </a:rPr>
              <a:t/>
            </a:r>
            <a:br>
              <a:rPr lang="en-US" altLang="ja-JP" sz="700" dirty="0" smtClean="0">
                <a:solidFill>
                  <a:prstClr val="black"/>
                </a:solidFill>
              </a:rPr>
            </a:br>
            <a:r>
              <a:rPr lang="ja-JP" altLang="en-US" sz="700" dirty="0" smtClean="0">
                <a:solidFill>
                  <a:prstClr val="black"/>
                </a:solidFill>
              </a:rPr>
              <a:t> 理由として行ったもの。</a:t>
            </a:r>
            <a:endParaRPr lang="en-US" altLang="ja-JP" sz="700" dirty="0" smtClean="0">
              <a:solidFill>
                <a:prstClr val="black"/>
              </a:solidFill>
            </a:endParaRPr>
          </a:p>
          <a:p>
            <a:pPr marL="87313" indent="-87313" fontAlgn="auto">
              <a:spcBef>
                <a:spcPts val="0"/>
              </a:spcBef>
              <a:spcAft>
                <a:spcPts val="0"/>
              </a:spcAft>
            </a:pPr>
            <a:r>
              <a:rPr lang="en-US" altLang="ja-JP" sz="700" dirty="0" smtClean="0">
                <a:solidFill>
                  <a:prstClr val="black"/>
                </a:solidFill>
              </a:rPr>
              <a:t>※</a:t>
            </a:r>
            <a:r>
              <a:rPr lang="ja-JP" altLang="en-US" sz="700" dirty="0" smtClean="0">
                <a:solidFill>
                  <a:prstClr val="black"/>
                </a:solidFill>
              </a:rPr>
              <a:t>５　同じ事例で、複数の市区町村が報告した事例等があるため一致しない</a:t>
            </a:r>
            <a:endParaRPr lang="en-US" altLang="ja-JP" sz="700" dirty="0" smtClean="0">
              <a:solidFill>
                <a:prstClr val="black"/>
              </a:solidFill>
            </a:endParaRPr>
          </a:p>
        </p:txBody>
      </p:sp>
      <p:sp>
        <p:nvSpPr>
          <p:cNvPr id="8" name="左矢印 7"/>
          <p:cNvSpPr/>
          <p:nvPr/>
        </p:nvSpPr>
        <p:spPr>
          <a:xfrm>
            <a:off x="3388986" y="621338"/>
            <a:ext cx="1534401" cy="81034"/>
          </a:xfrm>
          <a:prstGeom prst="leftArrow">
            <a:avLst>
              <a:gd name="adj1" fmla="val 50000"/>
              <a:gd name="adj2" fmla="val 221160"/>
            </a:avLst>
          </a:prstGeom>
          <a:solidFill>
            <a:schemeClr val="bg1">
              <a:lumMod val="6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auto">
              <a:spcBef>
                <a:spcPts val="0"/>
              </a:spcBef>
              <a:spcAft>
                <a:spcPts val="0"/>
              </a:spcAft>
            </a:pPr>
            <a:endParaRPr lang="ja-JP" altLang="en-US" sz="1100" dirty="0" smtClean="0">
              <a:solidFill>
                <a:prstClr val="black"/>
              </a:solidFill>
            </a:endParaRPr>
          </a:p>
        </p:txBody>
      </p:sp>
      <p:sp>
        <p:nvSpPr>
          <p:cNvPr id="9" name="正方形/長方形 8"/>
          <p:cNvSpPr/>
          <p:nvPr/>
        </p:nvSpPr>
        <p:spPr>
          <a:xfrm>
            <a:off x="3710983" y="462532"/>
            <a:ext cx="1005081" cy="1796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auto">
              <a:spcBef>
                <a:spcPts val="0"/>
              </a:spcBef>
              <a:spcAft>
                <a:spcPts val="0"/>
              </a:spcAft>
            </a:pPr>
            <a:r>
              <a:rPr lang="en-US" altLang="ja-JP" sz="1000" b="1" dirty="0" smtClean="0">
                <a:solidFill>
                  <a:prstClr val="black"/>
                </a:solidFill>
              </a:rPr>
              <a:t>256</a:t>
            </a:r>
            <a:r>
              <a:rPr lang="ja-JP" altLang="en-US" sz="1000" b="1" dirty="0" smtClean="0">
                <a:solidFill>
                  <a:prstClr val="black"/>
                </a:solidFill>
              </a:rPr>
              <a:t>件（連絡）</a:t>
            </a:r>
          </a:p>
        </p:txBody>
      </p:sp>
      <p:sp>
        <p:nvSpPr>
          <p:cNvPr id="79" name="右矢印 78"/>
          <p:cNvSpPr/>
          <p:nvPr/>
        </p:nvSpPr>
        <p:spPr>
          <a:xfrm>
            <a:off x="1302534" y="3171842"/>
            <a:ext cx="3198355" cy="283011"/>
          </a:xfrm>
          <a:prstGeom prst="rightArrow">
            <a:avLst/>
          </a:prstGeom>
          <a:solidFill>
            <a:srgbClr val="002060"/>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65676" tIns="32838" rIns="65676" bIns="32838" rtlCol="0" anchor="ctr"/>
          <a:lstStyle/>
          <a:p>
            <a:pPr algn="ctr" fontAlgn="auto">
              <a:spcBef>
                <a:spcPts val="0"/>
              </a:spcBef>
              <a:spcAft>
                <a:spcPts val="0"/>
              </a:spcAft>
            </a:pPr>
            <a:r>
              <a:rPr lang="en-US" altLang="ja-JP" sz="1000" b="1" dirty="0" smtClean="0">
                <a:solidFill>
                  <a:prstClr val="white"/>
                </a:solidFill>
                <a:latin typeface="ＭＳ Ｐゴシック"/>
              </a:rPr>
              <a:t>295</a:t>
            </a:r>
            <a:r>
              <a:rPr lang="ja-JP" altLang="en-US" sz="1000" b="1" dirty="0" smtClean="0">
                <a:solidFill>
                  <a:prstClr val="white"/>
                </a:solidFill>
                <a:latin typeface="ＭＳ Ｐゴシック"/>
              </a:rPr>
              <a:t>件</a:t>
            </a:r>
            <a:endParaRPr lang="ja-JP" altLang="en-US" sz="1100" b="1" dirty="0">
              <a:solidFill>
                <a:prstClr val="white"/>
              </a:solidFill>
              <a:latin typeface="ＭＳ Ｐゴシック"/>
            </a:endParaRPr>
          </a:p>
        </p:txBody>
      </p:sp>
      <p:sp>
        <p:nvSpPr>
          <p:cNvPr id="62" name="正方形/長方形 61"/>
          <p:cNvSpPr/>
          <p:nvPr/>
        </p:nvSpPr>
        <p:spPr>
          <a:xfrm>
            <a:off x="4533171" y="1829548"/>
            <a:ext cx="1560174" cy="360040"/>
          </a:xfrm>
          <a:prstGeom prst="rect">
            <a:avLst/>
          </a:prstGeom>
          <a:solidFill>
            <a:srgbClr val="FFFF99"/>
          </a:soli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fontAlgn="auto">
              <a:spcBef>
                <a:spcPts val="0"/>
              </a:spcBef>
              <a:spcAft>
                <a:spcPts val="0"/>
              </a:spcAft>
            </a:pPr>
            <a:r>
              <a:rPr lang="ja-JP" altLang="en-US" sz="950" b="1" dirty="0" smtClean="0">
                <a:solidFill>
                  <a:srgbClr val="000000"/>
                </a:solidFill>
                <a:latin typeface="ＭＳ Ｐゴシック"/>
                <a:cs typeface="メイリオ" pitchFamily="50" charset="-128"/>
              </a:rPr>
              <a:t>事実確認調査を行った事例　（</a:t>
            </a:r>
            <a:r>
              <a:rPr lang="en-US" altLang="ja-JP" sz="950" b="1" dirty="0" smtClean="0">
                <a:solidFill>
                  <a:srgbClr val="000000"/>
                </a:solidFill>
                <a:latin typeface="ＭＳ Ｐゴシック"/>
                <a:cs typeface="メイリオ" pitchFamily="50" charset="-128"/>
              </a:rPr>
              <a:t>48</a:t>
            </a:r>
            <a:r>
              <a:rPr lang="ja-JP" altLang="en-US" sz="950" b="1" dirty="0" smtClean="0">
                <a:solidFill>
                  <a:srgbClr val="000000"/>
                </a:solidFill>
                <a:latin typeface="ＭＳ Ｐゴシック"/>
                <a:cs typeface="メイリオ" pitchFamily="50" charset="-128"/>
              </a:rPr>
              <a:t>件）</a:t>
            </a:r>
          </a:p>
        </p:txBody>
      </p:sp>
      <p:sp>
        <p:nvSpPr>
          <p:cNvPr id="52" name="テキスト ボックス 51"/>
          <p:cNvSpPr txBox="1"/>
          <p:nvPr/>
        </p:nvSpPr>
        <p:spPr>
          <a:xfrm>
            <a:off x="4485604" y="813345"/>
            <a:ext cx="2652295" cy="338554"/>
          </a:xfrm>
          <a:prstGeom prst="rect">
            <a:avLst/>
          </a:prstGeom>
          <a:noFill/>
        </p:spPr>
        <p:txBody>
          <a:bodyPr wrap="square" rtlCol="0">
            <a:spAutoFit/>
          </a:bodyPr>
          <a:lstStyle/>
          <a:p>
            <a:pPr fontAlgn="auto">
              <a:spcBef>
                <a:spcPts val="0"/>
              </a:spcBef>
              <a:spcAft>
                <a:spcPts val="0"/>
              </a:spcAft>
            </a:pPr>
            <a:r>
              <a:rPr lang="ja-JP" altLang="en-US" sz="800" dirty="0" smtClean="0">
                <a:latin typeface="ＭＳ Ｐゴシック"/>
                <a:ea typeface="ＭＳ Ｐゴシック"/>
                <a:cs typeface="メイリオ" pitchFamily="50" charset="-128"/>
              </a:rPr>
              <a:t>＊平成</a:t>
            </a:r>
            <a:r>
              <a:rPr lang="en-US" altLang="ja-JP" sz="800" dirty="0" smtClean="0">
                <a:latin typeface="ＭＳ Ｐゴシック"/>
                <a:ea typeface="ＭＳ Ｐゴシック"/>
                <a:cs typeface="メイリオ" pitchFamily="50" charset="-128"/>
              </a:rPr>
              <a:t>29</a:t>
            </a:r>
            <a:r>
              <a:rPr lang="ja-JP" altLang="en-US" sz="800" dirty="0" smtClean="0">
                <a:latin typeface="ＭＳ Ｐゴシック"/>
                <a:ea typeface="ＭＳ Ｐゴシック"/>
                <a:cs typeface="メイリオ" pitchFamily="50" charset="-128"/>
              </a:rPr>
              <a:t>年度に通報・届出があった事案</a:t>
            </a:r>
            <a:r>
              <a:rPr lang="en-US" altLang="ja-JP" sz="800" dirty="0" smtClean="0">
                <a:latin typeface="ＭＳ Ｐゴシック"/>
                <a:ea typeface="ＭＳ Ｐゴシック"/>
                <a:cs typeface="メイリオ" pitchFamily="50" charset="-128"/>
              </a:rPr>
              <a:t>3</a:t>
            </a:r>
            <a:r>
              <a:rPr lang="ja-JP" altLang="en-US" sz="800" dirty="0" smtClean="0">
                <a:latin typeface="ＭＳ Ｐゴシック"/>
                <a:ea typeface="ＭＳ Ｐゴシック"/>
                <a:cs typeface="メイリオ" pitchFamily="50" charset="-128"/>
              </a:rPr>
              <a:t>件を含む</a:t>
            </a:r>
            <a:endParaRPr lang="en-US" altLang="ja-JP" sz="800" dirty="0" smtClean="0">
              <a:latin typeface="ＭＳ Ｐゴシック"/>
              <a:ea typeface="ＭＳ Ｐゴシック"/>
              <a:cs typeface="メイリオ" pitchFamily="50" charset="-128"/>
            </a:endParaRPr>
          </a:p>
          <a:p>
            <a:pPr fontAlgn="auto">
              <a:spcBef>
                <a:spcPts val="0"/>
              </a:spcBef>
              <a:spcAft>
                <a:spcPts val="0"/>
              </a:spcAft>
            </a:pPr>
            <a:r>
              <a:rPr lang="ja-JP" altLang="en-US" sz="800" dirty="0" smtClean="0">
                <a:latin typeface="ＭＳ Ｐゴシック"/>
                <a:ea typeface="ＭＳ Ｐゴシック"/>
                <a:cs typeface="メイリオ" pitchFamily="50" charset="-128"/>
              </a:rPr>
              <a:t>＊監査・実地指導等により判明した事案</a:t>
            </a:r>
            <a:r>
              <a:rPr lang="en-US" altLang="ja-JP" sz="800" dirty="0">
                <a:latin typeface="ＭＳ Ｐゴシック"/>
                <a:ea typeface="ＭＳ Ｐゴシック"/>
                <a:cs typeface="メイリオ" pitchFamily="50" charset="-128"/>
              </a:rPr>
              <a:t>7</a:t>
            </a:r>
            <a:r>
              <a:rPr lang="ja-JP" altLang="en-US" sz="800" dirty="0" smtClean="0">
                <a:latin typeface="ＭＳ Ｐゴシック"/>
                <a:ea typeface="ＭＳ Ｐゴシック"/>
                <a:cs typeface="メイリオ" pitchFamily="50" charset="-128"/>
              </a:rPr>
              <a:t>件を含む</a:t>
            </a:r>
          </a:p>
        </p:txBody>
      </p:sp>
      <p:sp>
        <p:nvSpPr>
          <p:cNvPr id="56" name="テキスト ボックス 55"/>
          <p:cNvSpPr txBox="1"/>
          <p:nvPr/>
        </p:nvSpPr>
        <p:spPr>
          <a:xfrm>
            <a:off x="1442612" y="850858"/>
            <a:ext cx="2652295" cy="215444"/>
          </a:xfrm>
          <a:prstGeom prst="rect">
            <a:avLst/>
          </a:prstGeom>
          <a:noFill/>
        </p:spPr>
        <p:txBody>
          <a:bodyPr wrap="square" rtlCol="0">
            <a:spAutoFit/>
          </a:bodyPr>
          <a:lstStyle/>
          <a:p>
            <a:pPr fontAlgn="auto">
              <a:spcBef>
                <a:spcPts val="0"/>
              </a:spcBef>
              <a:spcAft>
                <a:spcPts val="0"/>
              </a:spcAft>
            </a:pPr>
            <a:r>
              <a:rPr lang="ja-JP" altLang="en-US" sz="800" dirty="0" smtClean="0">
                <a:latin typeface="ＭＳ Ｐゴシック"/>
                <a:ea typeface="ＭＳ Ｐゴシック"/>
                <a:cs typeface="メイリオ" pitchFamily="50" charset="-128"/>
              </a:rPr>
              <a:t>＊平成</a:t>
            </a:r>
            <a:r>
              <a:rPr lang="en-US" altLang="ja-JP" sz="800" dirty="0" smtClean="0">
                <a:latin typeface="ＭＳ Ｐゴシック"/>
                <a:ea typeface="ＭＳ Ｐゴシック"/>
                <a:cs typeface="メイリオ" pitchFamily="50" charset="-128"/>
              </a:rPr>
              <a:t>29</a:t>
            </a:r>
            <a:r>
              <a:rPr lang="ja-JP" altLang="en-US" sz="800" dirty="0" smtClean="0">
                <a:latin typeface="ＭＳ Ｐゴシック"/>
                <a:ea typeface="ＭＳ Ｐゴシック"/>
                <a:cs typeface="メイリオ" pitchFamily="50" charset="-128"/>
              </a:rPr>
              <a:t>年度に通報・届出があった事案</a:t>
            </a:r>
            <a:r>
              <a:rPr lang="en-US" altLang="ja-JP" sz="800" dirty="0" smtClean="0">
                <a:latin typeface="ＭＳ Ｐゴシック"/>
                <a:ea typeface="ＭＳ Ｐゴシック"/>
                <a:cs typeface="メイリオ" pitchFamily="50" charset="-128"/>
              </a:rPr>
              <a:t>90</a:t>
            </a:r>
            <a:r>
              <a:rPr lang="ja-JP" altLang="en-US" sz="800" dirty="0" smtClean="0">
                <a:latin typeface="ＭＳ Ｐゴシック"/>
                <a:ea typeface="ＭＳ Ｐゴシック"/>
                <a:cs typeface="メイリオ" pitchFamily="50" charset="-128"/>
              </a:rPr>
              <a:t>件を含む</a:t>
            </a:r>
          </a:p>
        </p:txBody>
      </p:sp>
      <p:sp>
        <p:nvSpPr>
          <p:cNvPr id="70" name="角丸四角形 69"/>
          <p:cNvSpPr/>
          <p:nvPr/>
        </p:nvSpPr>
        <p:spPr>
          <a:xfrm>
            <a:off x="1598628" y="1124745"/>
            <a:ext cx="2379815" cy="2016224"/>
          </a:xfrm>
          <a:prstGeom prst="roundRect">
            <a:avLst>
              <a:gd name="adj" fmla="val 8417"/>
            </a:avLst>
          </a:prstGeom>
          <a:pattFill prst="pct10">
            <a:fgClr>
              <a:schemeClr val="accent1"/>
            </a:fgClr>
            <a:bgClr>
              <a:srgbClr val="B6E088"/>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676" tIns="32838" rIns="65676" bIns="32838" numCol="1" spcCol="0" rtlCol="0" fromWordArt="0" anchor="ctr" anchorCtr="0" forceAA="0" compatLnSpc="1">
            <a:prstTxWarp prst="textNoShape">
              <a:avLst/>
            </a:prstTxWarp>
            <a:noAutofit/>
          </a:bodyPr>
          <a:lstStyle/>
          <a:p>
            <a:pPr algn="ctr" fontAlgn="auto">
              <a:spcBef>
                <a:spcPts val="0"/>
              </a:spcBef>
              <a:spcAft>
                <a:spcPts val="0"/>
              </a:spcAft>
            </a:pPr>
            <a:endParaRPr lang="ja-JP" altLang="en-US" sz="1800">
              <a:solidFill>
                <a:prstClr val="white"/>
              </a:solidFill>
            </a:endParaRPr>
          </a:p>
        </p:txBody>
      </p:sp>
      <p:sp>
        <p:nvSpPr>
          <p:cNvPr id="73" name="角丸四角形 72"/>
          <p:cNvSpPr/>
          <p:nvPr/>
        </p:nvSpPr>
        <p:spPr>
          <a:xfrm>
            <a:off x="1676638" y="1484787"/>
            <a:ext cx="2184243" cy="864095"/>
          </a:xfrm>
          <a:prstGeom prst="roundRect">
            <a:avLst>
              <a:gd name="adj" fmla="val 9013"/>
            </a:avLst>
          </a:prstGeom>
          <a:solidFill>
            <a:srgbClr val="E3F3D1"/>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ctr"/>
          <a:lstStyle/>
          <a:p>
            <a:pPr defTabSz="656760" fontAlgn="auto">
              <a:lnSpc>
                <a:spcPts val="939"/>
              </a:lnSpc>
              <a:spcBef>
                <a:spcPts val="0"/>
              </a:spcBef>
              <a:spcAft>
                <a:spcPts val="0"/>
              </a:spcAft>
              <a:defRPr/>
            </a:pPr>
            <a:r>
              <a:rPr kumimoji="0" lang="ja-JP" altLang="en-US" sz="1300" kern="0" dirty="0">
                <a:solidFill>
                  <a:prstClr val="black"/>
                </a:solidFill>
                <a:latin typeface="ＭＳ Ｐゴシック"/>
                <a:ea typeface="ＭＳ Ｐゴシック"/>
                <a:cs typeface="メイリオ" pitchFamily="50" charset="-128"/>
              </a:rPr>
              <a:t>　</a:t>
            </a:r>
            <a:endParaRPr kumimoji="0" lang="en-US" altLang="ja-JP" sz="1300" kern="0" dirty="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a:t>
            </a:r>
            <a:endParaRPr kumimoji="0" lang="en-US" altLang="ja-JP" sz="1000" kern="0" dirty="0" smtClean="0">
              <a:solidFill>
                <a:prstClr val="black"/>
              </a:solidFill>
              <a:latin typeface="ＭＳ Ｐゴシック"/>
              <a:ea typeface="ＭＳ Ｐゴシック"/>
              <a:cs typeface="メイリオ" pitchFamily="50" charset="-128"/>
            </a:endParaRPr>
          </a:p>
        </p:txBody>
      </p:sp>
      <p:sp>
        <p:nvSpPr>
          <p:cNvPr id="77" name="角丸四角形 76"/>
          <p:cNvSpPr/>
          <p:nvPr/>
        </p:nvSpPr>
        <p:spPr>
          <a:xfrm>
            <a:off x="1754647" y="1969361"/>
            <a:ext cx="2028225" cy="335327"/>
          </a:xfrm>
          <a:prstGeom prst="roundRect">
            <a:avLst/>
          </a:prstGeom>
          <a:solidFill>
            <a:schemeClr val="bg1"/>
          </a:solidFill>
        </p:spPr>
        <p:style>
          <a:lnRef idx="1">
            <a:schemeClr val="accent1"/>
          </a:lnRef>
          <a:fillRef idx="0">
            <a:schemeClr val="accent1"/>
          </a:fillRef>
          <a:effectRef idx="0">
            <a:schemeClr val="accent1"/>
          </a:effectRef>
          <a:fontRef idx="minor">
            <a:schemeClr val="tx1"/>
          </a:fontRef>
        </p:style>
        <p:txBody>
          <a:bodyPr lIns="36000" rIns="36000" rtlCol="0" anchor="ctr"/>
          <a:lstStyle/>
          <a:p>
            <a:pPr defTabSz="656760" fontAlgn="auto">
              <a:lnSpc>
                <a:spcPts val="1100"/>
              </a:lnSpc>
              <a:spcBef>
                <a:spcPts val="0"/>
              </a:spcBef>
              <a:spcAft>
                <a:spcPts val="0"/>
              </a:spcAft>
              <a:defRPr/>
            </a:pPr>
            <a:r>
              <a:rPr kumimoji="0" lang="ja-JP" altLang="en-US" sz="900" kern="0" dirty="0" smtClean="0">
                <a:solidFill>
                  <a:prstClr val="black"/>
                </a:solidFill>
                <a:latin typeface="ＭＳ Ｐゴシック"/>
                <a:cs typeface="メイリオ" pitchFamily="50" charset="-128"/>
              </a:rPr>
              <a:t>うち、さらに都道府県による事実確認調査が必要とされた事例　</a:t>
            </a:r>
            <a:r>
              <a:rPr kumimoji="0" lang="ja-JP" altLang="en-US" sz="900" b="1" kern="0" dirty="0" smtClean="0">
                <a:solidFill>
                  <a:prstClr val="black"/>
                </a:solidFill>
                <a:latin typeface="ＭＳ Ｐゴシック"/>
                <a:cs typeface="メイリオ" pitchFamily="50" charset="-128"/>
              </a:rPr>
              <a:t>　</a:t>
            </a:r>
            <a:r>
              <a:rPr kumimoji="0" lang="en-US" altLang="ja-JP" sz="900" b="1" kern="0" dirty="0">
                <a:solidFill>
                  <a:prstClr val="black"/>
                </a:solidFill>
                <a:latin typeface="ＭＳ Ｐゴシック"/>
                <a:cs typeface="メイリオ" pitchFamily="50" charset="-128"/>
              </a:rPr>
              <a:t>7</a:t>
            </a:r>
            <a:r>
              <a:rPr kumimoji="0" lang="ja-JP" altLang="en-US" sz="900" b="1" kern="0" dirty="0" smtClean="0">
                <a:solidFill>
                  <a:prstClr val="black"/>
                </a:solidFill>
                <a:latin typeface="ＭＳ Ｐゴシック"/>
                <a:cs typeface="メイリオ" pitchFamily="50" charset="-128"/>
              </a:rPr>
              <a:t>件</a:t>
            </a:r>
            <a:r>
              <a:rPr kumimoji="0" lang="ja-JP" altLang="en-US" sz="900" kern="0" dirty="0" smtClean="0">
                <a:solidFill>
                  <a:prstClr val="black"/>
                </a:solidFill>
                <a:latin typeface="ＭＳ Ｐゴシック"/>
                <a:cs typeface="メイリオ" pitchFamily="50" charset="-128"/>
              </a:rPr>
              <a:t>　</a:t>
            </a:r>
            <a:endParaRPr kumimoji="0" lang="en-US" altLang="ja-JP" sz="900" kern="0" dirty="0" smtClean="0">
              <a:solidFill>
                <a:prstClr val="black"/>
              </a:solidFill>
              <a:latin typeface="ＭＳ Ｐゴシック"/>
              <a:cs typeface="メイリオ" pitchFamily="50" charset="-128"/>
            </a:endParaRPr>
          </a:p>
        </p:txBody>
      </p:sp>
      <p:sp>
        <p:nvSpPr>
          <p:cNvPr id="84" name="正方形/長方形 83"/>
          <p:cNvSpPr/>
          <p:nvPr/>
        </p:nvSpPr>
        <p:spPr>
          <a:xfrm>
            <a:off x="1721280" y="1048717"/>
            <a:ext cx="1878295" cy="220083"/>
          </a:xfrm>
          <a:prstGeom prst="rect">
            <a:avLst/>
          </a:prstGeom>
          <a:solidFill>
            <a:srgbClr val="FFFF99"/>
          </a:soli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auto">
              <a:spcBef>
                <a:spcPts val="0"/>
              </a:spcBef>
              <a:spcAft>
                <a:spcPts val="0"/>
              </a:spcAft>
            </a:pPr>
            <a:r>
              <a:rPr lang="ja-JP" altLang="en-US" sz="950" b="1" dirty="0" smtClean="0">
                <a:solidFill>
                  <a:srgbClr val="000000"/>
                </a:solidFill>
                <a:latin typeface="ＭＳ Ｐゴシック"/>
                <a:cs typeface="メイリオ" pitchFamily="50" charset="-128"/>
              </a:rPr>
              <a:t>事実確認調査　（</a:t>
            </a:r>
            <a:r>
              <a:rPr lang="en-US" altLang="ja-JP" sz="950" b="1" dirty="0" smtClean="0">
                <a:solidFill>
                  <a:srgbClr val="000000"/>
                </a:solidFill>
                <a:latin typeface="ＭＳ Ｐゴシック"/>
                <a:cs typeface="メイリオ" pitchFamily="50" charset="-128"/>
              </a:rPr>
              <a:t>2,656</a:t>
            </a:r>
            <a:r>
              <a:rPr lang="ja-JP" altLang="en-US" sz="950" b="1" dirty="0" smtClean="0">
                <a:solidFill>
                  <a:srgbClr val="000000"/>
                </a:solidFill>
                <a:latin typeface="ＭＳ Ｐゴシック"/>
                <a:cs typeface="メイリオ" pitchFamily="50" charset="-128"/>
              </a:rPr>
              <a:t>件） </a:t>
            </a:r>
            <a:endParaRPr lang="en-US" altLang="ja-JP" sz="950" b="1" dirty="0" smtClean="0">
              <a:solidFill>
                <a:srgbClr val="000000"/>
              </a:solidFill>
              <a:latin typeface="ＭＳ Ｐゴシック"/>
              <a:cs typeface="メイリオ" pitchFamily="50" charset="-128"/>
            </a:endParaRPr>
          </a:p>
        </p:txBody>
      </p:sp>
      <p:sp>
        <p:nvSpPr>
          <p:cNvPr id="85" name="正方形/長方形 84"/>
          <p:cNvSpPr/>
          <p:nvPr/>
        </p:nvSpPr>
        <p:spPr>
          <a:xfrm>
            <a:off x="1721259" y="1331654"/>
            <a:ext cx="2106234" cy="216000"/>
          </a:xfrm>
          <a:prstGeom prst="rect">
            <a:avLst/>
          </a:prstGeom>
          <a:solidFill>
            <a:srgbClr val="E3F3D1"/>
          </a:solidFill>
          <a:ln w="3175"/>
        </p:spPr>
        <p:style>
          <a:lnRef idx="2">
            <a:schemeClr val="accent1">
              <a:shade val="50000"/>
            </a:schemeClr>
          </a:lnRef>
          <a:fillRef idx="1">
            <a:schemeClr val="accent1"/>
          </a:fillRef>
          <a:effectRef idx="0">
            <a:schemeClr val="accent1"/>
          </a:effectRef>
          <a:fontRef idx="minor">
            <a:schemeClr val="lt1"/>
          </a:fontRef>
        </p:style>
        <p:txBody>
          <a:bodyPr vert="horz" lIns="36000" rIns="36000" rtlCol="0" anchor="ctr"/>
          <a:lstStyle/>
          <a:p>
            <a:pPr fontAlgn="auto">
              <a:lnSpc>
                <a:spcPts val="1100"/>
              </a:lnSpc>
              <a:spcBef>
                <a:spcPts val="0"/>
              </a:spcBef>
              <a:spcAft>
                <a:spcPts val="0"/>
              </a:spcAft>
            </a:pPr>
            <a:r>
              <a:rPr lang="ja-JP" altLang="en-US" sz="900" dirty="0" smtClean="0">
                <a:solidFill>
                  <a:prstClr val="black"/>
                </a:solidFill>
              </a:rPr>
              <a:t>事実確認調査を行った事例　</a:t>
            </a:r>
            <a:r>
              <a:rPr lang="en-US" altLang="ja-JP" sz="900" b="1" dirty="0" smtClean="0">
                <a:solidFill>
                  <a:prstClr val="black"/>
                </a:solidFill>
                <a:latin typeface="ＭＳ Ｐゴシック"/>
              </a:rPr>
              <a:t>2,244</a:t>
            </a:r>
            <a:r>
              <a:rPr lang="ja-JP" altLang="en-US" sz="900" b="1" dirty="0" smtClean="0">
                <a:solidFill>
                  <a:prstClr val="black"/>
                </a:solidFill>
                <a:latin typeface="ＭＳ Ｐゴシック"/>
              </a:rPr>
              <a:t>件</a:t>
            </a:r>
          </a:p>
        </p:txBody>
      </p:sp>
      <p:sp>
        <p:nvSpPr>
          <p:cNvPr id="86" name="角丸四角形 85"/>
          <p:cNvSpPr/>
          <p:nvPr/>
        </p:nvSpPr>
        <p:spPr>
          <a:xfrm>
            <a:off x="1754647" y="1574526"/>
            <a:ext cx="2028225" cy="335327"/>
          </a:xfrm>
          <a:prstGeom prst="roundRect">
            <a:avLst/>
          </a:prstGeom>
          <a:solidFill>
            <a:srgbClr val="FFFF00"/>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ctr"/>
          <a:lstStyle/>
          <a:p>
            <a:pPr defTabSz="656760" fontAlgn="auto">
              <a:lnSpc>
                <a:spcPts val="1100"/>
              </a:lnSpc>
              <a:spcBef>
                <a:spcPts val="0"/>
              </a:spcBef>
              <a:spcAft>
                <a:spcPts val="0"/>
              </a:spcAft>
              <a:defRPr/>
            </a:pPr>
            <a:r>
              <a:rPr kumimoji="0" lang="ja-JP" altLang="en-US" sz="900" kern="0" dirty="0" smtClean="0">
                <a:solidFill>
                  <a:prstClr val="black"/>
                </a:solidFill>
                <a:latin typeface="ＭＳ Ｐゴシック"/>
                <a:ea typeface="ＭＳ Ｐゴシック"/>
                <a:cs typeface="メイリオ" pitchFamily="50" charset="-128"/>
              </a:rPr>
              <a:t>うち、虐待</a:t>
            </a:r>
            <a:r>
              <a:rPr kumimoji="0" lang="ja-JP" altLang="en-US" sz="900" kern="0" dirty="0">
                <a:solidFill>
                  <a:prstClr val="black"/>
                </a:solidFill>
                <a:latin typeface="ＭＳ Ｐゴシック"/>
                <a:ea typeface="ＭＳ Ｐゴシック"/>
                <a:cs typeface="メイリオ" pitchFamily="50" charset="-128"/>
              </a:rPr>
              <a:t>の事実が</a:t>
            </a:r>
            <a:r>
              <a:rPr kumimoji="0" lang="ja-JP" altLang="en-US" sz="900" kern="0" dirty="0" smtClean="0">
                <a:solidFill>
                  <a:prstClr val="black"/>
                </a:solidFill>
                <a:latin typeface="ＭＳ Ｐゴシック"/>
                <a:ea typeface="ＭＳ Ｐゴシック"/>
                <a:cs typeface="メイリオ" pitchFamily="50" charset="-128"/>
              </a:rPr>
              <a:t>認められた事例</a:t>
            </a:r>
            <a:endParaRPr kumimoji="0" lang="en-US" altLang="ja-JP" sz="900" kern="0" dirty="0" smtClean="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900" kern="0" dirty="0" smtClean="0">
                <a:solidFill>
                  <a:prstClr val="black"/>
                </a:solidFill>
                <a:latin typeface="ＭＳ Ｐゴシック"/>
                <a:ea typeface="ＭＳ Ｐゴシック"/>
                <a:cs typeface="メイリオ" pitchFamily="50" charset="-128"/>
              </a:rPr>
              <a:t>　　　　　　　　　　　　　　</a:t>
            </a:r>
            <a:r>
              <a:rPr kumimoji="0" lang="ja-JP" altLang="en-US" sz="900" b="1" kern="0" dirty="0" smtClean="0">
                <a:solidFill>
                  <a:prstClr val="black"/>
                </a:solidFill>
                <a:latin typeface="ＭＳ Ｐゴシック"/>
                <a:ea typeface="ＭＳ Ｐゴシック"/>
                <a:cs typeface="メイリオ" pitchFamily="50" charset="-128"/>
              </a:rPr>
              <a:t>　　　　</a:t>
            </a:r>
            <a:r>
              <a:rPr kumimoji="0" lang="en-US" altLang="ja-JP" sz="900" b="1" kern="0" dirty="0" smtClean="0">
                <a:solidFill>
                  <a:prstClr val="black"/>
                </a:solidFill>
                <a:latin typeface="ＭＳ Ｐゴシック"/>
                <a:ea typeface="ＭＳ Ｐゴシック"/>
                <a:cs typeface="メイリオ" pitchFamily="50" charset="-128"/>
              </a:rPr>
              <a:t>672</a:t>
            </a:r>
            <a:r>
              <a:rPr kumimoji="0" lang="ja-JP" altLang="en-US" sz="900" b="1" kern="0" dirty="0" smtClean="0">
                <a:solidFill>
                  <a:prstClr val="black"/>
                </a:solidFill>
                <a:latin typeface="ＭＳ Ｐゴシック"/>
                <a:ea typeface="ＭＳ Ｐゴシック"/>
                <a:cs typeface="メイリオ" pitchFamily="50" charset="-128"/>
              </a:rPr>
              <a:t>件</a:t>
            </a:r>
            <a:endParaRPr kumimoji="0" lang="en-US" altLang="ja-JP" sz="900" kern="0" dirty="0">
              <a:solidFill>
                <a:prstClr val="black"/>
              </a:solidFill>
              <a:latin typeface="ＭＳ Ｐゴシック"/>
              <a:ea typeface="ＭＳ Ｐゴシック"/>
              <a:cs typeface="メイリオ" pitchFamily="50" charset="-128"/>
            </a:endParaRPr>
          </a:p>
        </p:txBody>
      </p:sp>
      <p:sp>
        <p:nvSpPr>
          <p:cNvPr id="87" name="角丸四角形 86"/>
          <p:cNvSpPr/>
          <p:nvPr/>
        </p:nvSpPr>
        <p:spPr>
          <a:xfrm>
            <a:off x="1676638" y="2484406"/>
            <a:ext cx="2184243" cy="600779"/>
          </a:xfrm>
          <a:prstGeom prst="roundRect">
            <a:avLst>
              <a:gd name="adj" fmla="val 9013"/>
            </a:avLst>
          </a:prstGeom>
          <a:solidFill>
            <a:srgbClr val="E3F3D1"/>
          </a:solidFill>
          <a:ln w="3175" cap="flat" cmpd="sng" algn="ctr">
            <a:solidFill>
              <a:srgbClr val="BBE0E3">
                <a:shade val="50000"/>
              </a:srgbClr>
            </a:solidFill>
            <a:prstDash val="solid"/>
          </a:ln>
          <a:effectLst>
            <a:outerShdw blurRad="50800" dist="38100" dir="2700000" algn="tl" rotWithShape="0">
              <a:prstClr val="black">
                <a:alpha val="40000"/>
              </a:prstClr>
            </a:outerShdw>
          </a:effectLst>
        </p:spPr>
        <p:txBody>
          <a:bodyPr lIns="48286" tIns="24143" rIns="48286" bIns="24143" spcCol="0" rtlCol="0" anchor="ctr"/>
          <a:lstStyle/>
          <a:p>
            <a:pPr defTabSz="656760" fontAlgn="auto">
              <a:lnSpc>
                <a:spcPts val="939"/>
              </a:lnSpc>
              <a:spcBef>
                <a:spcPts val="0"/>
              </a:spcBef>
              <a:spcAft>
                <a:spcPts val="0"/>
              </a:spcAft>
              <a:defRPr/>
            </a:pPr>
            <a:r>
              <a:rPr kumimoji="0" lang="ja-JP" altLang="en-US" sz="1300" kern="0" dirty="0">
                <a:solidFill>
                  <a:prstClr val="black"/>
                </a:solidFill>
                <a:latin typeface="ＭＳ Ｐゴシック"/>
                <a:ea typeface="ＭＳ Ｐゴシック"/>
                <a:cs typeface="メイリオ" pitchFamily="50" charset="-128"/>
              </a:rPr>
              <a:t>　</a:t>
            </a:r>
            <a:endParaRPr kumimoji="0" lang="en-US" altLang="ja-JP" sz="1300" kern="0" dirty="0">
              <a:solidFill>
                <a:prstClr val="black"/>
              </a:solidFill>
              <a:latin typeface="ＭＳ Ｐゴシック"/>
              <a:ea typeface="ＭＳ Ｐゴシック"/>
              <a:cs typeface="メイリオ" pitchFamily="50" charset="-128"/>
            </a:endParaRPr>
          </a:p>
          <a:p>
            <a:pPr defTabSz="656760" fontAlgn="auto">
              <a:lnSpc>
                <a:spcPts val="1100"/>
              </a:lnSpc>
              <a:spcBef>
                <a:spcPts val="0"/>
              </a:spcBef>
              <a:spcAft>
                <a:spcPts val="0"/>
              </a:spcAft>
              <a:defRPr/>
            </a:pPr>
            <a:r>
              <a:rPr kumimoji="0" lang="ja-JP" altLang="en-US" sz="1000" kern="0" dirty="0" smtClean="0">
                <a:solidFill>
                  <a:prstClr val="black"/>
                </a:solidFill>
                <a:latin typeface="ＭＳ Ｐゴシック"/>
                <a:ea typeface="ＭＳ Ｐゴシック"/>
                <a:cs typeface="メイリオ" pitchFamily="50" charset="-128"/>
              </a:rPr>
              <a:t> </a:t>
            </a:r>
            <a:endParaRPr kumimoji="0" lang="en-US" altLang="ja-JP" sz="1000" kern="0" dirty="0" smtClean="0">
              <a:solidFill>
                <a:prstClr val="black"/>
              </a:solidFill>
              <a:latin typeface="ＭＳ Ｐゴシック"/>
              <a:ea typeface="ＭＳ Ｐゴシック"/>
              <a:cs typeface="メイリオ" pitchFamily="50" charset="-128"/>
            </a:endParaRPr>
          </a:p>
        </p:txBody>
      </p:sp>
      <p:sp>
        <p:nvSpPr>
          <p:cNvPr id="88" name="角丸四角形 87"/>
          <p:cNvSpPr/>
          <p:nvPr/>
        </p:nvSpPr>
        <p:spPr>
          <a:xfrm>
            <a:off x="1754645" y="2684206"/>
            <a:ext cx="1872208" cy="360040"/>
          </a:xfrm>
          <a:prstGeom prst="roundRect">
            <a:avLst/>
          </a:prstGeom>
          <a:solidFill>
            <a:schemeClr val="bg1"/>
          </a:solidFill>
        </p:spPr>
        <p:style>
          <a:lnRef idx="1">
            <a:schemeClr val="accent1"/>
          </a:lnRef>
          <a:fillRef idx="0">
            <a:schemeClr val="accent1"/>
          </a:fillRef>
          <a:effectRef idx="0">
            <a:schemeClr val="accent1"/>
          </a:effectRef>
          <a:fontRef idx="minor">
            <a:schemeClr val="tx1"/>
          </a:fontRef>
        </p:style>
        <p:txBody>
          <a:bodyPr lIns="36000" rIns="36000" rtlCol="0" anchor="ctr"/>
          <a:lstStyle/>
          <a:p>
            <a:pPr defTabSz="656760" fontAlgn="auto">
              <a:lnSpc>
                <a:spcPts val="1100"/>
              </a:lnSpc>
              <a:spcBef>
                <a:spcPts val="0"/>
              </a:spcBef>
              <a:spcAft>
                <a:spcPts val="0"/>
              </a:spcAft>
              <a:defRPr/>
            </a:pPr>
            <a:r>
              <a:rPr kumimoji="0" lang="ja-JP" altLang="en-US" sz="900" kern="0" dirty="0" smtClean="0">
                <a:solidFill>
                  <a:prstClr val="black"/>
                </a:solidFill>
                <a:latin typeface="ＭＳ Ｐゴシック"/>
                <a:cs typeface="メイリオ" pitchFamily="50" charset="-128"/>
              </a:rPr>
              <a:t>うち、都道府県へ事実確認調査を</a:t>
            </a:r>
            <a:endParaRPr kumimoji="0" lang="en-US" altLang="ja-JP" sz="900" kern="0" dirty="0" smtClean="0">
              <a:solidFill>
                <a:prstClr val="black"/>
              </a:solidFill>
              <a:latin typeface="ＭＳ Ｐゴシック"/>
              <a:cs typeface="メイリオ" pitchFamily="50" charset="-128"/>
            </a:endParaRPr>
          </a:p>
          <a:p>
            <a:pPr defTabSz="656760" fontAlgn="auto">
              <a:lnSpc>
                <a:spcPts val="1100"/>
              </a:lnSpc>
              <a:spcBef>
                <a:spcPts val="0"/>
              </a:spcBef>
              <a:spcAft>
                <a:spcPts val="0"/>
              </a:spcAft>
              <a:defRPr/>
            </a:pPr>
            <a:r>
              <a:rPr kumimoji="0" lang="ja-JP" altLang="en-US" sz="900" kern="0" dirty="0" smtClean="0">
                <a:solidFill>
                  <a:prstClr val="black"/>
                </a:solidFill>
                <a:latin typeface="ＭＳ Ｐゴシック"/>
                <a:cs typeface="メイリオ" pitchFamily="50" charset="-128"/>
              </a:rPr>
              <a:t>依頼した事例　　　　　　　</a:t>
            </a:r>
            <a:r>
              <a:rPr kumimoji="0" lang="ja-JP" altLang="en-US" sz="900" b="1" kern="0" dirty="0" smtClean="0">
                <a:solidFill>
                  <a:prstClr val="black"/>
                </a:solidFill>
                <a:latin typeface="ＭＳ Ｐゴシック"/>
                <a:cs typeface="メイリオ" pitchFamily="50" charset="-128"/>
              </a:rPr>
              <a:t>　</a:t>
            </a:r>
            <a:r>
              <a:rPr kumimoji="0" lang="en-US" altLang="ja-JP" sz="900" b="1" kern="0" dirty="0">
                <a:solidFill>
                  <a:prstClr val="black"/>
                </a:solidFill>
                <a:latin typeface="ＭＳ Ｐゴシック"/>
                <a:cs typeface="メイリオ" pitchFamily="50" charset="-128"/>
              </a:rPr>
              <a:t>9</a:t>
            </a:r>
            <a:r>
              <a:rPr kumimoji="0" lang="ja-JP" altLang="en-US" sz="900" b="1" kern="0" dirty="0" smtClean="0">
                <a:solidFill>
                  <a:prstClr val="black"/>
                </a:solidFill>
                <a:latin typeface="ＭＳ Ｐゴシック"/>
                <a:cs typeface="メイリオ" pitchFamily="50" charset="-128"/>
              </a:rPr>
              <a:t>件</a:t>
            </a:r>
            <a:r>
              <a:rPr kumimoji="0" lang="ja-JP" altLang="en-US" sz="900" kern="0" dirty="0" smtClean="0">
                <a:solidFill>
                  <a:prstClr val="black"/>
                </a:solidFill>
                <a:latin typeface="ＭＳ Ｐゴシック"/>
                <a:cs typeface="メイリオ" pitchFamily="50" charset="-128"/>
              </a:rPr>
              <a:t>　</a:t>
            </a:r>
            <a:endParaRPr kumimoji="0" lang="en-US" altLang="ja-JP" sz="900" kern="0" dirty="0" smtClean="0">
              <a:solidFill>
                <a:prstClr val="black"/>
              </a:solidFill>
              <a:latin typeface="ＭＳ Ｐゴシック"/>
              <a:cs typeface="メイリオ" pitchFamily="50" charset="-128"/>
            </a:endParaRPr>
          </a:p>
        </p:txBody>
      </p:sp>
      <p:sp>
        <p:nvSpPr>
          <p:cNvPr id="89" name="正方形/長方形 88"/>
          <p:cNvSpPr/>
          <p:nvPr/>
        </p:nvSpPr>
        <p:spPr>
          <a:xfrm>
            <a:off x="1721259" y="2406546"/>
            <a:ext cx="2106234" cy="216000"/>
          </a:xfrm>
          <a:prstGeom prst="rect">
            <a:avLst/>
          </a:prstGeom>
          <a:solidFill>
            <a:srgbClr val="E3F3D1"/>
          </a:solidFill>
          <a:ln w="3175"/>
        </p:spPr>
        <p:style>
          <a:lnRef idx="2">
            <a:schemeClr val="accent1">
              <a:shade val="50000"/>
            </a:schemeClr>
          </a:lnRef>
          <a:fillRef idx="1">
            <a:schemeClr val="accent1"/>
          </a:fillRef>
          <a:effectRef idx="0">
            <a:schemeClr val="accent1"/>
          </a:effectRef>
          <a:fontRef idx="minor">
            <a:schemeClr val="lt1"/>
          </a:fontRef>
        </p:style>
        <p:txBody>
          <a:bodyPr vert="horz" lIns="36000" rIns="36000" rtlCol="0" anchor="ctr"/>
          <a:lstStyle/>
          <a:p>
            <a:pPr algn="ctr" fontAlgn="auto">
              <a:lnSpc>
                <a:spcPts val="1100"/>
              </a:lnSpc>
              <a:spcBef>
                <a:spcPts val="0"/>
              </a:spcBef>
              <a:spcAft>
                <a:spcPts val="0"/>
              </a:spcAft>
            </a:pPr>
            <a:r>
              <a:rPr lang="ja-JP" altLang="en-US" sz="800" dirty="0" smtClean="0">
                <a:solidFill>
                  <a:prstClr val="black"/>
                </a:solidFill>
              </a:rPr>
              <a:t>事実確認調査を行わなかった事例　</a:t>
            </a:r>
            <a:r>
              <a:rPr lang="en-US" altLang="ja-JP" sz="800" b="1" dirty="0" smtClean="0">
                <a:solidFill>
                  <a:prstClr val="black"/>
                </a:solidFill>
              </a:rPr>
              <a:t>412</a:t>
            </a:r>
            <a:r>
              <a:rPr lang="ja-JP" altLang="en-US" sz="800" b="1" dirty="0" smtClean="0">
                <a:solidFill>
                  <a:prstClr val="black"/>
                </a:solidFill>
                <a:latin typeface="ＭＳ Ｐゴシック"/>
              </a:rPr>
              <a:t>件</a:t>
            </a:r>
          </a:p>
        </p:txBody>
      </p:sp>
      <p:sp>
        <p:nvSpPr>
          <p:cNvPr id="82" name="右矢印 81"/>
          <p:cNvSpPr/>
          <p:nvPr/>
        </p:nvSpPr>
        <p:spPr>
          <a:xfrm>
            <a:off x="3782870" y="1914030"/>
            <a:ext cx="702078" cy="304000"/>
          </a:xfrm>
          <a:prstGeom prst="right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fontAlgn="auto">
              <a:spcBef>
                <a:spcPts val="0"/>
              </a:spcBef>
              <a:spcAft>
                <a:spcPts val="0"/>
              </a:spcAft>
            </a:pPr>
            <a:r>
              <a:rPr lang="en-US" altLang="ja-JP" sz="1000" b="1" dirty="0" smtClean="0">
                <a:solidFill>
                  <a:prstClr val="white"/>
                </a:solidFill>
              </a:rPr>
              <a:t>15</a:t>
            </a:r>
            <a:r>
              <a:rPr lang="ja-JP" altLang="en-US" sz="1000" b="1" dirty="0" smtClean="0">
                <a:solidFill>
                  <a:prstClr val="white"/>
                </a:solidFill>
              </a:rPr>
              <a:t>件</a:t>
            </a:r>
            <a:endParaRPr lang="ja-JP" altLang="en-US" sz="1000" b="1" dirty="0">
              <a:solidFill>
                <a:prstClr val="white"/>
              </a:solidFill>
            </a:endParaRPr>
          </a:p>
        </p:txBody>
      </p:sp>
      <p:sp>
        <p:nvSpPr>
          <p:cNvPr id="80" name="右矢印 79"/>
          <p:cNvSpPr/>
          <p:nvPr/>
        </p:nvSpPr>
        <p:spPr>
          <a:xfrm>
            <a:off x="3782892" y="1539084"/>
            <a:ext cx="2533263" cy="305740"/>
          </a:xfrm>
          <a:prstGeom prst="rightArrow">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5306" tIns="32653" rIns="65306" bIns="32653" numCol="1" spcCol="0" rtlCol="0" fromWordArt="0" anchor="ctr" anchorCtr="0" forceAA="0" compatLnSpc="1">
            <a:prstTxWarp prst="textNoShape">
              <a:avLst/>
            </a:prstTxWarp>
            <a:noAutofit/>
          </a:bodyPr>
          <a:lstStyle/>
          <a:p>
            <a:pPr algn="ctr" fontAlgn="auto">
              <a:spcBef>
                <a:spcPts val="0"/>
              </a:spcBef>
              <a:spcAft>
                <a:spcPts val="0"/>
              </a:spcAft>
            </a:pPr>
            <a:r>
              <a:rPr lang="en-US" altLang="ja-JP" sz="1000" b="1" dirty="0" smtClean="0">
                <a:solidFill>
                  <a:prstClr val="white"/>
                </a:solidFill>
                <a:latin typeface="ＭＳ Ｐゴシック"/>
              </a:rPr>
              <a:t>580</a:t>
            </a:r>
            <a:r>
              <a:rPr lang="ja-JP" altLang="en-US" sz="1000" b="1" dirty="0" smtClean="0">
                <a:solidFill>
                  <a:prstClr val="white"/>
                </a:solidFill>
                <a:latin typeface="ＭＳ Ｐゴシック"/>
              </a:rPr>
              <a:t>件</a:t>
            </a:r>
            <a:endParaRPr lang="ja-JP" altLang="en-US" sz="1000" b="1" dirty="0">
              <a:solidFill>
                <a:prstClr val="white"/>
              </a:solidFill>
              <a:latin typeface="ＭＳ Ｐゴシック"/>
            </a:endParaRPr>
          </a:p>
        </p:txBody>
      </p:sp>
      <p:sp>
        <p:nvSpPr>
          <p:cNvPr id="81" name="屈折矢印 80"/>
          <p:cNvSpPr/>
          <p:nvPr/>
        </p:nvSpPr>
        <p:spPr>
          <a:xfrm>
            <a:off x="3626859" y="2132856"/>
            <a:ext cx="546061" cy="792088"/>
          </a:xfrm>
          <a:prstGeom prst="bentUpArrow">
            <a:avLst>
              <a:gd name="adj1" fmla="val 17841"/>
              <a:gd name="adj2" fmla="val 26587"/>
              <a:gd name="adj3" fmla="val 28060"/>
            </a:avLst>
          </a:prstGeom>
          <a:solidFill>
            <a:srgbClr val="002060"/>
          </a:soli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auto">
              <a:spcBef>
                <a:spcPts val="0"/>
              </a:spcBef>
              <a:spcAft>
                <a:spcPts val="0"/>
              </a:spcAft>
            </a:pPr>
            <a:endParaRPr lang="ja-JP" altLang="en-US" sz="1100" dirty="0" smtClean="0">
              <a:solidFill>
                <a:prstClr val="black"/>
              </a:solidFill>
            </a:endParaRPr>
          </a:p>
        </p:txBody>
      </p:sp>
      <p:graphicFrame>
        <p:nvGraphicFramePr>
          <p:cNvPr id="75" name="表 74"/>
          <p:cNvGraphicFramePr>
            <a:graphicFrameLocks noGrp="1"/>
          </p:cNvGraphicFramePr>
          <p:nvPr>
            <p:extLst>
              <p:ext uri="{D42A27DB-BD31-4B8C-83A1-F6EECF244321}">
                <p14:modId xmlns:p14="http://schemas.microsoft.com/office/powerpoint/2010/main" val="2338115390"/>
              </p:ext>
            </p:extLst>
          </p:nvPr>
        </p:nvGraphicFramePr>
        <p:xfrm>
          <a:off x="6428698" y="4935804"/>
          <a:ext cx="3204825" cy="367188"/>
        </p:xfrm>
        <a:graphic>
          <a:graphicData uri="http://schemas.openxmlformats.org/drawingml/2006/table">
            <a:tbl>
              <a:tblPr firstRow="1" bandRow="1">
                <a:tableStyleId>{5C22544A-7EE6-4342-B048-85BDC9FD1C3A}</a:tableStyleId>
              </a:tblPr>
              <a:tblGrid>
                <a:gridCol w="640965">
                  <a:extLst>
                    <a:ext uri="{9D8B030D-6E8A-4147-A177-3AD203B41FA5}">
                      <a16:colId xmlns:a16="http://schemas.microsoft.com/office/drawing/2014/main" val="20000"/>
                    </a:ext>
                  </a:extLst>
                </a:gridCol>
                <a:gridCol w="640965">
                  <a:extLst>
                    <a:ext uri="{9D8B030D-6E8A-4147-A177-3AD203B41FA5}">
                      <a16:colId xmlns:a16="http://schemas.microsoft.com/office/drawing/2014/main" val="20001"/>
                    </a:ext>
                  </a:extLst>
                </a:gridCol>
                <a:gridCol w="640965">
                  <a:extLst>
                    <a:ext uri="{9D8B030D-6E8A-4147-A177-3AD203B41FA5}">
                      <a16:colId xmlns:a16="http://schemas.microsoft.com/office/drawing/2014/main" val="20002"/>
                    </a:ext>
                  </a:extLst>
                </a:gridCol>
                <a:gridCol w="640965">
                  <a:extLst>
                    <a:ext uri="{9D8B030D-6E8A-4147-A177-3AD203B41FA5}">
                      <a16:colId xmlns:a16="http://schemas.microsoft.com/office/drawing/2014/main" val="20003"/>
                    </a:ext>
                  </a:extLst>
                </a:gridCol>
                <a:gridCol w="640965">
                  <a:extLst>
                    <a:ext uri="{9D8B030D-6E8A-4147-A177-3AD203B41FA5}">
                      <a16:colId xmlns:a16="http://schemas.microsoft.com/office/drawing/2014/main" val="20004"/>
                    </a:ext>
                  </a:extLst>
                </a:gridCol>
              </a:tblGrid>
              <a:tr h="178788">
                <a:tc>
                  <a:txBody>
                    <a:bodyPr/>
                    <a:lstStyle/>
                    <a:p>
                      <a:pPr algn="ctr"/>
                      <a:r>
                        <a:rPr kumimoji="1" lang="ja-JP" altLang="en-US" sz="900" b="0" dirty="0" smtClean="0">
                          <a:solidFill>
                            <a:schemeClr val="tx1"/>
                          </a:solidFill>
                        </a:rPr>
                        <a:t>身体障害</a:t>
                      </a:r>
                      <a:endParaRPr kumimoji="1" lang="ja-JP" altLang="en-US" sz="900" b="0" dirty="0">
                        <a:solidFill>
                          <a:schemeClr val="tx1"/>
                        </a:solidFill>
                      </a:endParaRPr>
                    </a:p>
                  </a:txBody>
                  <a:tcPr marL="39000" marR="3900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知的障害</a:t>
                      </a:r>
                      <a:endParaRPr kumimoji="1" lang="ja-JP" altLang="en-US" sz="900" b="0" dirty="0">
                        <a:solidFill>
                          <a:schemeClr val="tx1"/>
                        </a:solidFill>
                      </a:endParaRPr>
                    </a:p>
                  </a:txBody>
                  <a:tcPr marL="39000" marR="3900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精神障害</a:t>
                      </a:r>
                      <a:endParaRPr kumimoji="1" lang="ja-JP" altLang="en-US" sz="900" b="0" dirty="0">
                        <a:solidFill>
                          <a:schemeClr val="tx1"/>
                        </a:solidFill>
                      </a:endParaRPr>
                    </a:p>
                  </a:txBody>
                  <a:tcPr marL="39000" marR="3900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発達障害</a:t>
                      </a:r>
                      <a:endParaRPr kumimoji="1" lang="ja-JP" altLang="en-US" sz="900" b="0" dirty="0">
                        <a:solidFill>
                          <a:schemeClr val="tx1"/>
                        </a:solidFill>
                      </a:endParaRPr>
                    </a:p>
                  </a:txBody>
                  <a:tcPr marL="39000" marR="3900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rPr>
                        <a:t>難病等</a:t>
                      </a:r>
                      <a:endParaRPr kumimoji="1" lang="ja-JP" altLang="en-US" sz="900" b="0" dirty="0">
                        <a:solidFill>
                          <a:schemeClr val="tx1"/>
                        </a:solidFill>
                      </a:endParaRPr>
                    </a:p>
                  </a:txBody>
                  <a:tcPr marL="39000" marR="39000" marT="36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8788">
                <a:tc>
                  <a:txBody>
                    <a:bodyPr/>
                    <a:lstStyle/>
                    <a:p>
                      <a:pPr algn="ctr"/>
                      <a:r>
                        <a:rPr kumimoji="1" lang="en-US" altLang="ja-JP" sz="1000" dirty="0" smtClean="0">
                          <a:solidFill>
                            <a:schemeClr val="tx1"/>
                          </a:solidFill>
                        </a:rPr>
                        <a:t>22.7%</a:t>
                      </a:r>
                      <a:endParaRPr kumimoji="1" lang="ja-JP" altLang="en-US" sz="1000" dirty="0">
                        <a:solidFill>
                          <a:schemeClr val="tx1"/>
                        </a:solidFill>
                      </a:endParaRPr>
                    </a:p>
                  </a:txBody>
                  <a:tcPr marL="39000" marR="39000"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74.8%</a:t>
                      </a:r>
                      <a:endParaRPr kumimoji="1" lang="ja-JP" altLang="en-US" sz="1000" dirty="0">
                        <a:solidFill>
                          <a:schemeClr val="tx1"/>
                        </a:solidFill>
                      </a:endParaRPr>
                    </a:p>
                  </a:txBody>
                  <a:tcPr marL="39000" marR="39000"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13.5%</a:t>
                      </a:r>
                      <a:endParaRPr kumimoji="1" lang="ja-JP" altLang="en-US" sz="1000" dirty="0">
                        <a:solidFill>
                          <a:schemeClr val="tx1"/>
                        </a:solidFill>
                      </a:endParaRPr>
                    </a:p>
                  </a:txBody>
                  <a:tcPr marL="39000" marR="39000"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4.2%</a:t>
                      </a:r>
                      <a:endParaRPr kumimoji="1" lang="ja-JP" altLang="en-US" sz="1000" dirty="0">
                        <a:solidFill>
                          <a:schemeClr val="tx1"/>
                        </a:solidFill>
                      </a:endParaRPr>
                    </a:p>
                  </a:txBody>
                  <a:tcPr marL="39000" marR="39000"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00" dirty="0" smtClean="0">
                          <a:solidFill>
                            <a:schemeClr val="tx1"/>
                          </a:solidFill>
                        </a:rPr>
                        <a:t>0.5%</a:t>
                      </a:r>
                      <a:endParaRPr kumimoji="1" lang="ja-JP" altLang="en-US" sz="1000" dirty="0">
                        <a:solidFill>
                          <a:schemeClr val="tx1"/>
                        </a:solidFill>
                      </a:endParaRPr>
                    </a:p>
                  </a:txBody>
                  <a:tcPr marL="39000" marR="39000"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78" name="表 77"/>
          <p:cNvGraphicFramePr>
            <a:graphicFrameLocks noGrp="1"/>
          </p:cNvGraphicFramePr>
          <p:nvPr>
            <p:extLst>
              <p:ext uri="{D42A27DB-BD31-4B8C-83A1-F6EECF244321}">
                <p14:modId xmlns:p14="http://schemas.microsoft.com/office/powerpoint/2010/main" val="2232021663"/>
              </p:ext>
            </p:extLst>
          </p:nvPr>
        </p:nvGraphicFramePr>
        <p:xfrm>
          <a:off x="204181" y="5834517"/>
          <a:ext cx="3015877" cy="900000"/>
        </p:xfrm>
        <a:graphic>
          <a:graphicData uri="http://schemas.openxmlformats.org/drawingml/2006/table">
            <a:tbl>
              <a:tblPr firstRow="1" bandRow="1">
                <a:tableStyleId>{5C22544A-7EE6-4342-B048-85BDC9FD1C3A}</a:tableStyleId>
              </a:tblPr>
              <a:tblGrid>
                <a:gridCol w="2520774">
                  <a:extLst>
                    <a:ext uri="{9D8B030D-6E8A-4147-A177-3AD203B41FA5}">
                      <a16:colId xmlns:a16="http://schemas.microsoft.com/office/drawing/2014/main" val="20000"/>
                    </a:ext>
                  </a:extLst>
                </a:gridCol>
                <a:gridCol w="495103">
                  <a:extLst>
                    <a:ext uri="{9D8B030D-6E8A-4147-A177-3AD203B41FA5}">
                      <a16:colId xmlns:a16="http://schemas.microsoft.com/office/drawing/2014/main" val="20001"/>
                    </a:ext>
                  </a:extLst>
                </a:gridCol>
              </a:tblGrid>
              <a:tr h="180000">
                <a:tc>
                  <a:txBody>
                    <a:bodyPr/>
                    <a:lstStyle/>
                    <a:p>
                      <a:r>
                        <a:rPr kumimoji="1" lang="ja-JP" altLang="en-US" sz="800" b="0" dirty="0" smtClean="0">
                          <a:solidFill>
                            <a:schemeClr val="tx1"/>
                          </a:solidFill>
                        </a:rPr>
                        <a:t>教育・知識・介護技術等に関する問題</a:t>
                      </a:r>
                      <a:endParaRPr kumimoji="1" lang="ja-JP" altLang="en-US" sz="800" b="0" dirty="0">
                        <a:solidFill>
                          <a:schemeClr val="tx1"/>
                        </a:solidFill>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b="0" dirty="0" smtClean="0">
                          <a:solidFill>
                            <a:schemeClr val="tx1"/>
                          </a:solidFill>
                          <a:latin typeface="+mn-lt"/>
                          <a:ea typeface="+mj-ea"/>
                        </a:rPr>
                        <a:t>73.1%</a:t>
                      </a:r>
                      <a:endParaRPr kumimoji="1" lang="ja-JP" altLang="en-US" sz="900" b="0" dirty="0">
                        <a:solidFill>
                          <a:schemeClr val="tx1"/>
                        </a:solidFill>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0000">
                <a:tc>
                  <a:txBody>
                    <a:bodyPr/>
                    <a:lstStyle/>
                    <a:p>
                      <a:pPr marL="0" marR="0" lvl="0" indent="0" algn="l" defTabSz="919465" rtl="0" eaLnBrk="1" fontAlgn="auto" latinLnBrk="0" hangingPunct="1">
                        <a:lnSpc>
                          <a:spcPct val="100000"/>
                        </a:lnSpc>
                        <a:spcBef>
                          <a:spcPts val="0"/>
                        </a:spcBef>
                        <a:spcAft>
                          <a:spcPts val="0"/>
                        </a:spcAft>
                        <a:buClrTx/>
                        <a:buSzTx/>
                        <a:buFontTx/>
                        <a:buNone/>
                        <a:tabLst/>
                        <a:defRPr/>
                      </a:pPr>
                      <a:r>
                        <a:rPr kumimoji="1" lang="ja-JP" altLang="en-US" sz="800" dirty="0" smtClean="0"/>
                        <a:t>職員のストレスや感情コントロールの問題</a:t>
                      </a: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57.0%</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0000">
                <a:tc>
                  <a:txBody>
                    <a:bodyPr/>
                    <a:lstStyle/>
                    <a:p>
                      <a:pPr marL="0" marR="0" lvl="0" indent="0" algn="l" defTabSz="919465" rtl="0" eaLnBrk="1" fontAlgn="auto" latinLnBrk="0" hangingPunct="1">
                        <a:lnSpc>
                          <a:spcPct val="100000"/>
                        </a:lnSpc>
                        <a:spcBef>
                          <a:spcPts val="0"/>
                        </a:spcBef>
                        <a:spcAft>
                          <a:spcPts val="0"/>
                        </a:spcAft>
                        <a:buClrTx/>
                        <a:buSzTx/>
                        <a:buFontTx/>
                        <a:buNone/>
                        <a:tabLst/>
                        <a:defRPr/>
                      </a:pPr>
                      <a:r>
                        <a:rPr kumimoji="1" lang="ja-JP" altLang="en-US" sz="800" dirty="0" smtClean="0"/>
                        <a:t>倫理観や理念の欠如</a:t>
                      </a: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52.8%</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80000">
                <a:tc>
                  <a:txBody>
                    <a:bodyPr/>
                    <a:lstStyle/>
                    <a:p>
                      <a:pPr marL="0" marR="0" lvl="0" indent="0" algn="l" defTabSz="919465" rtl="0" eaLnBrk="1" fontAlgn="auto" latinLnBrk="0" hangingPunct="1">
                        <a:lnSpc>
                          <a:spcPct val="100000"/>
                        </a:lnSpc>
                        <a:spcBef>
                          <a:spcPts val="0"/>
                        </a:spcBef>
                        <a:spcAft>
                          <a:spcPts val="0"/>
                        </a:spcAft>
                        <a:buClrTx/>
                        <a:buSzTx/>
                        <a:buFontTx/>
                        <a:buNone/>
                        <a:tabLst/>
                        <a:defRPr/>
                      </a:pPr>
                      <a:r>
                        <a:rPr kumimoji="1" lang="ja-JP" altLang="en-US" sz="800" dirty="0" smtClean="0"/>
                        <a:t>虐待を助長する組織風土や職員間の関係性の悪さ</a:t>
                      </a: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22.6%</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80000">
                <a:tc>
                  <a:txBody>
                    <a:bodyPr/>
                    <a:lstStyle/>
                    <a:p>
                      <a:r>
                        <a:rPr kumimoji="1" lang="ja-JP" altLang="en-US" sz="800" dirty="0" smtClean="0"/>
                        <a:t>人員不足や人員配置の問題及び関連する多忙さ</a:t>
                      </a:r>
                      <a:endParaRPr kumimoji="1" lang="ja-JP" altLang="en-US" sz="800" dirty="0"/>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n-lt"/>
                          <a:ea typeface="+mj-ea"/>
                        </a:rPr>
                        <a:t>20.4%</a:t>
                      </a:r>
                      <a:endParaRPr kumimoji="1" lang="ja-JP" altLang="en-US" sz="900" dirty="0">
                        <a:latin typeface="+mn-lt"/>
                        <a:ea typeface="+mj-ea"/>
                      </a:endParaRPr>
                    </a:p>
                  </a:txBody>
                  <a:tcPr marL="39000" marR="39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3" name="テキスト ボックス 82"/>
          <p:cNvSpPr txBox="1"/>
          <p:nvPr/>
        </p:nvSpPr>
        <p:spPr>
          <a:xfrm>
            <a:off x="215957" y="5629349"/>
            <a:ext cx="2988000" cy="215444"/>
          </a:xfrm>
          <a:prstGeom prst="rect">
            <a:avLst/>
          </a:prstGeom>
          <a:noFill/>
        </p:spPr>
        <p:txBody>
          <a:bodyPr wrap="square" rtlCol="0">
            <a:spAutoFit/>
          </a:bodyPr>
          <a:lstStyle/>
          <a:p>
            <a:pPr algn="ctr" fontAlgn="auto">
              <a:spcBef>
                <a:spcPts val="0"/>
              </a:spcBef>
              <a:spcAft>
                <a:spcPts val="0"/>
              </a:spcAft>
            </a:pPr>
            <a:r>
              <a:rPr lang="ja-JP" altLang="en-US" sz="800" dirty="0" smtClean="0">
                <a:solidFill>
                  <a:prstClr val="black"/>
                </a:solidFill>
                <a:latin typeface="Calibri"/>
                <a:ea typeface="ＭＳ Ｐゴシック"/>
              </a:rPr>
              <a:t>市区町村等職員が判断した虐待の発生要因（複数回答）</a:t>
            </a:r>
            <a:endParaRPr lang="ja-JP" altLang="en-US" sz="800" dirty="0">
              <a:solidFill>
                <a:prstClr val="black"/>
              </a:solidFill>
              <a:latin typeface="Calibri"/>
              <a:ea typeface="ＭＳ Ｐゴシック"/>
            </a:endParaRPr>
          </a:p>
        </p:txBody>
      </p:sp>
      <p:sp>
        <p:nvSpPr>
          <p:cNvPr id="90" name="テキスト ボックス 89"/>
          <p:cNvSpPr txBox="1"/>
          <p:nvPr/>
        </p:nvSpPr>
        <p:spPr>
          <a:xfrm>
            <a:off x="3305563" y="3520058"/>
            <a:ext cx="2727739" cy="215444"/>
          </a:xfrm>
          <a:prstGeom prst="rect">
            <a:avLst/>
          </a:prstGeom>
          <a:noFill/>
        </p:spPr>
        <p:txBody>
          <a:bodyPr wrap="square" rtlCol="0">
            <a:spAutoFit/>
          </a:bodyPr>
          <a:lstStyle/>
          <a:p>
            <a:pPr algn="ctr" fontAlgn="auto">
              <a:spcBef>
                <a:spcPts val="0"/>
              </a:spcBef>
              <a:spcAft>
                <a:spcPts val="0"/>
              </a:spcAft>
            </a:pPr>
            <a:r>
              <a:rPr lang="ja-JP" altLang="en-US" sz="800" dirty="0" smtClean="0">
                <a:solidFill>
                  <a:prstClr val="black"/>
                </a:solidFill>
                <a:latin typeface="Calibri"/>
                <a:ea typeface="ＭＳ Ｐゴシック"/>
              </a:rPr>
              <a:t>虐待行為の類型（複数回答）</a:t>
            </a:r>
            <a:endParaRPr lang="ja-JP" altLang="en-US" sz="800" dirty="0">
              <a:solidFill>
                <a:prstClr val="black"/>
              </a:solidFill>
              <a:latin typeface="Calibri"/>
              <a:ea typeface="ＭＳ Ｐゴシック"/>
            </a:endParaRPr>
          </a:p>
        </p:txBody>
      </p:sp>
      <p:graphicFrame>
        <p:nvGraphicFramePr>
          <p:cNvPr id="91" name="表 90"/>
          <p:cNvGraphicFramePr>
            <a:graphicFrameLocks noGrp="1"/>
          </p:cNvGraphicFramePr>
          <p:nvPr>
            <p:extLst>
              <p:ext uri="{D42A27DB-BD31-4B8C-83A1-F6EECF244321}">
                <p14:modId xmlns:p14="http://schemas.microsoft.com/office/powerpoint/2010/main" val="3442852805"/>
              </p:ext>
            </p:extLst>
          </p:nvPr>
        </p:nvGraphicFramePr>
        <p:xfrm>
          <a:off x="3006151" y="3712835"/>
          <a:ext cx="3158245" cy="430530"/>
        </p:xfrm>
        <a:graphic>
          <a:graphicData uri="http://schemas.openxmlformats.org/drawingml/2006/table">
            <a:tbl>
              <a:tblPr firstRow="1" bandRow="1">
                <a:tableStyleId>{5C22544A-7EE6-4342-B048-85BDC9FD1C3A}</a:tableStyleId>
              </a:tblPr>
              <a:tblGrid>
                <a:gridCol w="631649">
                  <a:extLst>
                    <a:ext uri="{9D8B030D-6E8A-4147-A177-3AD203B41FA5}">
                      <a16:colId xmlns:a16="http://schemas.microsoft.com/office/drawing/2014/main" val="20000"/>
                    </a:ext>
                  </a:extLst>
                </a:gridCol>
                <a:gridCol w="631649">
                  <a:extLst>
                    <a:ext uri="{9D8B030D-6E8A-4147-A177-3AD203B41FA5}">
                      <a16:colId xmlns:a16="http://schemas.microsoft.com/office/drawing/2014/main" val="20001"/>
                    </a:ext>
                  </a:extLst>
                </a:gridCol>
                <a:gridCol w="631649">
                  <a:extLst>
                    <a:ext uri="{9D8B030D-6E8A-4147-A177-3AD203B41FA5}">
                      <a16:colId xmlns:a16="http://schemas.microsoft.com/office/drawing/2014/main" val="20002"/>
                    </a:ext>
                  </a:extLst>
                </a:gridCol>
                <a:gridCol w="631649">
                  <a:extLst>
                    <a:ext uri="{9D8B030D-6E8A-4147-A177-3AD203B41FA5}">
                      <a16:colId xmlns:a16="http://schemas.microsoft.com/office/drawing/2014/main" val="20003"/>
                    </a:ext>
                  </a:extLst>
                </a:gridCol>
                <a:gridCol w="631649">
                  <a:extLst>
                    <a:ext uri="{9D8B030D-6E8A-4147-A177-3AD203B41FA5}">
                      <a16:colId xmlns:a16="http://schemas.microsoft.com/office/drawing/2014/main" val="20004"/>
                    </a:ext>
                  </a:extLst>
                </a:gridCol>
              </a:tblGrid>
              <a:tr h="214506">
                <a:tc>
                  <a:txBody>
                    <a:bodyPr/>
                    <a:lstStyle/>
                    <a:p>
                      <a:pPr algn="ctr"/>
                      <a:r>
                        <a:rPr kumimoji="1" lang="ja-JP" altLang="en-US" sz="800" b="0" dirty="0" smtClean="0"/>
                        <a:t>身体的虐待</a:t>
                      </a:r>
                      <a:endParaRPr kumimoji="1" lang="ja-JP" altLang="en-US" sz="800" b="0" dirty="0"/>
                    </a:p>
                  </a:txBody>
                  <a:tcPr marL="0" marR="0" marT="0" marB="0" anchor="ctr">
                    <a:solidFill>
                      <a:schemeClr val="tx2"/>
                    </a:solidFill>
                  </a:tcPr>
                </a:tc>
                <a:tc>
                  <a:txBody>
                    <a:bodyPr/>
                    <a:lstStyle/>
                    <a:p>
                      <a:pPr algn="ctr"/>
                      <a:r>
                        <a:rPr kumimoji="1" lang="ja-JP" altLang="en-US" sz="800" b="0" dirty="0" smtClean="0"/>
                        <a:t>性的虐待</a:t>
                      </a:r>
                      <a:endParaRPr kumimoji="1" lang="ja-JP" altLang="en-US" sz="800" b="0" dirty="0"/>
                    </a:p>
                  </a:txBody>
                  <a:tcPr marL="0" marR="0" marT="0" marB="0" anchor="ctr">
                    <a:solidFill>
                      <a:schemeClr val="tx2"/>
                    </a:solidFill>
                  </a:tcPr>
                </a:tc>
                <a:tc>
                  <a:txBody>
                    <a:bodyPr/>
                    <a:lstStyle/>
                    <a:p>
                      <a:pPr algn="ctr"/>
                      <a:r>
                        <a:rPr kumimoji="1" lang="ja-JP" altLang="en-US" sz="800" b="0" dirty="0" smtClean="0"/>
                        <a:t>心理的虐待</a:t>
                      </a:r>
                      <a:endParaRPr kumimoji="1" lang="ja-JP" altLang="en-US" sz="800" b="0" dirty="0"/>
                    </a:p>
                  </a:txBody>
                  <a:tcPr marL="0" marR="0" marT="0" marB="0" anchor="ctr">
                    <a:solidFill>
                      <a:schemeClr val="tx2"/>
                    </a:solidFill>
                  </a:tcPr>
                </a:tc>
                <a:tc>
                  <a:txBody>
                    <a:bodyPr/>
                    <a:lstStyle/>
                    <a:p>
                      <a:pPr algn="ctr"/>
                      <a:r>
                        <a:rPr kumimoji="1" lang="ja-JP" altLang="en-US" sz="800" b="0" dirty="0" smtClean="0"/>
                        <a:t>放棄、放置</a:t>
                      </a:r>
                      <a:endParaRPr kumimoji="1" lang="ja-JP" altLang="en-US" sz="800" b="0" dirty="0"/>
                    </a:p>
                  </a:txBody>
                  <a:tcPr marL="0" marR="0" marT="0" marB="0" anchor="ctr">
                    <a:solidFill>
                      <a:schemeClr val="tx2"/>
                    </a:solidFill>
                  </a:tcPr>
                </a:tc>
                <a:tc>
                  <a:txBody>
                    <a:bodyPr/>
                    <a:lstStyle/>
                    <a:p>
                      <a:pPr algn="ctr"/>
                      <a:r>
                        <a:rPr kumimoji="1" lang="ja-JP" altLang="en-US" sz="800" b="0" dirty="0" smtClean="0"/>
                        <a:t>経済的虐待</a:t>
                      </a:r>
                      <a:endParaRPr kumimoji="1" lang="ja-JP" altLang="en-US" sz="800" b="0" dirty="0"/>
                    </a:p>
                  </a:txBody>
                  <a:tcPr marL="0" marR="0" marT="0" marB="0" anchor="ctr">
                    <a:solidFill>
                      <a:schemeClr val="tx2"/>
                    </a:solidFill>
                  </a:tcPr>
                </a:tc>
                <a:extLst>
                  <a:ext uri="{0D108BD9-81ED-4DB2-BD59-A6C34878D82A}">
                    <a16:rowId xmlns:a16="http://schemas.microsoft.com/office/drawing/2014/main" val="10000"/>
                  </a:ext>
                </a:extLst>
              </a:tr>
              <a:tr h="216024">
                <a:tc>
                  <a:txBody>
                    <a:bodyPr/>
                    <a:lstStyle/>
                    <a:p>
                      <a:pPr algn="ctr"/>
                      <a:r>
                        <a:rPr kumimoji="1" lang="en-US" altLang="ja-JP" sz="1000" dirty="0" smtClean="0"/>
                        <a:t>51.7%</a:t>
                      </a:r>
                      <a:endParaRPr kumimoji="1" lang="ja-JP" altLang="en-US" sz="1000" dirty="0"/>
                    </a:p>
                  </a:txBody>
                  <a:tcPr marL="39000" marR="39000" marT="0" marB="0" anchor="ctr"/>
                </a:tc>
                <a:tc>
                  <a:txBody>
                    <a:bodyPr/>
                    <a:lstStyle/>
                    <a:p>
                      <a:pPr algn="ctr"/>
                      <a:r>
                        <a:rPr kumimoji="1" lang="en-US" altLang="ja-JP" sz="1000" dirty="0" smtClean="0"/>
                        <a:t>13.3%</a:t>
                      </a:r>
                      <a:endParaRPr kumimoji="1" lang="ja-JP" altLang="en-US" sz="1000" dirty="0"/>
                    </a:p>
                  </a:txBody>
                  <a:tcPr marL="39000" marR="39000" marT="0" marB="0" anchor="ctr"/>
                </a:tc>
                <a:tc>
                  <a:txBody>
                    <a:bodyPr/>
                    <a:lstStyle/>
                    <a:p>
                      <a:pPr algn="ctr"/>
                      <a:r>
                        <a:rPr kumimoji="1" lang="en-US" altLang="ja-JP" sz="1000" dirty="0" smtClean="0"/>
                        <a:t>42.6%</a:t>
                      </a:r>
                      <a:endParaRPr kumimoji="1" lang="ja-JP" altLang="en-US" sz="1000" dirty="0"/>
                    </a:p>
                  </a:txBody>
                  <a:tcPr marL="39000" marR="39000" marT="0" marB="0" anchor="ctr"/>
                </a:tc>
                <a:tc>
                  <a:txBody>
                    <a:bodyPr/>
                    <a:lstStyle/>
                    <a:p>
                      <a:pPr algn="ctr"/>
                      <a:r>
                        <a:rPr kumimoji="1" lang="en-US" altLang="ja-JP" sz="1000" dirty="0" smtClean="0"/>
                        <a:t>5.7%</a:t>
                      </a:r>
                      <a:endParaRPr kumimoji="1" lang="ja-JP" altLang="en-US" sz="1000" dirty="0"/>
                    </a:p>
                  </a:txBody>
                  <a:tcPr marL="39000" marR="39000" marT="0" marB="0" anchor="ctr"/>
                </a:tc>
                <a:tc>
                  <a:txBody>
                    <a:bodyPr/>
                    <a:lstStyle/>
                    <a:p>
                      <a:pPr algn="ctr"/>
                      <a:r>
                        <a:rPr kumimoji="1" lang="en-US" altLang="ja-JP" sz="1000" dirty="0" smtClean="0"/>
                        <a:t>7.1%</a:t>
                      </a:r>
                      <a:endParaRPr kumimoji="1" lang="ja-JP" altLang="en-US" sz="1000" dirty="0"/>
                    </a:p>
                  </a:txBody>
                  <a:tcPr marL="39000" marR="39000" marT="0" marB="0" anchor="ctr"/>
                </a:tc>
                <a:extLst>
                  <a:ext uri="{0D108BD9-81ED-4DB2-BD59-A6C34878D82A}">
                    <a16:rowId xmlns:a16="http://schemas.microsoft.com/office/drawing/2014/main" val="10001"/>
                  </a:ext>
                </a:extLst>
              </a:tr>
            </a:tbl>
          </a:graphicData>
        </a:graphic>
      </p:graphicFrame>
      <p:sp>
        <p:nvSpPr>
          <p:cNvPr id="66" name="右矢印 65"/>
          <p:cNvSpPr/>
          <p:nvPr/>
        </p:nvSpPr>
        <p:spPr>
          <a:xfrm>
            <a:off x="2945213" y="4149080"/>
            <a:ext cx="3398451" cy="262437"/>
          </a:xfrm>
          <a:prstGeom prst="rightArrow">
            <a:avLst/>
          </a:prstGeom>
          <a:gradFill>
            <a:gsLst>
              <a:gs pos="0">
                <a:schemeClr val="tx2">
                  <a:lumMod val="50000"/>
                </a:schemeClr>
              </a:gs>
              <a:gs pos="63000">
                <a:schemeClr val="tx2">
                  <a:lumMod val="60000"/>
                  <a:lumOff val="40000"/>
                </a:schemeClr>
              </a:gs>
              <a:gs pos="100000">
                <a:schemeClr val="tx2">
                  <a:lumMod val="40000"/>
                  <a:lumOff val="60000"/>
                </a:schemeClr>
              </a:gs>
            </a:gsLst>
            <a:lin ang="16200000" scaled="0"/>
          </a:grad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fontAlgn="auto">
              <a:spcBef>
                <a:spcPts val="0"/>
              </a:spcBef>
              <a:spcAft>
                <a:spcPts val="0"/>
              </a:spcAft>
            </a:pPr>
            <a:endParaRPr lang="ja-JP" altLang="en-US" sz="1100" dirty="0" smtClean="0">
              <a:solidFill>
                <a:prstClr val="black"/>
              </a:solidFill>
            </a:endParaRPr>
          </a:p>
        </p:txBody>
      </p:sp>
      <p:sp>
        <p:nvSpPr>
          <p:cNvPr id="67" name="テキスト ボックス 66"/>
          <p:cNvSpPr txBox="1"/>
          <p:nvPr/>
        </p:nvSpPr>
        <p:spPr>
          <a:xfrm>
            <a:off x="3428038" y="4355180"/>
            <a:ext cx="2412000" cy="215444"/>
          </a:xfrm>
          <a:prstGeom prst="rect">
            <a:avLst/>
          </a:prstGeom>
          <a:noFill/>
        </p:spPr>
        <p:txBody>
          <a:bodyPr wrap="square" rtlCol="0">
            <a:spAutoFit/>
          </a:bodyPr>
          <a:lstStyle/>
          <a:p>
            <a:pPr algn="ctr" fontAlgn="auto">
              <a:spcBef>
                <a:spcPts val="0"/>
              </a:spcBef>
              <a:spcAft>
                <a:spcPts val="0"/>
              </a:spcAft>
            </a:pPr>
            <a:r>
              <a:rPr lang="ja-JP" altLang="en-US" sz="800" dirty="0" smtClean="0">
                <a:solidFill>
                  <a:prstClr val="black"/>
                </a:solidFill>
                <a:latin typeface="Calibri"/>
                <a:ea typeface="ＭＳ Ｐゴシック"/>
              </a:rPr>
              <a:t>障害者虐待が認められた事業所種別</a:t>
            </a:r>
            <a:endParaRPr lang="ja-JP" altLang="en-US" sz="800" dirty="0">
              <a:solidFill>
                <a:prstClr val="black"/>
              </a:solidFill>
              <a:latin typeface="Calibri"/>
              <a:ea typeface="ＭＳ Ｐゴシック"/>
            </a:endParaRPr>
          </a:p>
        </p:txBody>
      </p:sp>
      <p:sp>
        <p:nvSpPr>
          <p:cNvPr id="60" name="角丸四角形 59"/>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D927BE80-2ACE-423F-B5F4-B64C81A8D5DF}"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3</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pic>
        <p:nvPicPr>
          <p:cNvPr id="10" name="図 9"/>
          <p:cNvPicPr>
            <a:picLocks noChangeAspect="1"/>
          </p:cNvPicPr>
          <p:nvPr/>
        </p:nvPicPr>
        <p:blipFill>
          <a:blip r:embed="rId3"/>
          <a:stretch>
            <a:fillRect/>
          </a:stretch>
        </p:blipFill>
        <p:spPr>
          <a:xfrm>
            <a:off x="3510435" y="4533164"/>
            <a:ext cx="2451291" cy="2253924"/>
          </a:xfrm>
          <a:prstGeom prst="rect">
            <a:avLst/>
          </a:prstGeom>
        </p:spPr>
      </p:pic>
    </p:spTree>
    <p:extLst>
      <p:ext uri="{BB962C8B-B14F-4D97-AF65-F5344CB8AC3E}">
        <p14:creationId xmlns:p14="http://schemas.microsoft.com/office/powerpoint/2010/main" val="74381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左中かっこ 213"/>
          <p:cNvSpPr/>
          <p:nvPr/>
        </p:nvSpPr>
        <p:spPr>
          <a:xfrm rot="5400000">
            <a:off x="4291385" y="1084138"/>
            <a:ext cx="1397158" cy="8333137"/>
          </a:xfrm>
          <a:prstGeom prst="leftBrace">
            <a:avLst>
              <a:gd name="adj1" fmla="val 42489"/>
              <a:gd name="adj2" fmla="val 51886"/>
            </a:avLst>
          </a:prstGeom>
        </p:spPr>
        <p:style>
          <a:lnRef idx="1">
            <a:schemeClr val="dk1"/>
          </a:lnRef>
          <a:fillRef idx="0">
            <a:schemeClr val="dk1"/>
          </a:fillRef>
          <a:effectRef idx="0">
            <a:schemeClr val="dk1"/>
          </a:effectRef>
          <a:fontRef idx="minor">
            <a:schemeClr val="tx1"/>
          </a:fontRef>
        </p:style>
        <p:txBody>
          <a:bodyPr rtlCol="0" anchor="ctr"/>
          <a:lstStyle/>
          <a:p>
            <a:pPr algn="ctr" fontAlgn="auto">
              <a:spcBef>
                <a:spcPts val="0"/>
              </a:spcBef>
              <a:spcAft>
                <a:spcPts val="0"/>
              </a:spcAft>
            </a:pPr>
            <a:endParaRPr lang="ja-JP" altLang="en-US" sz="1800">
              <a:solidFill>
                <a:prstClr val="black"/>
              </a:solidFill>
            </a:endParaRPr>
          </a:p>
        </p:txBody>
      </p:sp>
      <p:sp>
        <p:nvSpPr>
          <p:cNvPr id="192" name="テキスト ボックス 44"/>
          <p:cNvSpPr txBox="1">
            <a:spLocks noChangeArrowheads="1"/>
          </p:cNvSpPr>
          <p:nvPr/>
        </p:nvSpPr>
        <p:spPr bwMode="auto">
          <a:xfrm>
            <a:off x="5169024" y="1455547"/>
            <a:ext cx="4655114" cy="3458289"/>
          </a:xfrm>
          <a:prstGeom prst="rect">
            <a:avLst/>
          </a:prstGeom>
          <a:pattFill prst="dkUpDiag">
            <a:fgClr>
              <a:srgbClr val="002060"/>
            </a:fgClr>
            <a:bgClr>
              <a:schemeClr val="bg1"/>
            </a:bgClr>
          </a:pattFill>
          <a:ln w="12700">
            <a:solidFill>
              <a:schemeClr val="tx1"/>
            </a:solidFill>
            <a:prstDash val="solid"/>
            <a:miter lim="800000"/>
            <a:headEnd/>
            <a:tailEnd/>
          </a:ln>
        </p:spPr>
        <p:txBody>
          <a:bodyPr vert="horz" wrap="square" lIns="72000" tIns="72000" rIns="72000" bIns="72000" numCol="1" anchor="t" anchorCtr="0" compatLnSpc="1">
            <a:prstTxWarp prst="textNoShape">
              <a:avLst/>
            </a:prstTxWarp>
          </a:bodyPr>
          <a:lstStyle/>
          <a:p>
            <a:pPr>
              <a:lnSpc>
                <a:spcPts val="1300"/>
              </a:lnSpc>
            </a:pPr>
            <a:endParaRPr lang="en-US" altLang="ja-JP" sz="11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98" name="テキスト ボックス 44"/>
          <p:cNvSpPr txBox="1">
            <a:spLocks noChangeArrowheads="1"/>
          </p:cNvSpPr>
          <p:nvPr/>
        </p:nvSpPr>
        <p:spPr bwMode="auto">
          <a:xfrm>
            <a:off x="1774403" y="5222820"/>
            <a:ext cx="2314501" cy="366420"/>
          </a:xfrm>
          <a:prstGeom prst="rect">
            <a:avLst/>
          </a:prstGeom>
          <a:noFill/>
          <a:ln w="12700">
            <a:noFill/>
            <a:prstDash val="dash"/>
            <a:miter lim="800000"/>
            <a:headEnd/>
            <a:tailEnd/>
          </a:ln>
        </p:spPr>
        <p:txBody>
          <a:bodyPr vert="horz" wrap="square" lIns="72000" tIns="72000" rIns="72000" bIns="72000" numCol="1" anchor="t" anchorCtr="0" compatLnSpc="1">
            <a:prstTxWarp prst="textNoShape">
              <a:avLst/>
            </a:prstTxWarp>
          </a:bodyPr>
          <a:lstStyle/>
          <a:p>
            <a:pPr>
              <a:lnSpc>
                <a:spcPts val="1300"/>
              </a:lnSpc>
            </a:pP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○労働局がとった措置</a:t>
            </a: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　</a:t>
            </a:r>
            <a:r>
              <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920</a:t>
            </a:r>
            <a:r>
              <a:rPr lang="ja-JP" altLang="en-US"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件</a:t>
            </a:r>
            <a:endParaRPr lang="en-US" altLang="ja-JP" sz="1100" b="1" u="sng"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nSpc>
                <a:spcPts val="1300"/>
              </a:lnSpc>
            </a:pP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　</a:t>
            </a:r>
            <a:endParaRPr lang="en-US" altLang="ja-JP"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01" name="テキスト ボックス 44"/>
          <p:cNvSpPr txBox="1">
            <a:spLocks noChangeArrowheads="1"/>
          </p:cNvSpPr>
          <p:nvPr/>
        </p:nvSpPr>
        <p:spPr bwMode="auto">
          <a:xfrm>
            <a:off x="1280592" y="475788"/>
            <a:ext cx="3036850" cy="432490"/>
          </a:xfrm>
          <a:prstGeom prst="rect">
            <a:avLst/>
          </a:prstGeom>
          <a:noFill/>
          <a:ln w="12700">
            <a:noFill/>
            <a:prstDash val="dash"/>
            <a:miter lim="800000"/>
            <a:headEnd/>
            <a:tailEnd/>
          </a:ln>
        </p:spPr>
        <p:txBody>
          <a:bodyPr vert="horz" wrap="square" lIns="72000" tIns="72000" rIns="72000" bIns="72000" numCol="1" anchor="ctr" anchorCtr="0" compatLnSpc="1">
            <a:prstTxWarp prst="textNoShape">
              <a:avLst/>
            </a:prstTxWarp>
          </a:bodyPr>
          <a:lstStyle/>
          <a:p>
            <a:pPr>
              <a:lnSpc>
                <a:spcPts val="1300"/>
              </a:lnSpc>
            </a:pP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○通報</a:t>
            </a: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・届出が寄せられた事業所　</a:t>
            </a:r>
            <a:r>
              <a:rPr lang="en-US" altLang="ja-JP"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1,656</a:t>
            </a:r>
            <a:r>
              <a:rPr lang="ja-JP" altLang="en-US"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事業所</a:t>
            </a:r>
            <a:endParaRPr lang="en-US" altLang="ja-JP" sz="1100" b="1" u="sng"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nSpc>
                <a:spcPts val="1300"/>
              </a:lnSpc>
            </a:pP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○通報・届出対象の</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障害者　　　　　</a:t>
            </a:r>
            <a:r>
              <a:rPr lang="en-US" altLang="ja-JP"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1,942</a:t>
            </a:r>
            <a:r>
              <a:rPr lang="ja-JP" altLang="en-US"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人</a:t>
            </a:r>
            <a:r>
              <a:rPr lang="ja-JP" altLang="en-US" sz="11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　</a:t>
            </a:r>
            <a:endParaRPr lang="en-US" altLang="ja-JP" sz="11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5" name="正方形/長方形 24"/>
          <p:cNvSpPr/>
          <p:nvPr/>
        </p:nvSpPr>
        <p:spPr>
          <a:xfrm>
            <a:off x="51177" y="378"/>
            <a:ext cx="9854822" cy="404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r>
              <a:rPr lang="ja-JP" altLang="en-US" sz="1800" b="1" u="sng" dirty="0" smtClean="0">
                <a:solidFill>
                  <a:prstClr val="black"/>
                </a:solidFill>
                <a:latin typeface="HGPｺﾞｼｯｸM" panose="020B0600000000000000" pitchFamily="50" charset="-128"/>
                <a:ea typeface="HGPｺﾞｼｯｸM" panose="020B0600000000000000" pitchFamily="50" charset="-128"/>
              </a:rPr>
              <a:t>平成</a:t>
            </a:r>
            <a:r>
              <a:rPr lang="en-US" altLang="ja-JP" sz="1800" b="1" u="sng" dirty="0" smtClean="0">
                <a:solidFill>
                  <a:prstClr val="black"/>
                </a:solidFill>
                <a:latin typeface="HGPｺﾞｼｯｸM" panose="020B0600000000000000" pitchFamily="50" charset="-128"/>
                <a:ea typeface="HGPｺﾞｼｯｸM" panose="020B0600000000000000" pitchFamily="50" charset="-128"/>
              </a:rPr>
              <a:t>30</a:t>
            </a:r>
            <a:r>
              <a:rPr lang="ja-JP" altLang="en-US" sz="1800" b="1" u="sng" dirty="0" smtClean="0">
                <a:solidFill>
                  <a:prstClr val="black"/>
                </a:solidFill>
                <a:latin typeface="HGPｺﾞｼｯｸM" panose="020B0600000000000000" pitchFamily="50" charset="-128"/>
                <a:ea typeface="HGPｺﾞｼｯｸM" panose="020B0600000000000000" pitchFamily="50" charset="-128"/>
              </a:rPr>
              <a:t>年度における使用者による障害者虐待の状況等</a:t>
            </a:r>
            <a:endParaRPr lang="ja-JP" altLang="ja-JP" sz="1800" b="1" u="sng" dirty="0">
              <a:solidFill>
                <a:prstClr val="black"/>
              </a:solidFill>
              <a:latin typeface="HGPｺﾞｼｯｸM" panose="020B0600000000000000" pitchFamily="50" charset="-128"/>
              <a:ea typeface="HGPｺﾞｼｯｸM" panose="020B0600000000000000" pitchFamily="50" charset="-128"/>
            </a:endParaRPr>
          </a:p>
        </p:txBody>
      </p:sp>
      <p:grpSp>
        <p:nvGrpSpPr>
          <p:cNvPr id="235" name="グループ化 234"/>
          <p:cNvGrpSpPr/>
          <p:nvPr/>
        </p:nvGrpSpPr>
        <p:grpSpPr>
          <a:xfrm>
            <a:off x="5300373" y="1544131"/>
            <a:ext cx="4406162" cy="578492"/>
            <a:chOff x="5107720" y="1241987"/>
            <a:chExt cx="4567518" cy="578492"/>
          </a:xfrm>
        </p:grpSpPr>
        <p:sp>
          <p:nvSpPr>
            <p:cNvPr id="79" name="テキスト ボックス 44"/>
            <p:cNvSpPr txBox="1">
              <a:spLocks noChangeArrowheads="1"/>
            </p:cNvSpPr>
            <p:nvPr/>
          </p:nvSpPr>
          <p:spPr bwMode="auto">
            <a:xfrm>
              <a:off x="5107720" y="1241987"/>
              <a:ext cx="983515" cy="578492"/>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身体的虐待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42</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4.4</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16" name="テキスト ボックス 44"/>
            <p:cNvSpPr txBox="1">
              <a:spLocks noChangeArrowheads="1"/>
            </p:cNvSpPr>
            <p:nvPr/>
          </p:nvSpPr>
          <p:spPr bwMode="auto">
            <a:xfrm>
              <a:off x="6009504" y="1241987"/>
              <a:ext cx="3665734" cy="578492"/>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grpSp>
      <p:sp>
        <p:nvSpPr>
          <p:cNvPr id="161" name="テキスト ボックス 160"/>
          <p:cNvSpPr txBox="1"/>
          <p:nvPr/>
        </p:nvSpPr>
        <p:spPr>
          <a:xfrm>
            <a:off x="5097029" y="4875450"/>
            <a:ext cx="1195119" cy="425758"/>
          </a:xfrm>
          <a:prstGeom prst="rect">
            <a:avLst/>
          </a:prstGeom>
          <a:noFill/>
        </p:spPr>
        <p:txBody>
          <a:bodyPr wrap="none" rtlCol="0">
            <a:spAutoFit/>
          </a:bodyPr>
          <a:lstStyle/>
          <a:p>
            <a:pPr>
              <a:lnSpc>
                <a:spcPts val="1300"/>
              </a:lnSpc>
            </a:pP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虐待数延べ合計</a:t>
            </a:r>
            <a:endParaRPr lang="en-US" altLang="ja-JP"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r">
              <a:lnSpc>
                <a:spcPts val="1300"/>
              </a:lnSpc>
            </a:pP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953</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62" name="テキスト ボックス 161"/>
          <p:cNvSpPr txBox="1"/>
          <p:nvPr/>
        </p:nvSpPr>
        <p:spPr>
          <a:xfrm>
            <a:off x="3296828" y="4869160"/>
            <a:ext cx="1195119" cy="425758"/>
          </a:xfrm>
          <a:prstGeom prst="rect">
            <a:avLst/>
          </a:prstGeom>
          <a:noFill/>
        </p:spPr>
        <p:txBody>
          <a:bodyPr wrap="none" rtlCol="0">
            <a:spAutoFit/>
          </a:bodyPr>
          <a:lstStyle/>
          <a:p>
            <a:pPr>
              <a:lnSpc>
                <a:spcPts val="1300"/>
              </a:lnSpc>
            </a:pP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虐待数延べ合計</a:t>
            </a:r>
            <a:endParaRPr lang="en-US" altLang="ja-JP"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r">
              <a:lnSpc>
                <a:spcPts val="1300"/>
              </a:lnSpc>
            </a:pP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2,288</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68" name="下矢印 67"/>
          <p:cNvSpPr/>
          <p:nvPr/>
        </p:nvSpPr>
        <p:spPr>
          <a:xfrm rot="16200000">
            <a:off x="467360" y="1623424"/>
            <a:ext cx="712097" cy="553514"/>
          </a:xfrm>
          <a:prstGeom prst="downArrow">
            <a:avLst>
              <a:gd name="adj1" fmla="val 74315"/>
              <a:gd name="adj2" fmla="val 17086"/>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a:solidFill>
                <a:prstClr val="white"/>
              </a:solidFill>
            </a:endParaRPr>
          </a:p>
        </p:txBody>
      </p:sp>
      <p:sp>
        <p:nvSpPr>
          <p:cNvPr id="69" name="対角する 2 つの角を丸めた四角形 68"/>
          <p:cNvSpPr/>
          <p:nvPr/>
        </p:nvSpPr>
        <p:spPr>
          <a:xfrm>
            <a:off x="51178" y="471587"/>
            <a:ext cx="1244862" cy="469470"/>
          </a:xfrm>
          <a:prstGeom prst="round2DiagRect">
            <a:avLst>
              <a:gd name="adj1" fmla="val 50000"/>
              <a:gd name="adj2" fmla="val 0"/>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spcBef>
                <a:spcPts val="0"/>
              </a:spcBef>
              <a:spcAft>
                <a:spcPts val="0"/>
              </a:spcAft>
            </a:pPr>
            <a:r>
              <a:rPr lang="ja-JP" altLang="en-US" sz="1200" b="1" dirty="0" smtClean="0">
                <a:solidFill>
                  <a:prstClr val="white"/>
                </a:solidFill>
                <a:latin typeface="HGPｺﾞｼｯｸM" panose="020B0600000000000000" pitchFamily="50" charset="-128"/>
                <a:ea typeface="HGPｺﾞｼｯｸM" panose="020B0600000000000000" pitchFamily="50" charset="-128"/>
              </a:rPr>
              <a:t>通報・届出</a:t>
            </a:r>
            <a:endParaRPr lang="en-US" altLang="ja-JP" sz="1200" b="1" dirty="0" smtClean="0">
              <a:solidFill>
                <a:prstClr val="white"/>
              </a:solidFill>
              <a:latin typeface="HGPｺﾞｼｯｸM" panose="020B0600000000000000" pitchFamily="50" charset="-128"/>
              <a:ea typeface="HGPｺﾞｼｯｸM" panose="020B0600000000000000" pitchFamily="50" charset="-128"/>
            </a:endParaRPr>
          </a:p>
        </p:txBody>
      </p:sp>
      <p:sp>
        <p:nvSpPr>
          <p:cNvPr id="70" name="対角する 2 つの角を丸めた四角形 69"/>
          <p:cNvSpPr/>
          <p:nvPr/>
        </p:nvSpPr>
        <p:spPr>
          <a:xfrm>
            <a:off x="51179" y="5139839"/>
            <a:ext cx="1690043" cy="305407"/>
          </a:xfrm>
          <a:prstGeom prst="round2DiagRect">
            <a:avLst>
              <a:gd name="adj1" fmla="val 50000"/>
              <a:gd name="adj2" fmla="val 0"/>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spcBef>
                <a:spcPts val="0"/>
              </a:spcBef>
              <a:spcAft>
                <a:spcPts val="0"/>
              </a:spcAft>
            </a:pPr>
            <a:r>
              <a:rPr lang="ja-JP" altLang="en-US" sz="1200" b="1" dirty="0" smtClean="0">
                <a:solidFill>
                  <a:prstClr val="white"/>
                </a:solidFill>
                <a:latin typeface="HGPｺﾞｼｯｸM" panose="020B0600000000000000" pitchFamily="50" charset="-128"/>
                <a:ea typeface="HGPｺﾞｼｯｸM" panose="020B0600000000000000" pitchFamily="50" charset="-128"/>
              </a:rPr>
              <a:t>労働局</a:t>
            </a:r>
            <a:r>
              <a:rPr lang="ja-JP" altLang="en-US" sz="1200" b="1" dirty="0">
                <a:solidFill>
                  <a:prstClr val="white"/>
                </a:solidFill>
                <a:latin typeface="HGPｺﾞｼｯｸM" panose="020B0600000000000000" pitchFamily="50" charset="-128"/>
                <a:ea typeface="HGPｺﾞｼｯｸM" panose="020B0600000000000000" pitchFamily="50" charset="-128"/>
              </a:rPr>
              <a:t>で</a:t>
            </a:r>
            <a:r>
              <a:rPr lang="ja-JP" altLang="en-US" sz="1200" b="1" dirty="0" smtClean="0">
                <a:solidFill>
                  <a:prstClr val="white"/>
                </a:solidFill>
                <a:latin typeface="HGPｺﾞｼｯｸM" panose="020B0600000000000000" pitchFamily="50" charset="-128"/>
                <a:ea typeface="HGPｺﾞｼｯｸM" panose="020B0600000000000000" pitchFamily="50" charset="-128"/>
              </a:rPr>
              <a:t>の対応</a:t>
            </a:r>
            <a:endParaRPr lang="en-US" altLang="ja-JP" sz="1200" b="1" dirty="0" smtClean="0">
              <a:solidFill>
                <a:prstClr val="white"/>
              </a:solidFill>
              <a:latin typeface="HGPｺﾞｼｯｸM" panose="020B0600000000000000" pitchFamily="50" charset="-128"/>
              <a:ea typeface="HGPｺﾞｼｯｸM" panose="020B0600000000000000" pitchFamily="50" charset="-128"/>
            </a:endParaRPr>
          </a:p>
        </p:txBody>
      </p:sp>
      <p:sp>
        <p:nvSpPr>
          <p:cNvPr id="94" name="下矢印 93"/>
          <p:cNvSpPr/>
          <p:nvPr/>
        </p:nvSpPr>
        <p:spPr>
          <a:xfrm rot="16200000">
            <a:off x="265142" y="2661546"/>
            <a:ext cx="695448" cy="132454"/>
          </a:xfrm>
          <a:prstGeom prst="downArrow">
            <a:avLst>
              <a:gd name="adj1" fmla="val 73184"/>
              <a:gd name="adj2" fmla="val 4933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a:solidFill>
                <a:prstClr val="white"/>
              </a:solidFill>
            </a:endParaRPr>
          </a:p>
        </p:txBody>
      </p:sp>
      <p:sp>
        <p:nvSpPr>
          <p:cNvPr id="99" name="下矢印 98"/>
          <p:cNvSpPr/>
          <p:nvPr/>
        </p:nvSpPr>
        <p:spPr>
          <a:xfrm rot="16200000">
            <a:off x="2032866" y="1308289"/>
            <a:ext cx="673640" cy="1952035"/>
          </a:xfrm>
          <a:prstGeom prst="downArrow">
            <a:avLst>
              <a:gd name="adj1" fmla="val 72052"/>
              <a:gd name="adj2" fmla="val 15108"/>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dirty="0">
              <a:solidFill>
                <a:prstClr val="white"/>
              </a:solidFill>
            </a:endParaRPr>
          </a:p>
        </p:txBody>
      </p:sp>
      <p:sp>
        <p:nvSpPr>
          <p:cNvPr id="103" name="テキスト ボックス 102"/>
          <p:cNvSpPr txBox="1"/>
          <p:nvPr/>
        </p:nvSpPr>
        <p:spPr>
          <a:xfrm>
            <a:off x="2253945" y="2145823"/>
            <a:ext cx="877163" cy="276999"/>
          </a:xfrm>
          <a:prstGeom prst="rect">
            <a:avLst/>
          </a:prstGeom>
          <a:solidFill>
            <a:schemeClr val="bg1"/>
          </a:solidFill>
        </p:spPr>
        <p:txBody>
          <a:bodyPr wrap="none" rtlCol="0" anchor="ctr">
            <a:spAutoFit/>
          </a:bodyPr>
          <a:lstStyle/>
          <a:p>
            <a:pPr fontAlgn="auto">
              <a:spcBef>
                <a:spcPts val="0"/>
              </a:spcBef>
              <a:spcAft>
                <a:spcPts val="0"/>
              </a:spcAft>
            </a:pPr>
            <a:r>
              <a:rPr lang="en-US" altLang="ja-JP" sz="1200" spc="-50" dirty="0" smtClean="0">
                <a:solidFill>
                  <a:prstClr val="black"/>
                </a:solidFill>
                <a:latin typeface="HGSｺﾞｼｯｸM" panose="020B0600000000000000" pitchFamily="50" charset="-128"/>
                <a:ea typeface="HGSｺﾞｼｯｸM" panose="020B0600000000000000" pitchFamily="50" charset="-128"/>
              </a:rPr>
              <a:t>221</a:t>
            </a:r>
            <a:r>
              <a:rPr lang="ja-JP" altLang="en-US" sz="1200" spc="-50" dirty="0" smtClean="0">
                <a:solidFill>
                  <a:prstClr val="black"/>
                </a:solidFill>
                <a:latin typeface="HGSｺﾞｼｯｸM" panose="020B0600000000000000" pitchFamily="50" charset="-128"/>
                <a:ea typeface="HGSｺﾞｼｯｸM" panose="020B0600000000000000" pitchFamily="50" charset="-128"/>
              </a:rPr>
              <a:t>事業所</a:t>
            </a:r>
            <a:endParaRPr lang="ja-JP" altLang="en-US" sz="1200" spc="-50" dirty="0">
              <a:solidFill>
                <a:prstClr val="black"/>
              </a:solidFill>
              <a:latin typeface="HGSｺﾞｼｯｸM" panose="020B0600000000000000" pitchFamily="50" charset="-128"/>
              <a:ea typeface="HGSｺﾞｼｯｸM" panose="020B0600000000000000" pitchFamily="50" charset="-128"/>
            </a:endParaRPr>
          </a:p>
        </p:txBody>
      </p:sp>
      <p:sp>
        <p:nvSpPr>
          <p:cNvPr id="109" name="テキスト ボックス 108"/>
          <p:cNvSpPr txBox="1"/>
          <p:nvPr/>
        </p:nvSpPr>
        <p:spPr>
          <a:xfrm>
            <a:off x="1429196" y="2167156"/>
            <a:ext cx="342008" cy="234286"/>
          </a:xfrm>
          <a:prstGeom prst="rect">
            <a:avLst/>
          </a:prstGeom>
          <a:solidFill>
            <a:schemeClr val="bg1"/>
          </a:solidFill>
        </p:spPr>
        <p:txBody>
          <a:bodyPr wrap="none" lIns="36000" tIns="36000" rIns="36000" bIns="36000" rtlCol="0" anchor="ctr">
            <a:spAutoFit/>
          </a:bodyPr>
          <a:lstStyle/>
          <a:p>
            <a:pPr fontAlgn="auto">
              <a:spcBef>
                <a:spcPts val="0"/>
              </a:spcBef>
              <a:spcAft>
                <a:spcPts val="0"/>
              </a:spcAft>
            </a:pPr>
            <a:r>
              <a:rPr lang="ja-JP" altLang="en-US" sz="1050" dirty="0">
                <a:solidFill>
                  <a:prstClr val="black"/>
                </a:solidFill>
                <a:latin typeface="HGSｺﾞｼｯｸM" panose="020B0600000000000000" pitchFamily="50" charset="-128"/>
                <a:ea typeface="HGSｺﾞｼｯｸM" panose="020B0600000000000000" pitchFamily="50" charset="-128"/>
              </a:rPr>
              <a:t>報告</a:t>
            </a:r>
          </a:p>
        </p:txBody>
      </p:sp>
      <p:sp>
        <p:nvSpPr>
          <p:cNvPr id="110" name="テキスト ボックス 109"/>
          <p:cNvSpPr txBox="1"/>
          <p:nvPr/>
        </p:nvSpPr>
        <p:spPr>
          <a:xfrm>
            <a:off x="605803" y="1694553"/>
            <a:ext cx="354832" cy="411257"/>
          </a:xfrm>
          <a:prstGeom prst="rect">
            <a:avLst/>
          </a:prstGeom>
          <a:solidFill>
            <a:schemeClr val="bg1"/>
          </a:solidFill>
        </p:spPr>
        <p:txBody>
          <a:bodyPr wrap="none" lIns="36000" tIns="36000" rIns="36000" bIns="36000" rtlCol="0" anchor="ctr">
            <a:spAutoFit/>
          </a:bodyPr>
          <a:lstStyle/>
          <a:p>
            <a:pPr fontAlgn="auto">
              <a:spcBef>
                <a:spcPts val="0"/>
              </a:spcBef>
              <a:spcAft>
                <a:spcPts val="0"/>
              </a:spcAft>
            </a:pPr>
            <a:r>
              <a:rPr lang="ja-JP" altLang="en-US" sz="1100" dirty="0" smtClean="0">
                <a:solidFill>
                  <a:prstClr val="black"/>
                </a:solidFill>
                <a:latin typeface="HGSｺﾞｼｯｸM" panose="020B0600000000000000" pitchFamily="50" charset="-128"/>
                <a:ea typeface="HGSｺﾞｼｯｸM" panose="020B0600000000000000" pitchFamily="50" charset="-128"/>
              </a:rPr>
              <a:t>通報</a:t>
            </a:r>
            <a:endParaRPr lang="en-US" altLang="ja-JP" sz="1100" dirty="0" smtClean="0">
              <a:solidFill>
                <a:prstClr val="black"/>
              </a:solidFill>
              <a:latin typeface="HGSｺﾞｼｯｸM" panose="020B0600000000000000" pitchFamily="50" charset="-128"/>
              <a:ea typeface="HGSｺﾞｼｯｸM" panose="020B0600000000000000" pitchFamily="50" charset="-128"/>
            </a:endParaRPr>
          </a:p>
          <a:p>
            <a:pPr fontAlgn="auto">
              <a:spcBef>
                <a:spcPts val="0"/>
              </a:spcBef>
              <a:spcAft>
                <a:spcPts val="0"/>
              </a:spcAft>
            </a:pPr>
            <a:r>
              <a:rPr lang="ja-JP" altLang="en-US" sz="1100" dirty="0" smtClean="0">
                <a:solidFill>
                  <a:prstClr val="black"/>
                </a:solidFill>
                <a:latin typeface="HGSｺﾞｼｯｸM" panose="020B0600000000000000" pitchFamily="50" charset="-128"/>
                <a:ea typeface="HGSｺﾞｼｯｸM" panose="020B0600000000000000" pitchFamily="50" charset="-128"/>
              </a:rPr>
              <a:t>届出</a:t>
            </a:r>
            <a:endParaRPr lang="ja-JP" altLang="en-US" sz="1100" dirty="0">
              <a:solidFill>
                <a:prstClr val="black"/>
              </a:solidFill>
              <a:latin typeface="HGSｺﾞｼｯｸM" panose="020B0600000000000000" pitchFamily="50" charset="-128"/>
              <a:ea typeface="HGSｺﾞｼｯｸM" panose="020B0600000000000000" pitchFamily="50" charset="-128"/>
            </a:endParaRPr>
          </a:p>
        </p:txBody>
      </p:sp>
      <p:sp>
        <p:nvSpPr>
          <p:cNvPr id="119" name="下矢印 118"/>
          <p:cNvSpPr/>
          <p:nvPr/>
        </p:nvSpPr>
        <p:spPr>
          <a:xfrm rot="16200000">
            <a:off x="1586041" y="2012939"/>
            <a:ext cx="720262" cy="2799063"/>
          </a:xfrm>
          <a:prstGeom prst="downArrow">
            <a:avLst>
              <a:gd name="adj1" fmla="val 74315"/>
              <a:gd name="adj2" fmla="val 11796"/>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a:solidFill>
                <a:prstClr val="white"/>
              </a:solidFill>
            </a:endParaRPr>
          </a:p>
        </p:txBody>
      </p:sp>
      <p:sp>
        <p:nvSpPr>
          <p:cNvPr id="120" name="テキスト ボックス 119"/>
          <p:cNvSpPr txBox="1"/>
          <p:nvPr/>
        </p:nvSpPr>
        <p:spPr>
          <a:xfrm>
            <a:off x="2256225" y="3272079"/>
            <a:ext cx="986167" cy="276999"/>
          </a:xfrm>
          <a:prstGeom prst="rect">
            <a:avLst/>
          </a:prstGeom>
          <a:solidFill>
            <a:schemeClr val="bg1"/>
          </a:solidFill>
        </p:spPr>
        <p:txBody>
          <a:bodyPr wrap="none" rtlCol="0" anchor="ctr">
            <a:spAutoFit/>
          </a:bodyPr>
          <a:lstStyle/>
          <a:p>
            <a:pPr fontAlgn="auto">
              <a:spcBef>
                <a:spcPts val="0"/>
              </a:spcBef>
              <a:spcAft>
                <a:spcPts val="0"/>
              </a:spcAft>
            </a:pPr>
            <a:r>
              <a:rPr lang="en-US" altLang="ja-JP" sz="1200" spc="-50" dirty="0" smtClean="0">
                <a:solidFill>
                  <a:prstClr val="black"/>
                </a:solidFill>
                <a:latin typeface="HGSｺﾞｼｯｸM" panose="020B0600000000000000" pitchFamily="50" charset="-128"/>
                <a:ea typeface="HGSｺﾞｼｯｸM" panose="020B0600000000000000" pitchFamily="50" charset="-128"/>
              </a:rPr>
              <a:t>1,260</a:t>
            </a:r>
            <a:r>
              <a:rPr lang="ja-JP" altLang="en-US" sz="1200" spc="-50" dirty="0" smtClean="0">
                <a:solidFill>
                  <a:prstClr val="black"/>
                </a:solidFill>
                <a:latin typeface="HGSｺﾞｼｯｸM" panose="020B0600000000000000" pitchFamily="50" charset="-128"/>
                <a:ea typeface="HGSｺﾞｼｯｸM" panose="020B0600000000000000" pitchFamily="50" charset="-128"/>
              </a:rPr>
              <a:t>事業所</a:t>
            </a:r>
            <a:endParaRPr lang="en-US" altLang="ja-JP" sz="1200" spc="-50" dirty="0" smtClean="0">
              <a:solidFill>
                <a:prstClr val="black"/>
              </a:solidFill>
              <a:latin typeface="HGSｺﾞｼｯｸM" panose="020B0600000000000000" pitchFamily="50" charset="-128"/>
              <a:ea typeface="HGSｺﾞｼｯｸM" panose="020B0600000000000000" pitchFamily="50" charset="-128"/>
            </a:endParaRPr>
          </a:p>
        </p:txBody>
      </p:sp>
      <p:sp>
        <p:nvSpPr>
          <p:cNvPr id="121" name="テキスト ボックス 120"/>
          <p:cNvSpPr txBox="1"/>
          <p:nvPr/>
        </p:nvSpPr>
        <p:spPr>
          <a:xfrm>
            <a:off x="1008276" y="3284984"/>
            <a:ext cx="354832" cy="241980"/>
          </a:xfrm>
          <a:prstGeom prst="rect">
            <a:avLst/>
          </a:prstGeom>
          <a:solidFill>
            <a:schemeClr val="bg1"/>
          </a:solidFill>
        </p:spPr>
        <p:txBody>
          <a:bodyPr wrap="none" lIns="36000" tIns="36000" rIns="36000" bIns="36000" rtlCol="0" anchor="ctr">
            <a:spAutoFit/>
          </a:bodyPr>
          <a:lstStyle/>
          <a:p>
            <a:pPr fontAlgn="auto">
              <a:spcBef>
                <a:spcPts val="0"/>
              </a:spcBef>
              <a:spcAft>
                <a:spcPts val="0"/>
              </a:spcAft>
            </a:pPr>
            <a:r>
              <a:rPr lang="ja-JP" altLang="en-US" sz="1100" dirty="0">
                <a:solidFill>
                  <a:prstClr val="black"/>
                </a:solidFill>
                <a:latin typeface="HGSｺﾞｼｯｸM" panose="020B0600000000000000" pitchFamily="50" charset="-128"/>
                <a:ea typeface="HGSｺﾞｼｯｸM" panose="020B0600000000000000" pitchFamily="50" charset="-128"/>
              </a:rPr>
              <a:t>相談</a:t>
            </a:r>
          </a:p>
        </p:txBody>
      </p:sp>
      <p:sp>
        <p:nvSpPr>
          <p:cNvPr id="125" name="下矢印 124"/>
          <p:cNvSpPr/>
          <p:nvPr/>
        </p:nvSpPr>
        <p:spPr>
          <a:xfrm rot="16200000">
            <a:off x="2435417" y="3903415"/>
            <a:ext cx="651248" cy="1169325"/>
          </a:xfrm>
          <a:prstGeom prst="downArrow">
            <a:avLst>
              <a:gd name="adj1" fmla="val 74315"/>
              <a:gd name="adj2" fmla="val 1439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a:solidFill>
                <a:prstClr val="white"/>
              </a:solidFill>
            </a:endParaRPr>
          </a:p>
        </p:txBody>
      </p:sp>
      <p:sp>
        <p:nvSpPr>
          <p:cNvPr id="123" name="テキスト ボックス 122"/>
          <p:cNvSpPr txBox="1"/>
          <p:nvPr/>
        </p:nvSpPr>
        <p:spPr>
          <a:xfrm>
            <a:off x="2253945" y="4349592"/>
            <a:ext cx="877163" cy="276999"/>
          </a:xfrm>
          <a:prstGeom prst="rect">
            <a:avLst/>
          </a:prstGeom>
          <a:solidFill>
            <a:schemeClr val="bg1"/>
          </a:solidFill>
        </p:spPr>
        <p:txBody>
          <a:bodyPr wrap="none" rtlCol="0" anchor="ctr">
            <a:spAutoFit/>
          </a:bodyPr>
          <a:lstStyle/>
          <a:p>
            <a:pPr fontAlgn="auto">
              <a:spcBef>
                <a:spcPts val="0"/>
              </a:spcBef>
              <a:spcAft>
                <a:spcPts val="0"/>
              </a:spcAft>
            </a:pPr>
            <a:r>
              <a:rPr lang="en-US" altLang="ja-JP" sz="1200" spc="-50" dirty="0" smtClean="0">
                <a:solidFill>
                  <a:prstClr val="black"/>
                </a:solidFill>
                <a:latin typeface="HGSｺﾞｼｯｸM" panose="020B0600000000000000" pitchFamily="50" charset="-128"/>
                <a:ea typeface="HGSｺﾞｼｯｸM" panose="020B0600000000000000" pitchFamily="50" charset="-128"/>
              </a:rPr>
              <a:t>175</a:t>
            </a:r>
            <a:r>
              <a:rPr lang="ja-JP" altLang="en-US" sz="1200" spc="-50" dirty="0" smtClean="0">
                <a:solidFill>
                  <a:prstClr val="black"/>
                </a:solidFill>
                <a:latin typeface="HGSｺﾞｼｯｸM" panose="020B0600000000000000" pitchFamily="50" charset="-128"/>
                <a:ea typeface="HGSｺﾞｼｯｸM" panose="020B0600000000000000" pitchFamily="50" charset="-128"/>
              </a:rPr>
              <a:t>事業所</a:t>
            </a:r>
            <a:endParaRPr lang="en-US" altLang="ja-JP" sz="1200" spc="-50" dirty="0" smtClean="0">
              <a:solidFill>
                <a:prstClr val="black"/>
              </a:solidFill>
              <a:latin typeface="HGSｺﾞｼｯｸM" panose="020B0600000000000000" pitchFamily="50" charset="-128"/>
              <a:ea typeface="HGSｺﾞｼｯｸM" panose="020B0600000000000000" pitchFamily="50" charset="-128"/>
            </a:endParaRPr>
          </a:p>
        </p:txBody>
      </p:sp>
      <p:sp>
        <p:nvSpPr>
          <p:cNvPr id="93" name="テキスト ボックス 44"/>
          <p:cNvSpPr txBox="1">
            <a:spLocks noChangeArrowheads="1"/>
          </p:cNvSpPr>
          <p:nvPr/>
        </p:nvSpPr>
        <p:spPr bwMode="auto">
          <a:xfrm>
            <a:off x="679093" y="2380040"/>
            <a:ext cx="281543" cy="695448"/>
          </a:xfrm>
          <a:prstGeom prst="rect">
            <a:avLst/>
          </a:prstGeom>
          <a:solidFill>
            <a:schemeClr val="bg1"/>
          </a:solidFill>
          <a:ln w="12700">
            <a:solidFill>
              <a:srgbClr val="000000"/>
            </a:solidFill>
            <a:miter lim="800000"/>
            <a:headEnd/>
            <a:tailEnd/>
          </a:ln>
        </p:spPr>
        <p:txBody>
          <a:bodyPr vert="eaVert" wrap="square" lIns="72000" tIns="72000" rIns="72000" bIns="72000" numCol="1" anchor="ctr" anchorCtr="0" compatLnSpc="1">
            <a:prstTxWarp prst="textNoShape">
              <a:avLst/>
            </a:prstTxWarp>
          </a:bodyPr>
          <a:lstStyle/>
          <a:p>
            <a:pPr algn="ctr"/>
            <a:r>
              <a:rPr lang="ja-JP" altLang="en-US" sz="12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市町村</a:t>
            </a:r>
            <a:endParaRPr lang="en-US" altLang="ja-JP"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71" name="テキスト ボックス 44"/>
          <p:cNvSpPr txBox="1">
            <a:spLocks noChangeArrowheads="1"/>
          </p:cNvSpPr>
          <p:nvPr/>
        </p:nvSpPr>
        <p:spPr bwMode="auto">
          <a:xfrm>
            <a:off x="51183" y="1452694"/>
            <a:ext cx="495461" cy="3461141"/>
          </a:xfrm>
          <a:prstGeom prst="rect">
            <a:avLst/>
          </a:prstGeom>
          <a:solidFill>
            <a:schemeClr val="bg1"/>
          </a:solidFill>
          <a:ln w="12700">
            <a:solidFill>
              <a:srgbClr val="000000"/>
            </a:solidFill>
            <a:miter lim="800000"/>
            <a:headEnd/>
            <a:tailEnd/>
          </a:ln>
        </p:spPr>
        <p:txBody>
          <a:bodyPr vert="eaVert" wrap="square" lIns="72000" tIns="72000" rIns="72000" bIns="72000" numCol="1" anchor="ctr" anchorCtr="0" compatLnSpc="1">
            <a:prstTxWarp prst="textNoShape">
              <a:avLst/>
            </a:prstTxWarp>
          </a:bodyPr>
          <a:lstStyle/>
          <a:p>
            <a:pPr algn="ctr"/>
            <a:r>
              <a:rPr lang="ja-JP" altLang="en-US" sz="12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虐待を受けた人</a:t>
            </a:r>
            <a:endParaRPr lang="en-US" altLang="ja-JP" sz="12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2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虐待を発見した人</a:t>
            </a:r>
            <a:endParaRPr lang="en-US" altLang="ja-JP" sz="12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pic>
        <p:nvPicPr>
          <p:cNvPr id="92" name="図 9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23" y="4329060"/>
            <a:ext cx="386381" cy="390772"/>
          </a:xfrm>
          <a:prstGeom prst="rect">
            <a:avLst/>
          </a:prstGeom>
        </p:spPr>
      </p:pic>
      <p:sp>
        <p:nvSpPr>
          <p:cNvPr id="73" name="テキスト ボックス 44"/>
          <p:cNvSpPr txBox="1">
            <a:spLocks noChangeArrowheads="1"/>
          </p:cNvSpPr>
          <p:nvPr/>
        </p:nvSpPr>
        <p:spPr bwMode="auto">
          <a:xfrm>
            <a:off x="1112123" y="1448386"/>
            <a:ext cx="281543" cy="1627102"/>
          </a:xfrm>
          <a:prstGeom prst="rect">
            <a:avLst/>
          </a:prstGeom>
          <a:noFill/>
          <a:ln w="12700">
            <a:solidFill>
              <a:srgbClr val="000000"/>
            </a:solidFill>
            <a:miter lim="800000"/>
            <a:headEnd/>
            <a:tailEnd/>
          </a:ln>
        </p:spPr>
        <p:txBody>
          <a:bodyPr vert="eaVert" wrap="square" lIns="72000" tIns="72000" rIns="72000" bIns="72000" numCol="1" anchor="ctr" anchorCtr="0" compatLnSpc="1">
            <a:prstTxWarp prst="textNoShape">
              <a:avLst/>
            </a:prstTxWarp>
          </a:bodyPr>
          <a:lstStyle/>
          <a:p>
            <a:pPr algn="ctr"/>
            <a:r>
              <a:rPr lang="ja-JP" altLang="en-US"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都道府県</a:t>
            </a:r>
            <a:endParaRPr lang="en-US" altLang="ja-JP"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02" name="テキスト ボックス 44"/>
          <p:cNvSpPr txBox="1">
            <a:spLocks noChangeArrowheads="1"/>
          </p:cNvSpPr>
          <p:nvPr/>
        </p:nvSpPr>
        <p:spPr bwMode="auto">
          <a:xfrm>
            <a:off x="1803288" y="1452693"/>
            <a:ext cx="376188" cy="3461143"/>
          </a:xfrm>
          <a:prstGeom prst="rect">
            <a:avLst/>
          </a:prstGeom>
          <a:solidFill>
            <a:schemeClr val="bg1"/>
          </a:solidFill>
          <a:ln w="12700">
            <a:solidFill>
              <a:srgbClr val="000000"/>
            </a:solidFill>
            <a:miter lim="800000"/>
            <a:headEnd/>
            <a:tailEnd/>
          </a:ln>
        </p:spPr>
        <p:txBody>
          <a:bodyPr vert="eaVert" wrap="square" lIns="72000" tIns="72000" rIns="72000" bIns="72000" numCol="1" anchor="ctr" anchorCtr="0" compatLnSpc="1">
            <a:prstTxWarp prst="textNoShape">
              <a:avLst/>
            </a:prstTxWarp>
          </a:bodyPr>
          <a:lstStyle/>
          <a:p>
            <a:pPr algn="ctr"/>
            <a:r>
              <a:rPr lang="ja-JP" altLang="en-US" sz="14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都道府県労働局等</a:t>
            </a:r>
            <a:endParaRPr lang="en-US" altLang="ja-JP" sz="14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26" name="テキスト ボックス 125"/>
          <p:cNvSpPr txBox="1"/>
          <p:nvPr/>
        </p:nvSpPr>
        <p:spPr>
          <a:xfrm>
            <a:off x="2184193" y="3935857"/>
            <a:ext cx="916524" cy="226591"/>
          </a:xfrm>
          <a:prstGeom prst="rect">
            <a:avLst/>
          </a:prstGeom>
          <a:noFill/>
        </p:spPr>
        <p:txBody>
          <a:bodyPr wrap="none" lIns="36000" tIns="36000" rIns="36000" bIns="36000" rtlCol="0" anchor="ctr">
            <a:spAutoFit/>
          </a:bodyPr>
          <a:lstStyle/>
          <a:p>
            <a:pPr fontAlgn="auto">
              <a:spcBef>
                <a:spcPts val="0"/>
              </a:spcBef>
              <a:spcAft>
                <a:spcPts val="0"/>
              </a:spcAft>
            </a:pPr>
            <a:r>
              <a:rPr lang="ja-JP" altLang="en-US" sz="1000" b="1" u="sng" spc="-60" dirty="0" smtClean="0">
                <a:solidFill>
                  <a:prstClr val="black"/>
                </a:solidFill>
                <a:latin typeface="HGSｺﾞｼｯｸM" panose="020B0600000000000000" pitchFamily="50" charset="-128"/>
                <a:ea typeface="HGSｺﾞｼｯｸM" panose="020B0600000000000000" pitchFamily="50" charset="-128"/>
              </a:rPr>
              <a:t>労働局等の発見</a:t>
            </a:r>
            <a:endParaRPr lang="ja-JP" altLang="en-US" sz="1000" b="1" u="sng" spc="-60" dirty="0">
              <a:solidFill>
                <a:prstClr val="black"/>
              </a:solidFill>
              <a:latin typeface="HGSｺﾞｼｯｸM" panose="020B0600000000000000" pitchFamily="50" charset="-128"/>
              <a:ea typeface="HGSｺﾞｼｯｸM" panose="020B0600000000000000" pitchFamily="50" charset="-128"/>
            </a:endParaRPr>
          </a:p>
        </p:txBody>
      </p:sp>
      <p:grpSp>
        <p:nvGrpSpPr>
          <p:cNvPr id="243" name="グループ化 242"/>
          <p:cNvGrpSpPr/>
          <p:nvPr/>
        </p:nvGrpSpPr>
        <p:grpSpPr>
          <a:xfrm>
            <a:off x="3368827" y="1448394"/>
            <a:ext cx="1152126" cy="3458289"/>
            <a:chOff x="3084122" y="1448386"/>
            <a:chExt cx="1152126" cy="3458289"/>
          </a:xfrm>
        </p:grpSpPr>
        <p:sp>
          <p:nvSpPr>
            <p:cNvPr id="134" name="テキスト ボックス 44"/>
            <p:cNvSpPr txBox="1">
              <a:spLocks noChangeArrowheads="1"/>
            </p:cNvSpPr>
            <p:nvPr/>
          </p:nvSpPr>
          <p:spPr bwMode="auto">
            <a:xfrm>
              <a:off x="3084122" y="1448386"/>
              <a:ext cx="1152126" cy="3458289"/>
            </a:xfrm>
            <a:prstGeom prst="rect">
              <a:avLst/>
            </a:prstGeom>
            <a:pattFill prst="dkUpDiag">
              <a:fgClr>
                <a:schemeClr val="tx2">
                  <a:lumMod val="50000"/>
                </a:schemeClr>
              </a:fgClr>
              <a:bgClr>
                <a:schemeClr val="bg1"/>
              </a:bgClr>
            </a:pattFill>
            <a:ln w="12700">
              <a:solidFill>
                <a:srgbClr val="002060"/>
              </a:solidFill>
              <a:prstDash val="solid"/>
              <a:miter lim="800000"/>
              <a:headEnd/>
              <a:tailEnd/>
            </a:ln>
          </p:spPr>
          <p:txBody>
            <a:bodyPr vert="horz" wrap="square" lIns="72000" tIns="72000" rIns="72000" bIns="72000" numCol="1" anchor="t" anchorCtr="0" compatLnSpc="1">
              <a:prstTxWarp prst="textNoShape">
                <a:avLst/>
              </a:prstTxWarp>
            </a:bodyPr>
            <a:lstStyle/>
            <a:p>
              <a:pPr>
                <a:lnSpc>
                  <a:spcPts val="1300"/>
                </a:lnSpc>
              </a:pP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29" name="テキスト ボックス 44"/>
            <p:cNvSpPr txBox="1">
              <a:spLocks noChangeArrowheads="1"/>
            </p:cNvSpPr>
            <p:nvPr/>
          </p:nvSpPr>
          <p:spPr bwMode="auto">
            <a:xfrm>
              <a:off x="3178490" y="1544131"/>
              <a:ext cx="985749" cy="578492"/>
            </a:xfrm>
            <a:prstGeom prst="rect">
              <a:avLst/>
            </a:prstGeom>
            <a:solidFill>
              <a:schemeClr val="bg1"/>
            </a:solidFill>
            <a:ln w="12700">
              <a:noFill/>
              <a:miter lim="800000"/>
              <a:headEnd/>
              <a:tailEnd/>
            </a:ln>
          </p:spPr>
          <p:txBody>
            <a:bodyPr vert="horz" wrap="square" lIns="72000" tIns="72000" rIns="72000" bIns="72000" numCol="1" anchor="ctr" anchorCtr="0" compatLnSpc="1">
              <a:prstTxWarp prst="textNoShape">
                <a:avLst/>
              </a:prstTxWarp>
            </a:bodyPr>
            <a:lstStyle/>
            <a:p>
              <a:pPr algn="ct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身体的虐待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187</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8.2</a:t>
              </a: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30" name="テキスト ボックス 44"/>
            <p:cNvSpPr txBox="1">
              <a:spLocks noChangeArrowheads="1"/>
            </p:cNvSpPr>
            <p:nvPr/>
          </p:nvSpPr>
          <p:spPr bwMode="auto">
            <a:xfrm>
              <a:off x="3178490" y="2212101"/>
              <a:ext cx="985749" cy="578492"/>
            </a:xfrm>
            <a:prstGeom prst="rect">
              <a:avLst/>
            </a:prstGeom>
            <a:solidFill>
              <a:schemeClr val="bg1"/>
            </a:solidFill>
            <a:ln w="12700">
              <a:noFill/>
              <a:miter lim="800000"/>
              <a:headEnd/>
              <a:tailEnd/>
            </a:ln>
          </p:spPr>
          <p:txBody>
            <a:bodyPr vert="horz" wrap="square" lIns="72000" tIns="72000" rIns="72000" bIns="72000" numCol="1" anchor="ctr" anchorCtr="0" compatLnSpc="1">
              <a:prstTxWarp prst="textNoShape">
                <a:avLst/>
              </a:prstTxWarp>
            </a:bodyPr>
            <a:lstStyle/>
            <a:p>
              <a:pPr algn="ct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性的</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58</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2.5</a:t>
              </a: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31" name="テキスト ボックス 44"/>
            <p:cNvSpPr txBox="1">
              <a:spLocks noChangeArrowheads="1"/>
            </p:cNvSpPr>
            <p:nvPr/>
          </p:nvSpPr>
          <p:spPr bwMode="auto">
            <a:xfrm>
              <a:off x="3178490" y="2880071"/>
              <a:ext cx="985749" cy="597682"/>
            </a:xfrm>
            <a:prstGeom prst="rect">
              <a:avLst/>
            </a:prstGeom>
            <a:solidFill>
              <a:schemeClr val="bg1"/>
            </a:solidFill>
            <a:ln w="12700">
              <a:noFill/>
              <a:miter lim="800000"/>
              <a:headEnd/>
              <a:tailEnd/>
            </a:ln>
          </p:spPr>
          <p:txBody>
            <a:bodyPr vert="horz" wrap="square" lIns="72000" tIns="72000" rIns="72000" bIns="72000" numCol="1" anchor="ctr" anchorCtr="0" compatLnSpc="1">
              <a:prstTxWarp prst="textNoShape">
                <a:avLst/>
              </a:prstTxWarp>
            </a:bodyPr>
            <a:lstStyle/>
            <a:p>
              <a:pPr algn="ct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心理的</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827</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36.1</a:t>
              </a: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32" name="テキスト ボックス 44"/>
            <p:cNvSpPr txBox="1">
              <a:spLocks noChangeArrowheads="1"/>
            </p:cNvSpPr>
            <p:nvPr/>
          </p:nvSpPr>
          <p:spPr bwMode="auto">
            <a:xfrm>
              <a:off x="3178490" y="3567231"/>
              <a:ext cx="985749" cy="578492"/>
            </a:xfrm>
            <a:prstGeom prst="rect">
              <a:avLst/>
            </a:prstGeom>
            <a:solidFill>
              <a:schemeClr val="bg1"/>
            </a:solidFill>
            <a:ln w="12700">
              <a:noFill/>
              <a:miter lim="800000"/>
              <a:headEnd/>
              <a:tailEnd/>
            </a:ln>
          </p:spPr>
          <p:txBody>
            <a:bodyPr vert="horz" wrap="square" lIns="36000" tIns="72000" rIns="36000" bIns="72000" numCol="1" anchor="ctr" anchorCtr="0" compatLnSpc="1">
              <a:prstTxWarp prst="textNoShape">
                <a:avLst/>
              </a:prstTxWarp>
            </a:bodyPr>
            <a:lstStyle/>
            <a:p>
              <a:pPr algn="ctr"/>
              <a:r>
                <a:rPr lang="ja-JP" altLang="en-US" sz="1000" b="1" spc="-15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放置</a:t>
              </a:r>
              <a:r>
                <a:rPr lang="ja-JP" altLang="en-US" sz="1000" b="1" spc="-15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等による虐待</a:t>
              </a:r>
              <a:endParaRPr lang="en-US" altLang="ja-JP" sz="1000" b="1" spc="-15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100</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4.4</a:t>
              </a:r>
              <a:r>
                <a:rPr lang="ja-JP" altLang="en-US"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33" name="テキスト ボックス 44"/>
            <p:cNvSpPr txBox="1">
              <a:spLocks noChangeArrowheads="1"/>
            </p:cNvSpPr>
            <p:nvPr/>
          </p:nvSpPr>
          <p:spPr bwMode="auto">
            <a:xfrm>
              <a:off x="3178490" y="4235200"/>
              <a:ext cx="985749" cy="578492"/>
            </a:xfrm>
            <a:prstGeom prst="rect">
              <a:avLst/>
            </a:prstGeom>
            <a:solidFill>
              <a:schemeClr val="bg1"/>
            </a:solidFill>
            <a:ln w="12700">
              <a:noFill/>
              <a:miter lim="800000"/>
              <a:headEnd/>
              <a:tailEnd/>
            </a:ln>
          </p:spPr>
          <p:txBody>
            <a:bodyPr vert="horz" wrap="square" lIns="36000" tIns="72000" rIns="36000" bIns="72000" numCol="1" anchor="ctr" anchorCtr="0" compatLnSpc="1">
              <a:prstTxWarp prst="textNoShape">
                <a:avLst/>
              </a:prstTxWarp>
            </a:bodyPr>
            <a:lstStyle/>
            <a:p>
              <a:pPr algn="ct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経済的</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1,116</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r>
                <a:rPr lang="ja-JP" altLang="en-US" sz="9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9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48.8</a:t>
              </a:r>
              <a:r>
                <a:rPr lang="ja-JP" altLang="en-US" sz="9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9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nvGrpSpPr>
          <p:cNvPr id="203" name="グループ化 202"/>
          <p:cNvGrpSpPr/>
          <p:nvPr/>
        </p:nvGrpSpPr>
        <p:grpSpPr>
          <a:xfrm>
            <a:off x="1208584" y="5505095"/>
            <a:ext cx="1885072" cy="1236295"/>
            <a:chOff x="4876402" y="1143253"/>
            <a:chExt cx="1885071" cy="1236295"/>
          </a:xfrm>
        </p:grpSpPr>
        <p:sp>
          <p:nvSpPr>
            <p:cNvPr id="104" name="テキスト ボックス 44"/>
            <p:cNvSpPr txBox="1">
              <a:spLocks noChangeArrowheads="1"/>
            </p:cNvSpPr>
            <p:nvPr/>
          </p:nvSpPr>
          <p:spPr bwMode="auto">
            <a:xfrm>
              <a:off x="4876402" y="1143253"/>
              <a:ext cx="1885071" cy="1236295"/>
            </a:xfrm>
            <a:prstGeom prst="rect">
              <a:avLst/>
            </a:prstGeom>
            <a:solidFill>
              <a:schemeClr val="bg1"/>
            </a:solidFill>
            <a:ln w="12700">
              <a:solidFill>
                <a:schemeClr val="tx1"/>
              </a:solidFill>
              <a:prstDash val="sysDash"/>
              <a:miter lim="800000"/>
              <a:headEnd/>
              <a:tailEnd/>
            </a:ln>
          </p:spPr>
          <p:txBody>
            <a:bodyPr vert="horz" wrap="square" lIns="72000" tIns="72000" rIns="72000" bIns="72000" numCol="1" anchor="b" anchorCtr="0" compatLnSpc="1">
              <a:prstTxWarp prst="textNoShape">
                <a:avLst/>
              </a:prstTxWarp>
            </a:bodyPr>
            <a:lstStyle/>
            <a:p>
              <a:pPr algn="ct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労働基準関係法令</a:t>
              </a: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に基づく指導等</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797</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件</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86.6</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0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うち最低賃金法関係</a:t>
              </a:r>
              <a:endParaRPr lang="en-US" altLang="ja-JP" sz="10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0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517</a:t>
              </a:r>
              <a:r>
                <a:rPr lang="ja-JP" altLang="en-US" sz="10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件</a:t>
              </a:r>
              <a:r>
                <a:rPr lang="ja-JP" altLang="en-US" sz="8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56.2</a:t>
              </a:r>
              <a:r>
                <a:rPr lang="ja-JP" altLang="en-US" sz="8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16" name="大かっこ 115"/>
            <p:cNvSpPr/>
            <p:nvPr/>
          </p:nvSpPr>
          <p:spPr>
            <a:xfrm>
              <a:off x="5097016" y="2059178"/>
              <a:ext cx="1443842" cy="233743"/>
            </a:xfrm>
            <a:prstGeom prst="bracketPair">
              <a:avLst>
                <a:gd name="adj" fmla="val 223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pPr>
              <a:endParaRPr lang="ja-JP" altLang="en-US" sz="1800">
                <a:solidFill>
                  <a:prstClr val="black"/>
                </a:solidFill>
              </a:endParaRPr>
            </a:p>
          </p:txBody>
        </p:sp>
        <p:sp>
          <p:nvSpPr>
            <p:cNvPr id="145" name="テキスト ボックス 44"/>
            <p:cNvSpPr txBox="1">
              <a:spLocks noChangeArrowheads="1"/>
            </p:cNvSpPr>
            <p:nvPr/>
          </p:nvSpPr>
          <p:spPr bwMode="auto">
            <a:xfrm>
              <a:off x="4880991" y="1143253"/>
              <a:ext cx="1880481" cy="293917"/>
            </a:xfrm>
            <a:prstGeom prst="rect">
              <a:avLst/>
            </a:prstGeom>
            <a:solidFill>
              <a:srgbClr val="FF0000">
                <a:alpha val="30196"/>
              </a:srgbClr>
            </a:solidFill>
            <a:ln w="12700">
              <a:noFill/>
              <a:miter lim="800000"/>
              <a:headEnd/>
              <a:tailEnd/>
            </a:ln>
          </p:spPr>
          <p:txBody>
            <a:bodyPr vert="horz" wrap="square" lIns="36000" tIns="36000" rIns="36000" bIns="36000" numCol="1" anchor="b" anchorCtr="0" compatLnSpc="1">
              <a:prstTxWarp prst="textNoShape">
                <a:avLst/>
              </a:prstTxWarp>
            </a:bodyPr>
            <a:lstStyle/>
            <a:p>
              <a:pPr algn="ctr"/>
              <a:r>
                <a:rPr lang="ja-JP" altLang="en-US"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労働基準監督署</a:t>
              </a:r>
              <a:endParaRPr lang="ja-JP" altLang="ja-JP"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nvGrpSpPr>
          <p:cNvPr id="207" name="グループ化 206"/>
          <p:cNvGrpSpPr/>
          <p:nvPr/>
        </p:nvGrpSpPr>
        <p:grpSpPr>
          <a:xfrm>
            <a:off x="-1624900" y="2226374"/>
            <a:ext cx="720080" cy="2029878"/>
            <a:chOff x="4160912" y="1517558"/>
            <a:chExt cx="720080" cy="2029878"/>
          </a:xfrm>
        </p:grpSpPr>
        <p:cxnSp>
          <p:nvCxnSpPr>
            <p:cNvPr id="21" name="直線矢印コネクタ 20"/>
            <p:cNvCxnSpPr/>
            <p:nvPr/>
          </p:nvCxnSpPr>
          <p:spPr>
            <a:xfrm flipV="1">
              <a:off x="4160912" y="2883568"/>
              <a:ext cx="720080" cy="1"/>
            </a:xfrm>
            <a:prstGeom prst="straightConnector1">
              <a:avLst/>
            </a:prstGeom>
            <a:ln w="57150">
              <a:solidFill>
                <a:schemeClr val="accent3">
                  <a:lumMod val="75000"/>
                </a:schemeClr>
              </a:solidFill>
              <a:headEnd type="none" w="med" len="med"/>
              <a:tailEnd type="triangle" w="med" len="sm"/>
            </a:ln>
          </p:spPr>
          <p:style>
            <a:lnRef idx="1">
              <a:schemeClr val="dk1"/>
            </a:lnRef>
            <a:fillRef idx="0">
              <a:schemeClr val="dk1"/>
            </a:fillRef>
            <a:effectRef idx="0">
              <a:schemeClr val="dk1"/>
            </a:effectRef>
            <a:fontRef idx="minor">
              <a:schemeClr val="tx1"/>
            </a:fontRef>
          </p:style>
        </p:cxnSp>
        <p:cxnSp>
          <p:nvCxnSpPr>
            <p:cNvPr id="166" name="直線矢印コネクタ 165"/>
            <p:cNvCxnSpPr/>
            <p:nvPr/>
          </p:nvCxnSpPr>
          <p:spPr>
            <a:xfrm>
              <a:off x="4343201" y="1517558"/>
              <a:ext cx="0" cy="2029878"/>
            </a:xfrm>
            <a:prstGeom prst="straightConnector1">
              <a:avLst/>
            </a:prstGeom>
            <a:ln w="57150" cap="sq">
              <a:solidFill>
                <a:schemeClr val="accent3">
                  <a:lumMod val="75000"/>
                </a:schemeClr>
              </a:solidFill>
              <a:headEnd type="none" w="med" len="med"/>
              <a:tailEnd type="none" w="med" len="sm"/>
            </a:ln>
          </p:spPr>
          <p:style>
            <a:lnRef idx="1">
              <a:schemeClr val="dk1"/>
            </a:lnRef>
            <a:fillRef idx="0">
              <a:schemeClr val="dk1"/>
            </a:fillRef>
            <a:effectRef idx="0">
              <a:schemeClr val="dk1"/>
            </a:effectRef>
            <a:fontRef idx="minor">
              <a:schemeClr val="tx1"/>
            </a:fontRef>
          </p:style>
        </p:cxnSp>
        <p:cxnSp>
          <p:nvCxnSpPr>
            <p:cNvPr id="167" name="直線矢印コネクタ 166"/>
            <p:cNvCxnSpPr/>
            <p:nvPr/>
          </p:nvCxnSpPr>
          <p:spPr>
            <a:xfrm>
              <a:off x="4164239" y="3547436"/>
              <a:ext cx="184714" cy="0"/>
            </a:xfrm>
            <a:prstGeom prst="straightConnector1">
              <a:avLst/>
            </a:prstGeom>
            <a:ln w="57150">
              <a:solidFill>
                <a:schemeClr val="accent3">
                  <a:lumMod val="75000"/>
                </a:schemeClr>
              </a:solidFill>
              <a:headEnd type="none" w="med" len="med"/>
              <a:tailEnd type="none" w="med" len="sm"/>
            </a:ln>
          </p:spPr>
          <p:style>
            <a:lnRef idx="1">
              <a:schemeClr val="dk1"/>
            </a:lnRef>
            <a:fillRef idx="0">
              <a:schemeClr val="dk1"/>
            </a:fillRef>
            <a:effectRef idx="0">
              <a:schemeClr val="dk1"/>
            </a:effectRef>
            <a:fontRef idx="minor">
              <a:schemeClr val="tx1"/>
            </a:fontRef>
          </p:style>
        </p:cxnSp>
        <p:cxnSp>
          <p:nvCxnSpPr>
            <p:cNvPr id="169" name="直線矢印コネクタ 168"/>
            <p:cNvCxnSpPr/>
            <p:nvPr/>
          </p:nvCxnSpPr>
          <p:spPr>
            <a:xfrm>
              <a:off x="4164239" y="1517558"/>
              <a:ext cx="184714" cy="0"/>
            </a:xfrm>
            <a:prstGeom prst="straightConnector1">
              <a:avLst/>
            </a:prstGeom>
            <a:ln w="57150">
              <a:solidFill>
                <a:schemeClr val="accent3">
                  <a:lumMod val="75000"/>
                </a:schemeClr>
              </a:solidFill>
              <a:headEnd type="none" w="med" len="med"/>
              <a:tailEnd type="none" w="med" len="sm"/>
            </a:ln>
          </p:spPr>
          <p:style>
            <a:lnRef idx="1">
              <a:schemeClr val="dk1"/>
            </a:lnRef>
            <a:fillRef idx="0">
              <a:schemeClr val="dk1"/>
            </a:fillRef>
            <a:effectRef idx="0">
              <a:schemeClr val="dk1"/>
            </a:effectRef>
            <a:fontRef idx="minor">
              <a:schemeClr val="tx1"/>
            </a:fontRef>
          </p:style>
        </p:cxnSp>
      </p:grpSp>
      <p:grpSp>
        <p:nvGrpSpPr>
          <p:cNvPr id="204" name="グループ化 203"/>
          <p:cNvGrpSpPr/>
          <p:nvPr/>
        </p:nvGrpSpPr>
        <p:grpSpPr>
          <a:xfrm>
            <a:off x="-1596399" y="1975626"/>
            <a:ext cx="716753" cy="2656900"/>
            <a:chOff x="4164239" y="1673482"/>
            <a:chExt cx="716753" cy="2656900"/>
          </a:xfrm>
        </p:grpSpPr>
        <p:cxnSp>
          <p:nvCxnSpPr>
            <p:cNvPr id="155" name="直線矢印コネクタ 154"/>
            <p:cNvCxnSpPr/>
            <p:nvPr/>
          </p:nvCxnSpPr>
          <p:spPr>
            <a:xfrm>
              <a:off x="4664968" y="1673894"/>
              <a:ext cx="216024" cy="0"/>
            </a:xfrm>
            <a:prstGeom prst="straightConnector1">
              <a:avLst/>
            </a:prstGeom>
            <a:ln w="57150" cap="sq">
              <a:solidFill>
                <a:srgbClr val="FF0000"/>
              </a:solidFill>
              <a:headEnd type="none" w="med" len="med"/>
              <a:tailEnd type="triangle" w="med" len="sm"/>
            </a:ln>
          </p:spPr>
          <p:style>
            <a:lnRef idx="1">
              <a:schemeClr val="dk1"/>
            </a:lnRef>
            <a:fillRef idx="0">
              <a:schemeClr val="dk1"/>
            </a:fillRef>
            <a:effectRef idx="0">
              <a:schemeClr val="dk1"/>
            </a:effectRef>
            <a:fontRef idx="minor">
              <a:schemeClr val="tx1"/>
            </a:fontRef>
          </p:style>
        </p:cxnSp>
        <p:cxnSp>
          <p:nvCxnSpPr>
            <p:cNvPr id="165" name="直線矢印コネクタ 164"/>
            <p:cNvCxnSpPr/>
            <p:nvPr/>
          </p:nvCxnSpPr>
          <p:spPr>
            <a:xfrm>
              <a:off x="4164239" y="4330382"/>
              <a:ext cx="500729" cy="0"/>
            </a:xfrm>
            <a:prstGeom prst="straightConnector1">
              <a:avLst/>
            </a:prstGeom>
            <a:ln w="57150">
              <a:solidFill>
                <a:srgbClr val="FF0000"/>
              </a:solidFill>
              <a:headEnd type="none" w="med" len="med"/>
              <a:tailEnd type="none" w="med" len="sm"/>
            </a:ln>
          </p:spPr>
          <p:style>
            <a:lnRef idx="1">
              <a:schemeClr val="dk1"/>
            </a:lnRef>
            <a:fillRef idx="0">
              <a:schemeClr val="dk1"/>
            </a:fillRef>
            <a:effectRef idx="0">
              <a:schemeClr val="dk1"/>
            </a:effectRef>
            <a:fontRef idx="minor">
              <a:schemeClr val="tx1"/>
            </a:fontRef>
          </p:style>
        </p:cxnSp>
        <p:cxnSp>
          <p:nvCxnSpPr>
            <p:cNvPr id="164" name="直線矢印コネクタ 163"/>
            <p:cNvCxnSpPr/>
            <p:nvPr/>
          </p:nvCxnSpPr>
          <p:spPr>
            <a:xfrm>
              <a:off x="4656212" y="1673482"/>
              <a:ext cx="0" cy="2656900"/>
            </a:xfrm>
            <a:prstGeom prst="straightConnector1">
              <a:avLst/>
            </a:prstGeom>
            <a:ln w="57150" cap="sq">
              <a:solidFill>
                <a:srgbClr val="FF0000"/>
              </a:solidFill>
              <a:headEnd type="none" w="med" len="med"/>
              <a:tailEnd type="none" w="med" len="sm"/>
            </a:ln>
          </p:spPr>
          <p:style>
            <a:lnRef idx="1">
              <a:schemeClr val="dk1"/>
            </a:lnRef>
            <a:fillRef idx="0">
              <a:schemeClr val="dk1"/>
            </a:fillRef>
            <a:effectRef idx="0">
              <a:schemeClr val="dk1"/>
            </a:effectRef>
            <a:fontRef idx="minor">
              <a:schemeClr val="tx1"/>
            </a:fontRef>
          </p:style>
        </p:cxnSp>
      </p:grpSp>
      <p:grpSp>
        <p:nvGrpSpPr>
          <p:cNvPr id="206" name="グループ化 205"/>
          <p:cNvGrpSpPr/>
          <p:nvPr/>
        </p:nvGrpSpPr>
        <p:grpSpPr>
          <a:xfrm>
            <a:off x="-1602145" y="2504880"/>
            <a:ext cx="730779" cy="1854347"/>
            <a:chOff x="4158487" y="2202731"/>
            <a:chExt cx="730779" cy="1854347"/>
          </a:xfrm>
        </p:grpSpPr>
        <p:grpSp>
          <p:nvGrpSpPr>
            <p:cNvPr id="205" name="グループ化 204"/>
            <p:cNvGrpSpPr/>
            <p:nvPr/>
          </p:nvGrpSpPr>
          <p:grpSpPr>
            <a:xfrm>
              <a:off x="4158487" y="2202731"/>
              <a:ext cx="730779" cy="1854347"/>
              <a:chOff x="4158487" y="2202731"/>
              <a:chExt cx="730779" cy="1854347"/>
            </a:xfrm>
          </p:grpSpPr>
          <p:cxnSp>
            <p:nvCxnSpPr>
              <p:cNvPr id="179" name="直線矢印コネクタ 178"/>
              <p:cNvCxnSpPr/>
              <p:nvPr/>
            </p:nvCxnSpPr>
            <p:spPr>
              <a:xfrm>
                <a:off x="4520952" y="2202731"/>
                <a:ext cx="0" cy="1854347"/>
              </a:xfrm>
              <a:prstGeom prst="straightConnector1">
                <a:avLst/>
              </a:prstGeom>
              <a:ln w="57150" cap="sq">
                <a:solidFill>
                  <a:srgbClr val="0070C0"/>
                </a:solidFill>
                <a:headEnd type="none" w="med" len="med"/>
                <a:tailEnd type="none" w="med" len="sm"/>
              </a:ln>
            </p:spPr>
            <p:style>
              <a:lnRef idx="1">
                <a:schemeClr val="dk1"/>
              </a:lnRef>
              <a:fillRef idx="0">
                <a:schemeClr val="dk1"/>
              </a:fillRef>
              <a:effectRef idx="0">
                <a:schemeClr val="dk1"/>
              </a:effectRef>
              <a:fontRef idx="minor">
                <a:schemeClr val="tx1"/>
              </a:fontRef>
            </p:style>
          </p:cxnSp>
          <p:cxnSp>
            <p:nvCxnSpPr>
              <p:cNvPr id="180" name="直線矢印コネクタ 179"/>
              <p:cNvCxnSpPr/>
              <p:nvPr/>
            </p:nvCxnSpPr>
            <p:spPr>
              <a:xfrm>
                <a:off x="4158487" y="2203618"/>
                <a:ext cx="362465" cy="0"/>
              </a:xfrm>
              <a:prstGeom prst="straightConnector1">
                <a:avLst/>
              </a:prstGeom>
              <a:ln w="57150">
                <a:solidFill>
                  <a:srgbClr val="0070C0"/>
                </a:solidFill>
                <a:headEnd type="none" w="med" len="med"/>
                <a:tailEnd type="none" w="med" len="sm"/>
              </a:ln>
            </p:spPr>
            <p:style>
              <a:lnRef idx="1">
                <a:schemeClr val="dk1"/>
              </a:lnRef>
              <a:fillRef idx="0">
                <a:schemeClr val="dk1"/>
              </a:fillRef>
              <a:effectRef idx="0">
                <a:schemeClr val="dk1"/>
              </a:effectRef>
              <a:fontRef idx="minor">
                <a:schemeClr val="tx1"/>
              </a:fontRef>
            </p:style>
          </p:cxnSp>
          <p:cxnSp>
            <p:nvCxnSpPr>
              <p:cNvPr id="163" name="直線矢印コネクタ 162"/>
              <p:cNvCxnSpPr/>
              <p:nvPr/>
            </p:nvCxnSpPr>
            <p:spPr>
              <a:xfrm>
                <a:off x="4520952" y="4057078"/>
                <a:ext cx="368314" cy="0"/>
              </a:xfrm>
              <a:prstGeom prst="straightConnector1">
                <a:avLst/>
              </a:prstGeom>
              <a:ln w="57150">
                <a:solidFill>
                  <a:srgbClr val="0070C0"/>
                </a:solidFill>
                <a:headEnd type="none" w="med" len="med"/>
                <a:tailEnd type="triangle" w="med" len="sm"/>
              </a:ln>
            </p:spPr>
            <p:style>
              <a:lnRef idx="1">
                <a:schemeClr val="dk1"/>
              </a:lnRef>
              <a:fillRef idx="0">
                <a:schemeClr val="dk1"/>
              </a:fillRef>
              <a:effectRef idx="0">
                <a:schemeClr val="dk1"/>
              </a:effectRef>
              <a:fontRef idx="minor">
                <a:schemeClr val="tx1"/>
              </a:fontRef>
            </p:style>
          </p:cxnSp>
        </p:grpSp>
        <p:cxnSp>
          <p:nvCxnSpPr>
            <p:cNvPr id="183" name="直線矢印コネクタ 182"/>
            <p:cNvCxnSpPr/>
            <p:nvPr/>
          </p:nvCxnSpPr>
          <p:spPr>
            <a:xfrm>
              <a:off x="4158487" y="3023648"/>
              <a:ext cx="362465" cy="0"/>
            </a:xfrm>
            <a:prstGeom prst="straightConnector1">
              <a:avLst/>
            </a:prstGeom>
            <a:ln w="57150">
              <a:solidFill>
                <a:srgbClr val="0070C0"/>
              </a:solidFill>
              <a:headEnd type="none" w="med" len="med"/>
              <a:tailEnd type="none" w="med" len="sm"/>
            </a:ln>
          </p:spPr>
          <p:style>
            <a:lnRef idx="1">
              <a:schemeClr val="dk1"/>
            </a:lnRef>
            <a:fillRef idx="0">
              <a:schemeClr val="dk1"/>
            </a:fillRef>
            <a:effectRef idx="0">
              <a:schemeClr val="dk1"/>
            </a:effectRef>
            <a:fontRef idx="minor">
              <a:schemeClr val="tx1"/>
            </a:fontRef>
          </p:style>
        </p:cxnSp>
        <p:cxnSp>
          <p:nvCxnSpPr>
            <p:cNvPr id="188" name="直線矢印コネクタ 187"/>
            <p:cNvCxnSpPr/>
            <p:nvPr/>
          </p:nvCxnSpPr>
          <p:spPr>
            <a:xfrm>
              <a:off x="4158487" y="3678115"/>
              <a:ext cx="362465" cy="0"/>
            </a:xfrm>
            <a:prstGeom prst="straightConnector1">
              <a:avLst/>
            </a:prstGeom>
            <a:ln w="57150">
              <a:solidFill>
                <a:srgbClr val="0070C0"/>
              </a:solidFill>
              <a:headEnd type="none" w="med" len="med"/>
              <a:tailEnd type="none" w="med" len="sm"/>
            </a:ln>
          </p:spPr>
          <p:style>
            <a:lnRef idx="1">
              <a:schemeClr val="dk1"/>
            </a:lnRef>
            <a:fillRef idx="0">
              <a:schemeClr val="dk1"/>
            </a:fillRef>
            <a:effectRef idx="0">
              <a:schemeClr val="dk1"/>
            </a:effectRef>
            <a:fontRef idx="minor">
              <a:schemeClr val="tx1"/>
            </a:fontRef>
          </p:style>
        </p:cxnSp>
      </p:grpSp>
      <p:grpSp>
        <p:nvGrpSpPr>
          <p:cNvPr id="199" name="グループ化 198"/>
          <p:cNvGrpSpPr/>
          <p:nvPr/>
        </p:nvGrpSpPr>
        <p:grpSpPr>
          <a:xfrm>
            <a:off x="3136509" y="5505095"/>
            <a:ext cx="1888499" cy="1236295"/>
            <a:chOff x="4880992" y="1981345"/>
            <a:chExt cx="1872208" cy="1236295"/>
          </a:xfrm>
        </p:grpSpPr>
        <p:sp>
          <p:nvSpPr>
            <p:cNvPr id="105" name="テキスト ボックス 44"/>
            <p:cNvSpPr txBox="1">
              <a:spLocks noChangeArrowheads="1"/>
            </p:cNvSpPr>
            <p:nvPr/>
          </p:nvSpPr>
          <p:spPr bwMode="auto">
            <a:xfrm>
              <a:off x="4889266" y="1981345"/>
              <a:ext cx="1863934" cy="1236295"/>
            </a:xfrm>
            <a:prstGeom prst="rect">
              <a:avLst/>
            </a:prstGeom>
            <a:solidFill>
              <a:schemeClr val="bg1"/>
            </a:solidFill>
            <a:ln w="12700">
              <a:solidFill>
                <a:schemeClr val="tx1"/>
              </a:solidFill>
              <a:prstDash val="sysDash"/>
              <a:miter lim="800000"/>
              <a:headEnd/>
              <a:tailEnd/>
            </a:ln>
          </p:spPr>
          <p:txBody>
            <a:bodyPr vert="horz" wrap="square" lIns="72000" tIns="72000" rIns="72000" bIns="72000" numCol="1" anchor="ctr" anchorCtr="0" compatLnSpc="1">
              <a:prstTxWarp prst="textNoShape">
                <a:avLst/>
              </a:prstTxWarp>
            </a:bodyPr>
            <a:lstStyle/>
            <a:p>
              <a:pPr algn="ct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障害者</a:t>
              </a:r>
              <a:r>
                <a:rPr lang="ja-JP" altLang="en-US" sz="1100" b="1" u="sng"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雇用</a:t>
              </a:r>
              <a:r>
                <a:rPr lang="ja-JP" altLang="en-US"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促進法</a:t>
              </a: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に基づく助言</a:t>
              </a:r>
              <a:r>
                <a:rPr lang="ja-JP" altLang="en-US"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指導等</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89</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件</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9.7</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95" name="テキスト ボックス 44"/>
            <p:cNvSpPr txBox="1">
              <a:spLocks noChangeArrowheads="1"/>
            </p:cNvSpPr>
            <p:nvPr/>
          </p:nvSpPr>
          <p:spPr bwMode="auto">
            <a:xfrm>
              <a:off x="4880992" y="1981345"/>
              <a:ext cx="1872208" cy="259754"/>
            </a:xfrm>
            <a:prstGeom prst="rect">
              <a:avLst/>
            </a:prstGeom>
            <a:solidFill>
              <a:srgbClr val="003300">
                <a:alpha val="30196"/>
              </a:srgbClr>
            </a:solidFill>
            <a:ln w="12700">
              <a:noFill/>
              <a:miter lim="800000"/>
              <a:headEnd/>
              <a:tailEnd/>
            </a:ln>
          </p:spPr>
          <p:txBody>
            <a:bodyPr vert="horz" wrap="square" lIns="36000" tIns="36000" rIns="36000" bIns="36000" numCol="1" anchor="b" anchorCtr="0" compatLnSpc="1">
              <a:prstTxWarp prst="textNoShape">
                <a:avLst/>
              </a:prstTxWarp>
            </a:bodyPr>
            <a:lstStyle/>
            <a:p>
              <a:pPr algn="ctr"/>
              <a:r>
                <a:rPr lang="ja-JP" altLang="en-US" sz="12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公共</a:t>
              </a:r>
              <a:r>
                <a:rPr lang="ja-JP" altLang="en-US"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職業安定所</a:t>
              </a:r>
              <a:endParaRPr lang="ja-JP" altLang="ja-JP"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sp>
        <p:nvSpPr>
          <p:cNvPr id="200" name="テキスト ボックス 44"/>
          <p:cNvSpPr txBox="1">
            <a:spLocks noChangeArrowheads="1"/>
          </p:cNvSpPr>
          <p:nvPr/>
        </p:nvSpPr>
        <p:spPr bwMode="auto">
          <a:xfrm>
            <a:off x="6268037" y="471586"/>
            <a:ext cx="2805534" cy="436692"/>
          </a:xfrm>
          <a:prstGeom prst="rect">
            <a:avLst/>
          </a:prstGeom>
          <a:noFill/>
          <a:ln w="12700">
            <a:noFill/>
            <a:prstDash val="dash"/>
            <a:miter lim="800000"/>
            <a:headEnd/>
            <a:tailEnd/>
          </a:ln>
        </p:spPr>
        <p:txBody>
          <a:bodyPr vert="horz" wrap="square" lIns="72000" tIns="72000" rIns="72000" bIns="72000" numCol="1" anchor="ctr" anchorCtr="0" compatLnSpc="1">
            <a:prstTxWarp prst="textNoShape">
              <a:avLst/>
            </a:prstTxWarp>
          </a:bodyPr>
          <a:lstStyle/>
          <a:p>
            <a:pPr>
              <a:lnSpc>
                <a:spcPts val="1300"/>
              </a:lnSpc>
            </a:pP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虐待が認められた事業所　</a:t>
            </a:r>
            <a:r>
              <a:rPr lang="en-US" altLang="ja-JP"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541</a:t>
            </a:r>
            <a:r>
              <a:rPr lang="ja-JP" altLang="en-US"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事業所</a:t>
            </a:r>
            <a:endParaRPr lang="en-US" altLang="ja-JP" sz="1100" b="1" u="sng"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nSpc>
                <a:spcPts val="1300"/>
              </a:lnSpc>
            </a:pP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○虐待が認められた障害者　</a:t>
            </a:r>
            <a:r>
              <a:rPr lang="en-US" altLang="ja-JP"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900</a:t>
            </a:r>
            <a:r>
              <a:rPr lang="ja-JP" altLang="en-US" sz="1100" b="1" u="sng"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人</a:t>
            </a:r>
            <a:r>
              <a:rPr lang="ja-JP" altLang="en-US" sz="11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　</a:t>
            </a:r>
            <a:endParaRPr lang="en-US" altLang="ja-JP" sz="11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01" name="対角する 2 つの角を丸めた四角形 200"/>
          <p:cNvSpPr/>
          <p:nvPr/>
        </p:nvSpPr>
        <p:spPr>
          <a:xfrm>
            <a:off x="4448945" y="476241"/>
            <a:ext cx="1819094" cy="464827"/>
          </a:xfrm>
          <a:prstGeom prst="round2DiagRect">
            <a:avLst>
              <a:gd name="adj1" fmla="val 50000"/>
              <a:gd name="adj2" fmla="val 0"/>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spcBef>
                <a:spcPts val="0"/>
              </a:spcBef>
              <a:spcAft>
                <a:spcPts val="0"/>
              </a:spcAft>
            </a:pPr>
            <a:r>
              <a:rPr lang="ja-JP" altLang="en-US" sz="1200" b="1" dirty="0" smtClean="0">
                <a:solidFill>
                  <a:prstClr val="white"/>
                </a:solidFill>
                <a:latin typeface="HGPｺﾞｼｯｸM" panose="020B0600000000000000" pitchFamily="50" charset="-128"/>
                <a:ea typeface="HGPｺﾞｼｯｸM" panose="020B0600000000000000" pitchFamily="50" charset="-128"/>
              </a:rPr>
              <a:t>虐待が認められた事案</a:t>
            </a:r>
            <a:endParaRPr lang="en-US" altLang="ja-JP" sz="1200" b="1" dirty="0" smtClean="0">
              <a:solidFill>
                <a:prstClr val="white"/>
              </a:solidFill>
              <a:latin typeface="HGPｺﾞｼｯｸM" panose="020B0600000000000000" pitchFamily="50" charset="-128"/>
              <a:ea typeface="HGPｺﾞｼｯｸM" panose="020B0600000000000000" pitchFamily="50" charset="-128"/>
            </a:endParaRPr>
          </a:p>
        </p:txBody>
      </p:sp>
      <p:grpSp>
        <p:nvGrpSpPr>
          <p:cNvPr id="7" name="グループ化 6"/>
          <p:cNvGrpSpPr/>
          <p:nvPr/>
        </p:nvGrpSpPr>
        <p:grpSpPr>
          <a:xfrm>
            <a:off x="4520955" y="2212101"/>
            <a:ext cx="629146" cy="1990906"/>
            <a:chOff x="4511857" y="2212101"/>
            <a:chExt cx="582760" cy="1990906"/>
          </a:xfrm>
        </p:grpSpPr>
        <p:sp>
          <p:nvSpPr>
            <p:cNvPr id="208" name="下矢印 207"/>
            <p:cNvSpPr/>
            <p:nvPr/>
          </p:nvSpPr>
          <p:spPr>
            <a:xfrm rot="16200000">
              <a:off x="3807784" y="2916174"/>
              <a:ext cx="1990906" cy="582760"/>
            </a:xfrm>
            <a:prstGeom prst="downArrow">
              <a:avLst>
                <a:gd name="adj1" fmla="val 74104"/>
                <a:gd name="adj2" fmla="val 3338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a:solidFill>
                  <a:prstClr val="white"/>
                </a:solidFill>
              </a:endParaRPr>
            </a:p>
          </p:txBody>
        </p:sp>
        <p:sp>
          <p:nvSpPr>
            <p:cNvPr id="212" name="テキスト ボックス 44"/>
            <p:cNvSpPr txBox="1">
              <a:spLocks noChangeArrowheads="1"/>
            </p:cNvSpPr>
            <p:nvPr/>
          </p:nvSpPr>
          <p:spPr bwMode="auto">
            <a:xfrm>
              <a:off x="4552365" y="2621120"/>
              <a:ext cx="349787" cy="1172868"/>
            </a:xfrm>
            <a:prstGeom prst="rect">
              <a:avLst/>
            </a:prstGeom>
            <a:noFill/>
            <a:ln w="12700">
              <a:noFill/>
              <a:miter lim="800000"/>
              <a:headEnd/>
              <a:tailEnd/>
            </a:ln>
          </p:spPr>
          <p:txBody>
            <a:bodyPr vert="eaVert" wrap="square" lIns="72000" tIns="72000" rIns="72000" bIns="72000" numCol="1" anchor="ctr" anchorCtr="0" compatLnSpc="1">
              <a:prstTxWarp prst="textNoShape">
                <a:avLst/>
              </a:prstTxWarp>
            </a:bodyPr>
            <a:lstStyle/>
            <a:p>
              <a:pPr algn="ctr"/>
              <a:r>
                <a:rPr lang="ja-JP" altLang="en-US" b="1" dirty="0" smtClean="0">
                  <a:solidFill>
                    <a:prstClr val="white"/>
                  </a:solidFill>
                  <a:latin typeface="HGPｺﾞｼｯｸM" panose="020B0600000000000000" pitchFamily="50" charset="-128"/>
                  <a:ea typeface="HGPｺﾞｼｯｸM" panose="020B0600000000000000" pitchFamily="50" charset="-128"/>
                  <a:cs typeface="ＭＳ Ｐゴシック" pitchFamily="50" charset="-128"/>
                </a:rPr>
                <a:t>行政指導等</a:t>
              </a:r>
              <a:endParaRPr lang="en-US" altLang="ja-JP" b="1" dirty="0" smtClean="0">
                <a:solidFill>
                  <a:prstClr val="white"/>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nvGrpSpPr>
          <p:cNvPr id="236" name="グループ化 235"/>
          <p:cNvGrpSpPr/>
          <p:nvPr/>
        </p:nvGrpSpPr>
        <p:grpSpPr>
          <a:xfrm>
            <a:off x="5300372" y="2216620"/>
            <a:ext cx="4405156" cy="579604"/>
            <a:chOff x="5108763" y="1913260"/>
            <a:chExt cx="4566475" cy="579604"/>
          </a:xfrm>
        </p:grpSpPr>
        <p:sp>
          <p:nvSpPr>
            <p:cNvPr id="77" name="テキスト ボックス 44"/>
            <p:cNvSpPr txBox="1">
              <a:spLocks noChangeArrowheads="1"/>
            </p:cNvSpPr>
            <p:nvPr/>
          </p:nvSpPr>
          <p:spPr bwMode="auto">
            <a:xfrm>
              <a:off x="5108763" y="1913260"/>
              <a:ext cx="983517" cy="578590"/>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性的</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9</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9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9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0.9</a:t>
              </a:r>
              <a:r>
                <a:rPr lang="ja-JP" altLang="en-US" sz="9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9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gn="ctr"/>
              <a:endParaRPr lang="ja-JP"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31" name="テキスト ボックス 44"/>
            <p:cNvSpPr txBox="1">
              <a:spLocks noChangeArrowheads="1"/>
            </p:cNvSpPr>
            <p:nvPr/>
          </p:nvSpPr>
          <p:spPr bwMode="auto">
            <a:xfrm>
              <a:off x="6009504" y="1914372"/>
              <a:ext cx="3665734" cy="578492"/>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nvGrpSpPr>
          <p:cNvPr id="237" name="グループ化 236"/>
          <p:cNvGrpSpPr/>
          <p:nvPr/>
        </p:nvGrpSpPr>
        <p:grpSpPr>
          <a:xfrm>
            <a:off x="5300372" y="2890221"/>
            <a:ext cx="4405156" cy="578492"/>
            <a:chOff x="5108763" y="2607878"/>
            <a:chExt cx="4566475" cy="578492"/>
          </a:xfrm>
        </p:grpSpPr>
        <p:sp>
          <p:nvSpPr>
            <p:cNvPr id="75" name="テキスト ボックス 44"/>
            <p:cNvSpPr txBox="1">
              <a:spLocks noChangeArrowheads="1"/>
            </p:cNvSpPr>
            <p:nvPr/>
          </p:nvSpPr>
          <p:spPr bwMode="auto">
            <a:xfrm>
              <a:off x="5108763" y="2611836"/>
              <a:ext cx="983517" cy="570576"/>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心理的</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92</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9.7</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105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32" name="テキスト ボックス 44"/>
            <p:cNvSpPr txBox="1">
              <a:spLocks noChangeArrowheads="1"/>
            </p:cNvSpPr>
            <p:nvPr/>
          </p:nvSpPr>
          <p:spPr bwMode="auto">
            <a:xfrm>
              <a:off x="6009504" y="2607878"/>
              <a:ext cx="3665734" cy="578492"/>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nvGrpSpPr>
          <p:cNvPr id="238" name="グループ化 237"/>
          <p:cNvGrpSpPr/>
          <p:nvPr/>
        </p:nvGrpSpPr>
        <p:grpSpPr>
          <a:xfrm>
            <a:off x="5300372" y="3562710"/>
            <a:ext cx="4405156" cy="578492"/>
            <a:chOff x="5108763" y="3271339"/>
            <a:chExt cx="4566475" cy="578492"/>
          </a:xfrm>
        </p:grpSpPr>
        <p:sp>
          <p:nvSpPr>
            <p:cNvPr id="83" name="テキスト ボックス 44"/>
            <p:cNvSpPr txBox="1">
              <a:spLocks noChangeArrowheads="1"/>
            </p:cNvSpPr>
            <p:nvPr/>
          </p:nvSpPr>
          <p:spPr bwMode="auto">
            <a:xfrm>
              <a:off x="5108763" y="3271339"/>
              <a:ext cx="983517" cy="578492"/>
            </a:xfrm>
            <a:prstGeom prst="rect">
              <a:avLst/>
            </a:prstGeom>
            <a:solidFill>
              <a:schemeClr val="bg1"/>
            </a:solidFill>
            <a:ln w="12700">
              <a:noFill/>
              <a:miter lim="800000"/>
              <a:headEnd/>
              <a:tailEnd/>
            </a:ln>
          </p:spPr>
          <p:txBody>
            <a:bodyPr vert="horz" wrap="square" lIns="0" tIns="72000" rIns="0" bIns="72000" numCol="1" anchor="t" anchorCtr="0" compatLnSpc="1">
              <a:prstTxWarp prst="textNoShape">
                <a:avLst/>
              </a:prstTxWarp>
            </a:bodyPr>
            <a:lstStyle/>
            <a:p>
              <a:pPr algn="ctr"/>
              <a:r>
                <a:rPr lang="ja-JP" altLang="en-US" sz="1100" b="1" spc="-23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放置</a:t>
              </a:r>
              <a:r>
                <a:rPr lang="ja-JP" altLang="en-US" sz="1100" b="1" spc="-23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等に</a:t>
              </a:r>
              <a:r>
                <a:rPr lang="ja-JP" altLang="en-US" sz="1100" b="1" spc="-23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よる</a:t>
              </a:r>
              <a:r>
                <a:rPr lang="ja-JP" altLang="en-US" sz="1100" b="1" spc="-23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a:t>
              </a:r>
              <a:endParaRPr lang="en-US" altLang="ja-JP" sz="1100" b="1" spc="-23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19</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2.0</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105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33" name="テキスト ボックス 44"/>
            <p:cNvSpPr txBox="1">
              <a:spLocks noChangeArrowheads="1"/>
            </p:cNvSpPr>
            <p:nvPr/>
          </p:nvSpPr>
          <p:spPr bwMode="auto">
            <a:xfrm>
              <a:off x="6098411" y="3271339"/>
              <a:ext cx="3576827" cy="578492"/>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nvGrpSpPr>
          <p:cNvPr id="239" name="グループ化 238"/>
          <p:cNvGrpSpPr/>
          <p:nvPr/>
        </p:nvGrpSpPr>
        <p:grpSpPr>
          <a:xfrm>
            <a:off x="5300372" y="4235200"/>
            <a:ext cx="4405156" cy="578492"/>
            <a:chOff x="5108763" y="3933056"/>
            <a:chExt cx="4566475" cy="578492"/>
          </a:xfrm>
        </p:grpSpPr>
        <p:sp>
          <p:nvSpPr>
            <p:cNvPr id="81" name="テキスト ボックス 44"/>
            <p:cNvSpPr txBox="1">
              <a:spLocks noChangeArrowheads="1"/>
            </p:cNvSpPr>
            <p:nvPr/>
          </p:nvSpPr>
          <p:spPr bwMode="auto">
            <a:xfrm>
              <a:off x="5108763" y="3933056"/>
              <a:ext cx="983517" cy="578492"/>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r>
                <a:rPr lang="ja-JP" altLang="en-US" sz="1100" b="1"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経済的</a:t>
              </a:r>
              <a:r>
                <a:rPr lang="ja-JP" altLang="en-US"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虐待</a:t>
              </a:r>
              <a:endParaRPr lang="en-US" altLang="ja-JP" sz="1100" b="1"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spc="-150"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791</a:t>
              </a:r>
              <a:r>
                <a:rPr lang="ja-JP" altLang="en-US" sz="1100" b="1" spc="-150"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b="1" spc="-150"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83.0</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34" name="テキスト ボックス 44"/>
            <p:cNvSpPr txBox="1">
              <a:spLocks noChangeArrowheads="1"/>
            </p:cNvSpPr>
            <p:nvPr/>
          </p:nvSpPr>
          <p:spPr bwMode="auto">
            <a:xfrm>
              <a:off x="6009504" y="3933056"/>
              <a:ext cx="3665734" cy="578492"/>
            </a:xfrm>
            <a:prstGeom prst="rect">
              <a:avLst/>
            </a:prstGeom>
            <a:solidFill>
              <a:schemeClr val="bg1"/>
            </a:solidFill>
            <a:ln w="12700">
              <a:noFill/>
              <a:miter lim="800000"/>
              <a:headEnd/>
              <a:tailEnd/>
            </a:ln>
          </p:spPr>
          <p:txBody>
            <a:bodyPr vert="horz" wrap="square" lIns="72000" tIns="72000" rIns="72000" bIns="72000" numCol="1" anchor="t" anchorCtr="0" compatLnSpc="1">
              <a:prstTxWarp prst="textNoShape">
                <a:avLst/>
              </a:prstTxWarp>
            </a:bodyPr>
            <a:lstStyle/>
            <a:p>
              <a:pPr algn="ct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nvGrpSpPr>
          <p:cNvPr id="6" name="グループ化 5"/>
          <p:cNvGrpSpPr/>
          <p:nvPr/>
        </p:nvGrpSpPr>
        <p:grpSpPr>
          <a:xfrm>
            <a:off x="6268049" y="908287"/>
            <a:ext cx="629179" cy="3905413"/>
            <a:chOff x="6268037" y="908278"/>
            <a:chExt cx="629179" cy="3905413"/>
          </a:xfrm>
          <a:noFill/>
        </p:grpSpPr>
        <p:sp>
          <p:nvSpPr>
            <p:cNvPr id="215" name="テキスト ボックス 44"/>
            <p:cNvSpPr txBox="1">
              <a:spLocks noChangeArrowheads="1"/>
            </p:cNvSpPr>
            <p:nvPr/>
          </p:nvSpPr>
          <p:spPr bwMode="auto">
            <a:xfrm>
              <a:off x="6268037" y="908278"/>
              <a:ext cx="629179" cy="3905413"/>
            </a:xfrm>
            <a:prstGeom prst="rect">
              <a:avLst/>
            </a:prstGeom>
            <a:grpFill/>
            <a:ln w="6350">
              <a:solidFill>
                <a:schemeClr val="tx1"/>
              </a:solidFill>
              <a:prstDash val="sysDash"/>
              <a:miter lim="800000"/>
              <a:headEnd/>
              <a:tailEnd/>
            </a:ln>
          </p:spPr>
          <p:txBody>
            <a:bodyPr vert="horz" wrap="square" lIns="0" tIns="36000" rIns="0" bIns="108000" numCol="1" anchor="t" anchorCtr="0" compatLnSpc="1">
              <a:prstTxWarp prst="textNoShape">
                <a:avLst/>
              </a:prstTxWarp>
            </a:bodyPr>
            <a:lstStyle/>
            <a:p>
              <a:pPr algn="ct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身体障害</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156</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18.5</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nvGrpSpPr>
            <p:cNvPr id="250" name="グループ化 249"/>
            <p:cNvGrpSpPr/>
            <p:nvPr/>
          </p:nvGrpSpPr>
          <p:grpSpPr>
            <a:xfrm>
              <a:off x="6277707" y="1666519"/>
              <a:ext cx="612000" cy="3024784"/>
              <a:chOff x="5829237" y="1666519"/>
              <a:chExt cx="841142" cy="3024784"/>
            </a:xfrm>
            <a:grpFill/>
          </p:grpSpPr>
          <p:sp>
            <p:nvSpPr>
              <p:cNvPr id="245" name="テキスト ボックス 44"/>
              <p:cNvSpPr txBox="1">
                <a:spLocks noChangeArrowheads="1"/>
              </p:cNvSpPr>
              <p:nvPr/>
            </p:nvSpPr>
            <p:spPr bwMode="auto">
              <a:xfrm>
                <a:off x="5933729" y="1666519"/>
                <a:ext cx="629179" cy="333715"/>
              </a:xfrm>
              <a:prstGeom prst="rect">
                <a:avLst/>
              </a:prstGeom>
              <a:grp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7</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46" name="テキスト ボックス 44"/>
              <p:cNvSpPr txBox="1">
                <a:spLocks noChangeArrowheads="1"/>
              </p:cNvSpPr>
              <p:nvPr/>
            </p:nvSpPr>
            <p:spPr bwMode="auto">
              <a:xfrm>
                <a:off x="5933729" y="2334489"/>
                <a:ext cx="629179" cy="333715"/>
              </a:xfrm>
              <a:prstGeom prst="rect">
                <a:avLst/>
              </a:prstGeom>
              <a:grp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3</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47" name="テキスト ボックス 44"/>
              <p:cNvSpPr txBox="1">
                <a:spLocks noChangeArrowheads="1"/>
              </p:cNvSpPr>
              <p:nvPr/>
            </p:nvSpPr>
            <p:spPr bwMode="auto">
              <a:xfrm>
                <a:off x="5933729" y="2999706"/>
                <a:ext cx="629179" cy="333715"/>
              </a:xfrm>
              <a:prstGeom prst="rect">
                <a:avLst/>
              </a:prstGeom>
              <a:grp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18</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48" name="テキスト ボックス 44"/>
              <p:cNvSpPr txBox="1">
                <a:spLocks noChangeArrowheads="1"/>
              </p:cNvSpPr>
              <p:nvPr/>
            </p:nvSpPr>
            <p:spPr bwMode="auto">
              <a:xfrm>
                <a:off x="5933729" y="3665502"/>
                <a:ext cx="629179" cy="333715"/>
              </a:xfrm>
              <a:prstGeom prst="rect">
                <a:avLst/>
              </a:prstGeom>
              <a:grp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49" name="テキスト ボックス 44"/>
              <p:cNvSpPr txBox="1">
                <a:spLocks noChangeArrowheads="1"/>
              </p:cNvSpPr>
              <p:nvPr/>
            </p:nvSpPr>
            <p:spPr bwMode="auto">
              <a:xfrm>
                <a:off x="5829237" y="4357588"/>
                <a:ext cx="841142" cy="333715"/>
              </a:xfrm>
              <a:prstGeom prst="rect">
                <a:avLst/>
              </a:prstGeom>
              <a:grp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133</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grpSp>
        <p:nvGrpSpPr>
          <p:cNvPr id="5" name="グループ化 4"/>
          <p:cNvGrpSpPr/>
          <p:nvPr/>
        </p:nvGrpSpPr>
        <p:grpSpPr>
          <a:xfrm>
            <a:off x="6968748" y="908287"/>
            <a:ext cx="629179" cy="3905413"/>
            <a:chOff x="6737237" y="908278"/>
            <a:chExt cx="629179" cy="3905413"/>
          </a:xfrm>
        </p:grpSpPr>
        <p:sp>
          <p:nvSpPr>
            <p:cNvPr id="240" name="テキスト ボックス 44"/>
            <p:cNvSpPr txBox="1">
              <a:spLocks noChangeArrowheads="1"/>
            </p:cNvSpPr>
            <p:nvPr/>
          </p:nvSpPr>
          <p:spPr bwMode="auto">
            <a:xfrm>
              <a:off x="6737237" y="908278"/>
              <a:ext cx="629179" cy="3905413"/>
            </a:xfrm>
            <a:prstGeom prst="rect">
              <a:avLst/>
            </a:prstGeom>
            <a:noFill/>
            <a:ln w="6350">
              <a:solidFill>
                <a:schemeClr val="tx1"/>
              </a:solidFill>
              <a:prstDash val="sysDash"/>
              <a:miter lim="800000"/>
              <a:headEnd/>
              <a:tailEnd/>
            </a:ln>
          </p:spPr>
          <p:txBody>
            <a:bodyPr vert="horz" wrap="square" lIns="0" tIns="36000" rIns="0" bIns="108000" numCol="1" anchor="t" anchorCtr="0" compatLnSpc="1">
              <a:prstTxWarp prst="textNoShape">
                <a:avLst/>
              </a:prstTxWarp>
            </a:bodyPr>
            <a:lstStyle/>
            <a:p>
              <a:pPr algn="ctr"/>
              <a:r>
                <a:rPr lang="ja-JP" altLang="en-US"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知的</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障害</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400</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47.4</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nvGrpSpPr>
            <p:cNvPr id="251" name="グループ化 250"/>
            <p:cNvGrpSpPr/>
            <p:nvPr/>
          </p:nvGrpSpPr>
          <p:grpSpPr>
            <a:xfrm>
              <a:off x="6737713" y="1666519"/>
              <a:ext cx="612000" cy="3024784"/>
              <a:chOff x="5816601" y="1666519"/>
              <a:chExt cx="841142" cy="3024784"/>
            </a:xfrm>
          </p:grpSpPr>
          <p:sp>
            <p:nvSpPr>
              <p:cNvPr id="252" name="テキスト ボックス 44"/>
              <p:cNvSpPr txBox="1">
                <a:spLocks noChangeArrowheads="1"/>
              </p:cNvSpPr>
              <p:nvPr/>
            </p:nvSpPr>
            <p:spPr bwMode="auto">
              <a:xfrm>
                <a:off x="5933729" y="166651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17</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53" name="テキスト ボックス 44"/>
              <p:cNvSpPr txBox="1">
                <a:spLocks noChangeArrowheads="1"/>
              </p:cNvSpPr>
              <p:nvPr/>
            </p:nvSpPr>
            <p:spPr bwMode="auto">
              <a:xfrm>
                <a:off x="5933729" y="233448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4</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54" name="テキスト ボックス 44"/>
              <p:cNvSpPr txBox="1">
                <a:spLocks noChangeArrowheads="1"/>
              </p:cNvSpPr>
              <p:nvPr/>
            </p:nvSpPr>
            <p:spPr bwMode="auto">
              <a:xfrm>
                <a:off x="5933729" y="2999706"/>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34</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55" name="テキスト ボックス 44"/>
              <p:cNvSpPr txBox="1">
                <a:spLocks noChangeArrowheads="1"/>
              </p:cNvSpPr>
              <p:nvPr/>
            </p:nvSpPr>
            <p:spPr bwMode="auto">
              <a:xfrm>
                <a:off x="5933729" y="3665502"/>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9</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56" name="テキスト ボックス 44"/>
              <p:cNvSpPr txBox="1">
                <a:spLocks noChangeArrowheads="1"/>
              </p:cNvSpPr>
              <p:nvPr/>
            </p:nvSpPr>
            <p:spPr bwMode="auto">
              <a:xfrm>
                <a:off x="5816601" y="4357588"/>
                <a:ext cx="841142"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359</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grpSp>
        <p:nvGrpSpPr>
          <p:cNvPr id="2" name="グループ化 1"/>
          <p:cNvGrpSpPr/>
          <p:nvPr/>
        </p:nvGrpSpPr>
        <p:grpSpPr>
          <a:xfrm>
            <a:off x="7669447" y="908287"/>
            <a:ext cx="631857" cy="3905413"/>
            <a:chOff x="7780205" y="908278"/>
            <a:chExt cx="631857" cy="3905413"/>
          </a:xfrm>
        </p:grpSpPr>
        <p:sp>
          <p:nvSpPr>
            <p:cNvPr id="241" name="テキスト ボックス 44"/>
            <p:cNvSpPr txBox="1">
              <a:spLocks noChangeArrowheads="1"/>
            </p:cNvSpPr>
            <p:nvPr/>
          </p:nvSpPr>
          <p:spPr bwMode="auto">
            <a:xfrm>
              <a:off x="7780205" y="908278"/>
              <a:ext cx="629179" cy="3905413"/>
            </a:xfrm>
            <a:prstGeom prst="rect">
              <a:avLst/>
            </a:prstGeom>
            <a:noFill/>
            <a:ln w="6350">
              <a:solidFill>
                <a:schemeClr val="tx1"/>
              </a:solidFill>
              <a:prstDash val="sysDash"/>
              <a:miter lim="800000"/>
              <a:headEnd/>
              <a:tailEnd/>
            </a:ln>
          </p:spPr>
          <p:txBody>
            <a:bodyPr vert="horz" wrap="square" lIns="0" tIns="36000" rIns="0" bIns="108000" numCol="1" anchor="t" anchorCtr="0" compatLnSpc="1">
              <a:prstTxWarp prst="textNoShape">
                <a:avLst/>
              </a:prstTxWarp>
            </a:bodyPr>
            <a:lstStyle/>
            <a:p>
              <a:pPr algn="ctr"/>
              <a:r>
                <a:rPr lang="ja-JP" altLang="en-US"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精神</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障害</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244</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28.9</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en-US" altLang="ja-JP"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nvGrpSpPr>
            <p:cNvPr id="258" name="グループ化 257"/>
            <p:cNvGrpSpPr/>
            <p:nvPr/>
          </p:nvGrpSpPr>
          <p:grpSpPr>
            <a:xfrm>
              <a:off x="7800062" y="1666519"/>
              <a:ext cx="612000" cy="3024784"/>
              <a:chOff x="5843239" y="1666519"/>
              <a:chExt cx="841142" cy="3024784"/>
            </a:xfrm>
          </p:grpSpPr>
          <p:sp>
            <p:nvSpPr>
              <p:cNvPr id="259" name="テキスト ボックス 44"/>
              <p:cNvSpPr txBox="1">
                <a:spLocks noChangeArrowheads="1"/>
              </p:cNvSpPr>
              <p:nvPr/>
            </p:nvSpPr>
            <p:spPr bwMode="auto">
              <a:xfrm>
                <a:off x="5933729" y="166651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13</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0" name="テキスト ボックス 44"/>
              <p:cNvSpPr txBox="1">
                <a:spLocks noChangeArrowheads="1"/>
              </p:cNvSpPr>
              <p:nvPr/>
            </p:nvSpPr>
            <p:spPr bwMode="auto">
              <a:xfrm>
                <a:off x="5933729" y="233448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1" name="テキスト ボックス 44"/>
              <p:cNvSpPr txBox="1">
                <a:spLocks noChangeArrowheads="1"/>
              </p:cNvSpPr>
              <p:nvPr/>
            </p:nvSpPr>
            <p:spPr bwMode="auto">
              <a:xfrm>
                <a:off x="5933729" y="2999706"/>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34</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2" name="テキスト ボックス 44"/>
              <p:cNvSpPr txBox="1">
                <a:spLocks noChangeArrowheads="1"/>
              </p:cNvSpPr>
              <p:nvPr/>
            </p:nvSpPr>
            <p:spPr bwMode="auto">
              <a:xfrm>
                <a:off x="5933729" y="3665502"/>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4</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3" name="テキスト ボックス 44"/>
              <p:cNvSpPr txBox="1">
                <a:spLocks noChangeArrowheads="1"/>
              </p:cNvSpPr>
              <p:nvPr/>
            </p:nvSpPr>
            <p:spPr bwMode="auto">
              <a:xfrm>
                <a:off x="5843239" y="4357588"/>
                <a:ext cx="841142"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206</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grpSp>
        <p:nvGrpSpPr>
          <p:cNvPr id="3" name="グループ化 2"/>
          <p:cNvGrpSpPr/>
          <p:nvPr/>
        </p:nvGrpSpPr>
        <p:grpSpPr>
          <a:xfrm>
            <a:off x="8370146" y="908279"/>
            <a:ext cx="629179" cy="3905412"/>
            <a:chOff x="8409384" y="908279"/>
            <a:chExt cx="629179" cy="3905412"/>
          </a:xfrm>
        </p:grpSpPr>
        <p:sp>
          <p:nvSpPr>
            <p:cNvPr id="242" name="テキスト ボックス 44"/>
            <p:cNvSpPr txBox="1">
              <a:spLocks noChangeArrowheads="1"/>
            </p:cNvSpPr>
            <p:nvPr/>
          </p:nvSpPr>
          <p:spPr bwMode="auto">
            <a:xfrm>
              <a:off x="8409384" y="908279"/>
              <a:ext cx="629179" cy="3905412"/>
            </a:xfrm>
            <a:prstGeom prst="rect">
              <a:avLst/>
            </a:prstGeom>
            <a:noFill/>
            <a:ln w="6350">
              <a:solidFill>
                <a:schemeClr val="tx1"/>
              </a:solidFill>
              <a:prstDash val="sysDash"/>
              <a:miter lim="800000"/>
              <a:headEnd/>
              <a:tailEnd/>
            </a:ln>
          </p:spPr>
          <p:txBody>
            <a:bodyPr vert="horz" wrap="square" lIns="0" tIns="36000" rIns="0" bIns="108000" numCol="1" anchor="t" anchorCtr="0" compatLnSpc="1">
              <a:prstTxWarp prst="textNoShape">
                <a:avLst/>
              </a:prstTxWarp>
            </a:bodyPr>
            <a:lstStyle/>
            <a:p>
              <a:pPr algn="ctr"/>
              <a:r>
                <a:rPr lang="ja-JP" altLang="en-US"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発達</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障害</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35</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 </a:t>
              </a: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4.1</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en-US" altLang="ja-JP"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nvGrpSpPr>
            <p:cNvPr id="264" name="グループ化 263"/>
            <p:cNvGrpSpPr/>
            <p:nvPr/>
          </p:nvGrpSpPr>
          <p:grpSpPr>
            <a:xfrm>
              <a:off x="8412686" y="1666519"/>
              <a:ext cx="612000" cy="3024784"/>
              <a:chOff x="5746085" y="1666519"/>
              <a:chExt cx="987397" cy="3024784"/>
            </a:xfrm>
          </p:grpSpPr>
          <p:sp>
            <p:nvSpPr>
              <p:cNvPr id="265" name="テキスト ボックス 44"/>
              <p:cNvSpPr txBox="1">
                <a:spLocks noChangeArrowheads="1"/>
              </p:cNvSpPr>
              <p:nvPr/>
            </p:nvSpPr>
            <p:spPr bwMode="auto">
              <a:xfrm>
                <a:off x="5933729" y="166651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5</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6" name="テキスト ボックス 44"/>
              <p:cNvSpPr txBox="1">
                <a:spLocks noChangeArrowheads="1"/>
              </p:cNvSpPr>
              <p:nvPr/>
            </p:nvSpPr>
            <p:spPr bwMode="auto">
              <a:xfrm>
                <a:off x="5933729" y="233448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0</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7" name="テキスト ボックス 44"/>
              <p:cNvSpPr txBox="1">
                <a:spLocks noChangeArrowheads="1"/>
              </p:cNvSpPr>
              <p:nvPr/>
            </p:nvSpPr>
            <p:spPr bwMode="auto">
              <a:xfrm>
                <a:off x="5896774" y="2999706"/>
                <a:ext cx="764521"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10</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8" name="テキスト ボックス 44"/>
              <p:cNvSpPr txBox="1">
                <a:spLocks noChangeArrowheads="1"/>
              </p:cNvSpPr>
              <p:nvPr/>
            </p:nvSpPr>
            <p:spPr bwMode="auto">
              <a:xfrm>
                <a:off x="5933729" y="3665502"/>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0</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69" name="テキスト ボックス 44"/>
              <p:cNvSpPr txBox="1">
                <a:spLocks noChangeArrowheads="1"/>
              </p:cNvSpPr>
              <p:nvPr/>
            </p:nvSpPr>
            <p:spPr bwMode="auto">
              <a:xfrm>
                <a:off x="5746085" y="4357588"/>
                <a:ext cx="987397"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26</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grpSp>
        <p:nvGrpSpPr>
          <p:cNvPr id="4" name="グループ化 3"/>
          <p:cNvGrpSpPr/>
          <p:nvPr/>
        </p:nvGrpSpPr>
        <p:grpSpPr>
          <a:xfrm>
            <a:off x="9057456" y="908279"/>
            <a:ext cx="642569" cy="3905412"/>
            <a:chOff x="9057444" y="908279"/>
            <a:chExt cx="642569" cy="3905412"/>
          </a:xfrm>
        </p:grpSpPr>
        <p:sp>
          <p:nvSpPr>
            <p:cNvPr id="244" name="テキスト ボックス 44"/>
            <p:cNvSpPr txBox="1">
              <a:spLocks noChangeArrowheads="1"/>
            </p:cNvSpPr>
            <p:nvPr/>
          </p:nvSpPr>
          <p:spPr bwMode="auto">
            <a:xfrm>
              <a:off x="9070834" y="908279"/>
              <a:ext cx="629179" cy="3905412"/>
            </a:xfrm>
            <a:prstGeom prst="rect">
              <a:avLst/>
            </a:prstGeom>
            <a:noFill/>
            <a:ln w="6350">
              <a:solidFill>
                <a:schemeClr val="tx1"/>
              </a:solidFill>
              <a:prstDash val="sysDash"/>
              <a:miter lim="800000"/>
              <a:headEnd/>
              <a:tailEnd/>
            </a:ln>
          </p:spPr>
          <p:txBody>
            <a:bodyPr vert="horz" wrap="square" lIns="0" tIns="36000" rIns="0" bIns="108000" numCol="1" anchor="t" anchorCtr="0" compatLnSpc="1">
              <a:prstTxWarp prst="textNoShape">
                <a:avLst/>
              </a:prstTxWarp>
            </a:bodyPr>
            <a:lstStyle/>
            <a:p>
              <a:pPr algn="ctr"/>
              <a:r>
                <a:rPr lang="ja-JP" altLang="en-US"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その他</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9</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 </a:t>
              </a:r>
              <a:r>
                <a:rPr lang="en-US" altLang="ja-JP"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1.1</a:t>
              </a:r>
              <a:r>
                <a:rPr lang="ja-JP" altLang="en-US" sz="9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r>
                <a:rPr lang="ja-JP" altLang="en-US"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a:t>
              </a:r>
              <a:endParaRPr lang="en-US" altLang="ja-JP" sz="9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nvGrpSpPr>
            <p:cNvPr id="270" name="グループ化 269"/>
            <p:cNvGrpSpPr/>
            <p:nvPr/>
          </p:nvGrpSpPr>
          <p:grpSpPr>
            <a:xfrm>
              <a:off x="9057444" y="1666519"/>
              <a:ext cx="576000" cy="3024784"/>
              <a:chOff x="5797544" y="1666519"/>
              <a:chExt cx="791663" cy="3024784"/>
            </a:xfrm>
          </p:grpSpPr>
          <p:sp>
            <p:nvSpPr>
              <p:cNvPr id="271" name="テキスト ボックス 44"/>
              <p:cNvSpPr txBox="1">
                <a:spLocks noChangeArrowheads="1"/>
              </p:cNvSpPr>
              <p:nvPr/>
            </p:nvSpPr>
            <p:spPr bwMode="auto">
              <a:xfrm>
                <a:off x="5933729" y="166651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72" name="テキスト ボックス 44"/>
              <p:cNvSpPr txBox="1">
                <a:spLocks noChangeArrowheads="1"/>
              </p:cNvSpPr>
              <p:nvPr/>
            </p:nvSpPr>
            <p:spPr bwMode="auto">
              <a:xfrm>
                <a:off x="5933729" y="2334489"/>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1</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73" name="テキスト ボックス 44"/>
              <p:cNvSpPr txBox="1">
                <a:spLocks noChangeArrowheads="1"/>
              </p:cNvSpPr>
              <p:nvPr/>
            </p:nvSpPr>
            <p:spPr bwMode="auto">
              <a:xfrm>
                <a:off x="5933729" y="2999706"/>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0</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74" name="テキスト ボックス 44"/>
              <p:cNvSpPr txBox="1">
                <a:spLocks noChangeArrowheads="1"/>
              </p:cNvSpPr>
              <p:nvPr/>
            </p:nvSpPr>
            <p:spPr bwMode="auto">
              <a:xfrm>
                <a:off x="5933729" y="3665502"/>
                <a:ext cx="629179"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0</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275" name="テキスト ボックス 44"/>
              <p:cNvSpPr txBox="1">
                <a:spLocks noChangeArrowheads="1"/>
              </p:cNvSpPr>
              <p:nvPr/>
            </p:nvSpPr>
            <p:spPr bwMode="auto">
              <a:xfrm>
                <a:off x="5797544" y="4357588"/>
                <a:ext cx="791663" cy="333715"/>
              </a:xfrm>
              <a:prstGeom prst="rect">
                <a:avLst/>
              </a:prstGeom>
              <a:noFill/>
              <a:ln w="12700">
                <a:noFill/>
                <a:miter lim="800000"/>
                <a:headEnd/>
                <a:tailEnd/>
              </a:ln>
            </p:spPr>
            <p:txBody>
              <a:bodyPr vert="horz" wrap="square" lIns="72000" tIns="72000" rIns="72000" bIns="72000" numCol="1" anchor="ctr" anchorCtr="0" compatLnSpc="1">
                <a:prstTxWarp prst="textNoShape">
                  <a:avLst/>
                </a:prstTxWarp>
              </a:bodyPr>
              <a:lstStyle/>
              <a:p>
                <a:pPr algn="r"/>
                <a:r>
                  <a:rPr lang="en-US" altLang="ja-JP" sz="110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7</a:t>
                </a: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人</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grpSp>
      </p:grpSp>
      <p:sp>
        <p:nvSpPr>
          <p:cNvPr id="276" name="下矢印 275"/>
          <p:cNvSpPr/>
          <p:nvPr/>
        </p:nvSpPr>
        <p:spPr>
          <a:xfrm rot="16200000">
            <a:off x="686201" y="2661546"/>
            <a:ext cx="695448" cy="132454"/>
          </a:xfrm>
          <a:prstGeom prst="downArrow">
            <a:avLst>
              <a:gd name="adj1" fmla="val 73184"/>
              <a:gd name="adj2" fmla="val 4933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a:solidFill>
                <a:prstClr val="white"/>
              </a:solidFill>
            </a:endParaRPr>
          </a:p>
        </p:txBody>
      </p:sp>
      <p:sp>
        <p:nvSpPr>
          <p:cNvPr id="277" name="テキスト ボックス 276"/>
          <p:cNvSpPr txBox="1"/>
          <p:nvPr/>
        </p:nvSpPr>
        <p:spPr>
          <a:xfrm>
            <a:off x="2182232" y="2825766"/>
            <a:ext cx="1037070" cy="226591"/>
          </a:xfrm>
          <a:prstGeom prst="rect">
            <a:avLst/>
          </a:prstGeom>
          <a:noFill/>
        </p:spPr>
        <p:txBody>
          <a:bodyPr wrap="none" lIns="36000" tIns="36000" rIns="36000" bIns="36000" rtlCol="0" anchor="ctr">
            <a:spAutoFit/>
          </a:bodyPr>
          <a:lstStyle/>
          <a:p>
            <a:pPr fontAlgn="auto">
              <a:spcBef>
                <a:spcPts val="0"/>
              </a:spcBef>
              <a:spcAft>
                <a:spcPts val="0"/>
              </a:spcAft>
            </a:pPr>
            <a:r>
              <a:rPr lang="ja-JP" altLang="en-US" sz="1000" b="1" u="sng" spc="-60" dirty="0" smtClean="0">
                <a:solidFill>
                  <a:prstClr val="black"/>
                </a:solidFill>
                <a:latin typeface="HGSｺﾞｼｯｸM" panose="020B0600000000000000" pitchFamily="50" charset="-128"/>
                <a:ea typeface="HGSｺﾞｼｯｸM" panose="020B0600000000000000" pitchFamily="50" charset="-128"/>
              </a:rPr>
              <a:t>労働局等への相談</a:t>
            </a:r>
            <a:endParaRPr lang="ja-JP" altLang="en-US" sz="1000" b="1" u="sng" spc="-60" dirty="0">
              <a:solidFill>
                <a:prstClr val="black"/>
              </a:solidFill>
              <a:latin typeface="HGSｺﾞｼｯｸM" panose="020B0600000000000000" pitchFamily="50" charset="-128"/>
              <a:ea typeface="HGSｺﾞｼｯｸM" panose="020B0600000000000000" pitchFamily="50" charset="-128"/>
            </a:endParaRPr>
          </a:p>
        </p:txBody>
      </p:sp>
      <p:sp>
        <p:nvSpPr>
          <p:cNvPr id="278" name="テキスト ボックス 277"/>
          <p:cNvSpPr txBox="1"/>
          <p:nvPr/>
        </p:nvSpPr>
        <p:spPr>
          <a:xfrm>
            <a:off x="2182232" y="1715816"/>
            <a:ext cx="1157616" cy="226591"/>
          </a:xfrm>
          <a:prstGeom prst="rect">
            <a:avLst/>
          </a:prstGeom>
          <a:noFill/>
        </p:spPr>
        <p:txBody>
          <a:bodyPr wrap="none" lIns="36000" tIns="36000" rIns="36000" bIns="36000" rtlCol="0" anchor="ctr">
            <a:spAutoFit/>
          </a:bodyPr>
          <a:lstStyle/>
          <a:p>
            <a:pPr fontAlgn="auto">
              <a:spcBef>
                <a:spcPts val="0"/>
              </a:spcBef>
              <a:spcAft>
                <a:spcPts val="0"/>
              </a:spcAft>
            </a:pPr>
            <a:r>
              <a:rPr lang="ja-JP" altLang="en-US" sz="1000" b="1" u="sng" spc="-60" dirty="0" smtClean="0">
                <a:solidFill>
                  <a:prstClr val="black"/>
                </a:solidFill>
                <a:latin typeface="HGSｺﾞｼｯｸM" panose="020B0600000000000000" pitchFamily="50" charset="-128"/>
                <a:ea typeface="HGSｺﾞｼｯｸM" panose="020B0600000000000000" pitchFamily="50" charset="-128"/>
              </a:rPr>
              <a:t>都道府県からの報告</a:t>
            </a:r>
            <a:endParaRPr lang="ja-JP" altLang="en-US" sz="1000" b="1" u="sng" spc="-60" dirty="0">
              <a:solidFill>
                <a:prstClr val="black"/>
              </a:solidFill>
              <a:latin typeface="HGSｺﾞｼｯｸM" panose="020B0600000000000000" pitchFamily="50" charset="-128"/>
              <a:ea typeface="HGSｺﾞｼｯｸM" panose="020B0600000000000000" pitchFamily="50" charset="-128"/>
            </a:endParaRPr>
          </a:p>
        </p:txBody>
      </p:sp>
      <p:sp>
        <p:nvSpPr>
          <p:cNvPr id="279" name="テキスト ボックス 278"/>
          <p:cNvSpPr txBox="1"/>
          <p:nvPr/>
        </p:nvSpPr>
        <p:spPr>
          <a:xfrm>
            <a:off x="6255071" y="4875450"/>
            <a:ext cx="1195119" cy="369332"/>
          </a:xfrm>
          <a:prstGeom prst="rect">
            <a:avLst/>
          </a:prstGeom>
          <a:noFill/>
        </p:spPr>
        <p:txBody>
          <a:bodyPr wrap="none" rtlCol="0">
            <a:spAutoFit/>
          </a:bodyPr>
          <a:lstStyle/>
          <a:p>
            <a:pPr fontAlgn="auto">
              <a:spcBef>
                <a:spcPts val="0"/>
              </a:spcBef>
              <a:spcAft>
                <a:spcPts val="0"/>
              </a:spcAft>
            </a:pPr>
            <a:r>
              <a:rPr lang="en-US" altLang="ja-JP" sz="900" dirty="0" smtClean="0">
                <a:solidFill>
                  <a:prstClr val="black"/>
                </a:solidFill>
                <a:latin typeface="HGPｺﾞｼｯｸM" panose="020B0600000000000000" pitchFamily="50" charset="-128"/>
                <a:ea typeface="HGPｺﾞｼｯｸM" panose="020B0600000000000000" pitchFamily="50" charset="-128"/>
              </a:rPr>
              <a:t>※</a:t>
            </a:r>
            <a:r>
              <a:rPr lang="ja-JP" altLang="en-US" sz="900" dirty="0" smtClean="0">
                <a:solidFill>
                  <a:prstClr val="black"/>
                </a:solidFill>
                <a:latin typeface="HGPｺﾞｼｯｸM" panose="020B0600000000000000" pitchFamily="50" charset="-128"/>
                <a:ea typeface="HGPｺﾞｼｯｸM" panose="020B0600000000000000" pitchFamily="50" charset="-128"/>
              </a:rPr>
              <a:t>障害数延べ合計</a:t>
            </a:r>
            <a:endParaRPr lang="en-US" altLang="ja-JP" sz="900" dirty="0" smtClean="0">
              <a:solidFill>
                <a:prstClr val="black"/>
              </a:solidFill>
              <a:latin typeface="HGPｺﾞｼｯｸM" panose="020B0600000000000000" pitchFamily="50" charset="-128"/>
              <a:ea typeface="HGPｺﾞｼｯｸM" panose="020B0600000000000000" pitchFamily="50" charset="-128"/>
            </a:endParaRPr>
          </a:p>
          <a:p>
            <a:pPr algn="r" fontAlgn="auto">
              <a:spcBef>
                <a:spcPts val="0"/>
              </a:spcBef>
              <a:spcAft>
                <a:spcPts val="0"/>
              </a:spcAft>
            </a:pPr>
            <a:r>
              <a:rPr lang="en-US" altLang="ja-JP" sz="900" dirty="0" smtClean="0">
                <a:solidFill>
                  <a:prstClr val="black"/>
                </a:solidFill>
                <a:latin typeface="HGPｺﾞｼｯｸM" panose="020B0600000000000000" pitchFamily="50" charset="-128"/>
                <a:ea typeface="HGPｺﾞｼｯｸM" panose="020B0600000000000000" pitchFamily="50" charset="-128"/>
              </a:rPr>
              <a:t>844</a:t>
            </a:r>
            <a:r>
              <a:rPr lang="ja-JP" altLang="en-US" sz="900" dirty="0" smtClean="0">
                <a:solidFill>
                  <a:prstClr val="black"/>
                </a:solidFill>
                <a:latin typeface="HGPｺﾞｼｯｸM" panose="020B0600000000000000" pitchFamily="50" charset="-128"/>
                <a:ea typeface="HGPｺﾞｼｯｸM" panose="020B0600000000000000" pitchFamily="50" charset="-128"/>
              </a:rPr>
              <a:t>人</a:t>
            </a:r>
            <a:endParaRPr lang="en-US" altLang="ja-JP" sz="900" dirty="0" smtClean="0">
              <a:solidFill>
                <a:prstClr val="black"/>
              </a:solidFill>
              <a:latin typeface="HGPｺﾞｼｯｸM" panose="020B0600000000000000" pitchFamily="50" charset="-128"/>
              <a:ea typeface="HGPｺﾞｼｯｸM" panose="020B0600000000000000" pitchFamily="50" charset="-128"/>
            </a:endParaRPr>
          </a:p>
        </p:txBody>
      </p:sp>
      <p:sp>
        <p:nvSpPr>
          <p:cNvPr id="127" name="テキスト ボックス 126"/>
          <p:cNvSpPr txBox="1"/>
          <p:nvPr/>
        </p:nvSpPr>
        <p:spPr>
          <a:xfrm>
            <a:off x="7541582" y="4878685"/>
            <a:ext cx="2277148" cy="230832"/>
          </a:xfrm>
          <a:prstGeom prst="rect">
            <a:avLst/>
          </a:prstGeom>
          <a:noFill/>
        </p:spPr>
        <p:txBody>
          <a:bodyPr wrap="square" rtlCol="0">
            <a:spAutoFit/>
          </a:bodyPr>
          <a:lstStyle/>
          <a:p>
            <a:pPr fontAlgn="auto">
              <a:spcBef>
                <a:spcPts val="0"/>
              </a:spcBef>
              <a:spcAft>
                <a:spcPts val="0"/>
              </a:spcAft>
            </a:pPr>
            <a:r>
              <a:rPr lang="en-US" altLang="ja-JP" sz="900" dirty="0" smtClean="0">
                <a:solidFill>
                  <a:prstClr val="black"/>
                </a:solidFill>
                <a:latin typeface="HGPｺﾞｼｯｸM" panose="020B0600000000000000" pitchFamily="50" charset="-128"/>
                <a:ea typeface="HGPｺﾞｼｯｸM" panose="020B0600000000000000" pitchFamily="50" charset="-128"/>
              </a:rPr>
              <a:t>※</a:t>
            </a:r>
            <a:r>
              <a:rPr lang="ja-JP" altLang="en-US" sz="900" dirty="0" smtClean="0">
                <a:solidFill>
                  <a:prstClr val="black"/>
                </a:solidFill>
                <a:latin typeface="HGPｺﾞｼｯｸM" panose="020B0600000000000000" pitchFamily="50" charset="-128"/>
                <a:ea typeface="HGPｺﾞｼｯｸM" panose="020B0600000000000000" pitchFamily="50" charset="-128"/>
              </a:rPr>
              <a:t>障害種別や虐待種別については重複あり</a:t>
            </a:r>
            <a:endParaRPr lang="en-US" altLang="ja-JP" sz="900" dirty="0" smtClean="0">
              <a:solidFill>
                <a:prstClr val="black"/>
              </a:solidFill>
              <a:latin typeface="HGPｺﾞｼｯｸM" panose="020B0600000000000000" pitchFamily="50" charset="-128"/>
              <a:ea typeface="HGPｺﾞｼｯｸM" panose="020B0600000000000000" pitchFamily="50" charset="-128"/>
            </a:endParaRPr>
          </a:p>
        </p:txBody>
      </p:sp>
      <p:sp>
        <p:nvSpPr>
          <p:cNvPr id="210" name="テキスト ボックス 44"/>
          <p:cNvSpPr txBox="1">
            <a:spLocks noChangeArrowheads="1"/>
          </p:cNvSpPr>
          <p:nvPr/>
        </p:nvSpPr>
        <p:spPr bwMode="auto">
          <a:xfrm>
            <a:off x="5076207" y="5498497"/>
            <a:ext cx="3757917" cy="1236295"/>
          </a:xfrm>
          <a:prstGeom prst="rect">
            <a:avLst/>
          </a:prstGeom>
          <a:noFill/>
          <a:ln w="12700">
            <a:solidFill>
              <a:schemeClr val="tx1"/>
            </a:solidFill>
            <a:prstDash val="sysDash"/>
            <a:miter lim="800000"/>
            <a:headEnd/>
            <a:tailEnd/>
          </a:ln>
        </p:spPr>
        <p:txBody>
          <a:bodyPr vert="horz" wrap="square" lIns="72000" tIns="72000" rIns="72000" bIns="72000" numCol="1" anchor="ctr" anchorCtr="0" compatLnSpc="1">
            <a:prstTxWarp prst="textNoShape">
              <a:avLst/>
            </a:prstTxWarp>
          </a:bodyPr>
          <a:lstStyle/>
          <a:p>
            <a:pPr algn="ct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07" name="テキスト ボックス 44"/>
          <p:cNvSpPr txBox="1">
            <a:spLocks noChangeArrowheads="1"/>
          </p:cNvSpPr>
          <p:nvPr/>
        </p:nvSpPr>
        <p:spPr bwMode="auto">
          <a:xfrm>
            <a:off x="5097016" y="5504918"/>
            <a:ext cx="1872207" cy="1246004"/>
          </a:xfrm>
          <a:prstGeom prst="rect">
            <a:avLst/>
          </a:prstGeom>
          <a:noFill/>
          <a:ln w="12700">
            <a:noFill/>
            <a:prstDash val="sysDash"/>
            <a:miter lim="800000"/>
            <a:headEnd/>
            <a:tailEnd/>
          </a:ln>
        </p:spPr>
        <p:txBody>
          <a:bodyPr vert="horz" wrap="square" lIns="72000" tIns="72000" rIns="72000" bIns="72000" numCol="1" anchor="ctr" anchorCtr="0" compatLnSpc="1">
            <a:prstTxWarp prst="textNoShape">
              <a:avLst/>
            </a:prstTxWarp>
          </a:bodyPr>
          <a:lstStyle/>
          <a:p>
            <a:pPr algn="ctr"/>
            <a:endParaRPr lang="en-US" altLang="ja-JP" sz="1100" b="1" u="sng" spc="-15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b="1" u="sng" spc="-15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個別</a:t>
            </a:r>
            <a:r>
              <a:rPr lang="ja-JP" altLang="en-US" sz="1100" b="1" u="sng" spc="-150" dirty="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労働紛争解決</a:t>
            </a:r>
            <a:r>
              <a:rPr lang="ja-JP" altLang="en-US" sz="1100" b="1" u="sng" spc="-15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促進法</a:t>
            </a:r>
            <a:endParaRPr lang="en-US" altLang="ja-JP" sz="1100" b="1" u="sng" spc="-15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に基づく助言・指導等</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23</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件</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2.5</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91" name="テキスト ボックス 44"/>
          <p:cNvSpPr txBox="1">
            <a:spLocks noChangeArrowheads="1"/>
          </p:cNvSpPr>
          <p:nvPr/>
        </p:nvSpPr>
        <p:spPr bwMode="auto">
          <a:xfrm>
            <a:off x="6943528" y="5495365"/>
            <a:ext cx="1872207" cy="1246003"/>
          </a:xfrm>
          <a:prstGeom prst="rect">
            <a:avLst/>
          </a:prstGeom>
          <a:noFill/>
          <a:ln w="12700">
            <a:noFill/>
            <a:prstDash val="sysDash"/>
            <a:miter lim="800000"/>
            <a:headEnd/>
            <a:tailEnd/>
          </a:ln>
        </p:spPr>
        <p:txBody>
          <a:bodyPr vert="horz" wrap="square" lIns="72000" tIns="72000" rIns="72000" bIns="72000" numCol="1" anchor="ctr" anchorCtr="0" compatLnSpc="1">
            <a:prstTxWarp prst="textNoShape">
              <a:avLst/>
            </a:prstTxWarp>
          </a:bodyPr>
          <a:lstStyle/>
          <a:p>
            <a:pPr algn="ct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男女雇用機会均等法</a:t>
            </a:r>
            <a:endParaRPr lang="en-US" altLang="ja-JP" sz="1100" b="1" u="sng"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ja-JP" altLang="en-US"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に基づく助言・指導等　　</a:t>
            </a:r>
            <a:endParaRPr lang="en-US" altLang="ja-JP" sz="11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a:p>
            <a:pPr algn="ctr"/>
            <a:r>
              <a:rPr lang="en-US" altLang="ja-JP"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11</a:t>
            </a:r>
            <a:r>
              <a:rPr lang="ja-JP" altLang="en-US" sz="11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件</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r>
              <a:rPr lang="en-US" altLang="ja-JP" sz="800" b="1" dirty="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1</a:t>
            </a:r>
            <a:r>
              <a:rPr lang="en-US"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.2</a:t>
            </a:r>
            <a:r>
              <a:rPr lang="ja-JP" altLang="en-US"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rPr>
              <a:t>％）</a:t>
            </a:r>
            <a:endParaRPr lang="ja-JP" altLang="ja-JP" sz="800" b="1" dirty="0" smtClean="0">
              <a:solidFill>
                <a:srgbClr val="FF0000"/>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96" name="テキスト ボックス 44"/>
          <p:cNvSpPr txBox="1">
            <a:spLocks noChangeArrowheads="1"/>
          </p:cNvSpPr>
          <p:nvPr/>
        </p:nvSpPr>
        <p:spPr bwMode="auto">
          <a:xfrm>
            <a:off x="5082930" y="5502431"/>
            <a:ext cx="3749969" cy="240350"/>
          </a:xfrm>
          <a:prstGeom prst="rect">
            <a:avLst/>
          </a:prstGeom>
          <a:solidFill>
            <a:srgbClr val="A7E2FF"/>
          </a:solidFill>
          <a:ln w="12700">
            <a:noFill/>
            <a:miter lim="800000"/>
            <a:headEnd/>
            <a:tailEnd/>
          </a:ln>
        </p:spPr>
        <p:txBody>
          <a:bodyPr vert="horz" wrap="square" lIns="36000" tIns="36000" rIns="36000" bIns="36000" numCol="1" anchor="b" anchorCtr="0" compatLnSpc="1">
            <a:prstTxWarp prst="textNoShape">
              <a:avLst/>
            </a:prstTxWarp>
          </a:bodyPr>
          <a:lstStyle/>
          <a:p>
            <a:pPr algn="ctr"/>
            <a:r>
              <a:rPr lang="ja-JP" altLang="en-US"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rPr>
              <a:t>労働局　雇用環境・均等部（室）</a:t>
            </a:r>
            <a:endParaRPr lang="ja-JP" altLang="ja-JP" sz="1200" dirty="0" smtClean="0">
              <a:solidFill>
                <a:prstClr val="black"/>
              </a:solidFill>
              <a:latin typeface="HGPｺﾞｼｯｸM" panose="020B0600000000000000" pitchFamily="50" charset="-128"/>
              <a:ea typeface="HGPｺﾞｼｯｸM" panose="020B0600000000000000" pitchFamily="50" charset="-128"/>
              <a:cs typeface="ＭＳ Ｐゴシック" pitchFamily="50" charset="-128"/>
            </a:endParaRPr>
          </a:p>
        </p:txBody>
      </p:sp>
      <p:sp>
        <p:nvSpPr>
          <p:cNvPr id="128" name="角丸四角形 127"/>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C916653E-DC7F-495E-80BC-D8E5D19DD50C}"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4</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554880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9667" y="908720"/>
            <a:ext cx="9306666" cy="5544000"/>
          </a:xfrm>
          <a:prstGeom prst="rect">
            <a:avLst/>
          </a:prstGeom>
          <a:noFill/>
        </p:spPr>
        <p:txBody>
          <a:bodyPr wrap="square" rtlCol="0">
            <a:spAutoFit/>
          </a:bodyPr>
          <a:lstStyle/>
          <a:p>
            <a:r>
              <a:rPr lang="ja-JP" altLang="en-US" dirty="0" smtClean="0">
                <a:latin typeface="+mn-ea"/>
                <a:ea typeface="+mn-ea"/>
              </a:rPr>
              <a:t>（</a:t>
            </a:r>
            <a:r>
              <a:rPr lang="ja-JP" altLang="ja-JP" dirty="0" smtClean="0">
                <a:latin typeface="+mn-ea"/>
                <a:ea typeface="+mn-ea"/>
              </a:rPr>
              <a:t>１</a:t>
            </a:r>
            <a:r>
              <a:rPr lang="ja-JP" altLang="ja-JP" dirty="0">
                <a:latin typeface="+mn-ea"/>
                <a:ea typeface="+mn-ea"/>
              </a:rPr>
              <a:t>）相談・通報件数等 　　　　　　　　　　　　　　　　　　　　　</a:t>
            </a:r>
            <a:r>
              <a:rPr lang="ja-JP" altLang="en-US" dirty="0" smtClean="0">
                <a:latin typeface="+mn-ea"/>
                <a:ea typeface="+mn-ea"/>
              </a:rPr>
              <a:t>　　　　　　　　　　　　　　　　　　　　　　　　　　</a:t>
            </a:r>
            <a:r>
              <a:rPr lang="ja-JP" altLang="ja-JP" dirty="0">
                <a:latin typeface="+mn-ea"/>
                <a:ea typeface="+mn-ea"/>
              </a:rPr>
              <a:t>　</a:t>
            </a:r>
            <a:r>
              <a:rPr lang="ja-JP" altLang="ja-JP" sz="1200" dirty="0">
                <a:latin typeface="+mn-ea"/>
                <a:ea typeface="+mn-ea"/>
              </a:rPr>
              <a:t>（単位：件）</a:t>
            </a:r>
          </a:p>
          <a:p>
            <a:endParaRPr lang="en-US" altLang="ja-JP" dirty="0" smtClean="0">
              <a:latin typeface="+mn-ea"/>
              <a:ea typeface="+mn-ea"/>
            </a:endParaRPr>
          </a:p>
          <a:p>
            <a:endParaRPr lang="en-US" altLang="ja-JP" dirty="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a:latin typeface="+mn-ea"/>
              <a:ea typeface="+mn-ea"/>
            </a:endParaRPr>
          </a:p>
          <a:p>
            <a:endParaRPr lang="en-US" altLang="ja-JP" dirty="0" smtClean="0">
              <a:latin typeface="+mn-ea"/>
              <a:ea typeface="+mn-ea"/>
            </a:endParaRPr>
          </a:p>
          <a:p>
            <a:endParaRPr lang="en-US" altLang="ja-JP" dirty="0">
              <a:latin typeface="+mn-ea"/>
              <a:ea typeface="+mn-ea"/>
            </a:endParaRPr>
          </a:p>
          <a:p>
            <a:r>
              <a:rPr lang="ja-JP" altLang="en-US" sz="1200" dirty="0" smtClean="0">
                <a:latin typeface="+mn-ea"/>
                <a:ea typeface="+mn-ea"/>
                <a:cs typeface="Arial" panose="020B0604020202020204" pitchFamily="34" charset="0"/>
              </a:rPr>
              <a:t>　</a:t>
            </a:r>
            <a:r>
              <a:rPr lang="ja-JP" altLang="ja-JP" sz="1200" dirty="0" smtClean="0">
                <a:latin typeface="+mn-ea"/>
                <a:ea typeface="+mn-ea"/>
                <a:cs typeface="Arial" panose="020B0604020202020204" pitchFamily="34" charset="0"/>
              </a:rPr>
              <a:t>（</a:t>
            </a:r>
            <a:r>
              <a:rPr lang="ja-JP" altLang="ja-JP" sz="1200" dirty="0">
                <a:latin typeface="+mn-ea"/>
                <a:ea typeface="+mn-ea"/>
                <a:cs typeface="Arial" panose="020B0604020202020204" pitchFamily="34" charset="0"/>
              </a:rPr>
              <a:t>注）相談・通報件数は、</a:t>
            </a:r>
            <a:r>
              <a:rPr lang="ja-JP" altLang="ja-JP" sz="1200" dirty="0" smtClean="0">
                <a:latin typeface="+mn-ea"/>
                <a:ea typeface="+mn-ea"/>
                <a:cs typeface="Arial" panose="020B0604020202020204" pitchFamily="34" charset="0"/>
              </a:rPr>
              <a:t>県</a:t>
            </a:r>
            <a:r>
              <a:rPr lang="en-US" altLang="ja-JP" sz="1200" dirty="0" smtClean="0">
                <a:latin typeface="+mn-ea"/>
                <a:ea typeface="+mn-ea"/>
                <a:cs typeface="Arial" panose="020B0604020202020204" pitchFamily="34" charset="0"/>
              </a:rPr>
              <a:t>52</a:t>
            </a:r>
            <a:r>
              <a:rPr lang="ja-JP" altLang="ja-JP" sz="1200" dirty="0" smtClean="0">
                <a:latin typeface="+mn-ea"/>
                <a:ea typeface="+mn-ea"/>
                <a:cs typeface="Arial" panose="020B0604020202020204" pitchFamily="34" charset="0"/>
              </a:rPr>
              <a:t>件</a:t>
            </a:r>
            <a:r>
              <a:rPr lang="ja-JP" altLang="ja-JP" sz="1200" dirty="0">
                <a:latin typeface="+mn-ea"/>
                <a:ea typeface="+mn-ea"/>
                <a:cs typeface="Arial" panose="020B0604020202020204" pitchFamily="34" charset="0"/>
              </a:rPr>
              <a:t>、</a:t>
            </a:r>
            <a:r>
              <a:rPr lang="ja-JP" altLang="ja-JP" sz="1200" dirty="0" smtClean="0">
                <a:latin typeface="+mn-ea"/>
                <a:ea typeface="+mn-ea"/>
                <a:cs typeface="Arial" panose="020B0604020202020204" pitchFamily="34" charset="0"/>
              </a:rPr>
              <a:t>市町村</a:t>
            </a:r>
            <a:r>
              <a:rPr lang="en-US" altLang="ja-JP" sz="1200" dirty="0" smtClean="0">
                <a:latin typeface="+mn-ea"/>
                <a:ea typeface="+mn-ea"/>
                <a:cs typeface="Arial" panose="020B0604020202020204" pitchFamily="34" charset="0"/>
              </a:rPr>
              <a:t>54</a:t>
            </a:r>
            <a:r>
              <a:rPr lang="ja-JP" altLang="ja-JP" sz="1200" dirty="0" smtClean="0">
                <a:latin typeface="+mn-ea"/>
                <a:ea typeface="+mn-ea"/>
                <a:cs typeface="Arial" panose="020B0604020202020204" pitchFamily="34" charset="0"/>
              </a:rPr>
              <a:t>件。</a:t>
            </a:r>
            <a:endParaRPr lang="ja-JP" altLang="ja-JP" sz="1200" dirty="0">
              <a:latin typeface="+mn-ea"/>
              <a:ea typeface="+mn-ea"/>
              <a:cs typeface="Arial" panose="020B0604020202020204" pitchFamily="34" charset="0"/>
            </a:endParaRPr>
          </a:p>
          <a:p>
            <a:r>
              <a:rPr lang="ja-JP" altLang="en-US" sz="1200" dirty="0" smtClean="0">
                <a:latin typeface="+mn-ea"/>
                <a:ea typeface="+mn-ea"/>
                <a:cs typeface="Arial" panose="020B0604020202020204" pitchFamily="34" charset="0"/>
              </a:rPr>
              <a:t>　</a:t>
            </a:r>
            <a:r>
              <a:rPr lang="ja-JP" altLang="ja-JP" sz="1200" dirty="0" smtClean="0">
                <a:latin typeface="+mn-ea"/>
                <a:ea typeface="+mn-ea"/>
                <a:cs typeface="Arial" panose="020B0604020202020204" pitchFamily="34" charset="0"/>
              </a:rPr>
              <a:t>（</a:t>
            </a:r>
            <a:r>
              <a:rPr lang="ja-JP" altLang="ja-JP" sz="1200" dirty="0">
                <a:latin typeface="+mn-ea"/>
                <a:ea typeface="+mn-ea"/>
                <a:cs typeface="Arial" panose="020B0604020202020204" pitchFamily="34" charset="0"/>
              </a:rPr>
              <a:t>注）使用者による</a:t>
            </a:r>
            <a:r>
              <a:rPr lang="ja-JP" altLang="ja-JP" sz="1200" dirty="0" smtClean="0">
                <a:latin typeface="+mn-ea"/>
                <a:ea typeface="+mn-ea"/>
                <a:cs typeface="Arial" panose="020B0604020202020204" pitchFamily="34" charset="0"/>
              </a:rPr>
              <a:t>虐待</a:t>
            </a:r>
            <a:r>
              <a:rPr lang="ja-JP" altLang="en-US" sz="1200" dirty="0" smtClean="0">
                <a:latin typeface="+mn-ea"/>
                <a:ea typeface="+mn-ea"/>
                <a:cs typeface="Arial" panose="020B0604020202020204" pitchFamily="34" charset="0"/>
              </a:rPr>
              <a:t>（</a:t>
            </a:r>
            <a:r>
              <a:rPr lang="en-US" altLang="ja-JP" sz="1200" dirty="0" smtClean="0">
                <a:latin typeface="+mn-ea"/>
                <a:ea typeface="+mn-ea"/>
                <a:cs typeface="Arial" panose="020B0604020202020204" pitchFamily="34" charset="0"/>
              </a:rPr>
              <a:t>21</a:t>
            </a:r>
            <a:r>
              <a:rPr lang="ja-JP" altLang="en-US" sz="1200" dirty="0" smtClean="0">
                <a:latin typeface="+mn-ea"/>
                <a:ea typeface="+mn-ea"/>
                <a:cs typeface="Arial" panose="020B0604020202020204" pitchFamily="34" charset="0"/>
              </a:rPr>
              <a:t>件）は、</a:t>
            </a:r>
            <a:r>
              <a:rPr lang="ja-JP" altLang="ja-JP" sz="1200" dirty="0" smtClean="0">
                <a:latin typeface="+mn-ea"/>
                <a:ea typeface="+mn-ea"/>
                <a:cs typeface="Arial" panose="020B0604020202020204" pitchFamily="34" charset="0"/>
              </a:rPr>
              <a:t>最低</a:t>
            </a:r>
            <a:r>
              <a:rPr lang="ja-JP" altLang="ja-JP" sz="1200" dirty="0">
                <a:latin typeface="+mn-ea"/>
                <a:ea typeface="+mn-ea"/>
                <a:cs typeface="Arial" panose="020B0604020202020204" pitchFamily="34" charset="0"/>
              </a:rPr>
              <a:t>賃金の減額特例許可申請の更新がなされていないなどにより</a:t>
            </a:r>
            <a:r>
              <a:rPr lang="ja-JP" altLang="ja-JP" sz="1200" dirty="0" smtClean="0">
                <a:latin typeface="+mn-ea"/>
                <a:ea typeface="+mn-ea"/>
                <a:cs typeface="Arial" panose="020B0604020202020204" pitchFamily="34" charset="0"/>
              </a:rPr>
              <a:t>、労働局</a:t>
            </a:r>
            <a:r>
              <a:rPr lang="ja-JP" altLang="ja-JP" sz="1200" dirty="0">
                <a:latin typeface="+mn-ea"/>
                <a:ea typeface="+mn-ea"/>
                <a:cs typeface="Arial" panose="020B0604020202020204" pitchFamily="34" charset="0"/>
              </a:rPr>
              <a:t>から県に通報が</a:t>
            </a:r>
            <a:r>
              <a:rPr lang="ja-JP" altLang="ja-JP" sz="1200" dirty="0" smtClean="0">
                <a:latin typeface="+mn-ea"/>
                <a:ea typeface="+mn-ea"/>
                <a:cs typeface="Arial" panose="020B0604020202020204" pitchFamily="34" charset="0"/>
              </a:rPr>
              <a:t>あった</a:t>
            </a:r>
            <a:r>
              <a:rPr lang="en-US" altLang="ja-JP" sz="1200" dirty="0" smtClean="0">
                <a:latin typeface="+mn-ea"/>
                <a:ea typeface="+mn-ea"/>
                <a:cs typeface="Arial" panose="020B0604020202020204" pitchFamily="34" charset="0"/>
              </a:rPr>
              <a:t/>
            </a:r>
            <a:br>
              <a:rPr lang="en-US" altLang="ja-JP" sz="1200" dirty="0" smtClean="0">
                <a:latin typeface="+mn-ea"/>
                <a:ea typeface="+mn-ea"/>
                <a:cs typeface="Arial" panose="020B0604020202020204" pitchFamily="34" charset="0"/>
              </a:rPr>
            </a:br>
            <a:r>
              <a:rPr lang="ja-JP" altLang="en-US" sz="1200" dirty="0" smtClean="0">
                <a:latin typeface="+mn-ea"/>
                <a:ea typeface="+mn-ea"/>
                <a:cs typeface="Arial" panose="020B0604020202020204" pitchFamily="34" charset="0"/>
              </a:rPr>
              <a:t>　　　　</a:t>
            </a:r>
            <a:r>
              <a:rPr lang="ja-JP" altLang="ja-JP" sz="1200" dirty="0" smtClean="0">
                <a:latin typeface="+mn-ea"/>
                <a:ea typeface="+mn-ea"/>
                <a:cs typeface="Arial" panose="020B0604020202020204" pitchFamily="34" charset="0"/>
              </a:rPr>
              <a:t>｢</a:t>
            </a:r>
            <a:r>
              <a:rPr lang="ja-JP" altLang="ja-JP" sz="1200" dirty="0">
                <a:latin typeface="+mn-ea"/>
                <a:ea typeface="+mn-ea"/>
                <a:cs typeface="Arial" panose="020B0604020202020204" pitchFamily="34" charset="0"/>
              </a:rPr>
              <a:t>経済的虐待」のケース</a:t>
            </a:r>
            <a:r>
              <a:rPr lang="ja-JP" altLang="ja-JP" sz="1200" dirty="0" smtClean="0">
                <a:latin typeface="+mn-ea"/>
                <a:ea typeface="+mn-ea"/>
                <a:cs typeface="Arial" panose="020B0604020202020204" pitchFamily="34" charset="0"/>
              </a:rPr>
              <a:t>。</a:t>
            </a:r>
            <a:endParaRPr lang="en-US" altLang="ja-JP" sz="1200" dirty="0" smtClean="0">
              <a:latin typeface="+mn-ea"/>
              <a:ea typeface="+mn-ea"/>
              <a:cs typeface="Arial" panose="020B0604020202020204" pitchFamily="34" charset="0"/>
            </a:endParaRPr>
          </a:p>
          <a:p>
            <a:r>
              <a:rPr lang="ja-JP" altLang="en-US" sz="1200" dirty="0" smtClean="0">
                <a:latin typeface="+mn-ea"/>
                <a:ea typeface="+mn-ea"/>
                <a:cs typeface="Arial" panose="020B0604020202020204" pitchFamily="34" charset="0"/>
              </a:rPr>
              <a:t>　（注）（　　）は平成</a:t>
            </a:r>
            <a:r>
              <a:rPr lang="en-US" altLang="ja-JP" sz="1200" dirty="0" smtClean="0">
                <a:latin typeface="+mn-ea"/>
                <a:ea typeface="+mn-ea"/>
                <a:cs typeface="Arial" panose="020B0604020202020204" pitchFamily="34" charset="0"/>
              </a:rPr>
              <a:t>29</a:t>
            </a:r>
            <a:r>
              <a:rPr lang="ja-JP" altLang="en-US" sz="1200" dirty="0" smtClean="0">
                <a:latin typeface="+mn-ea"/>
                <a:ea typeface="+mn-ea"/>
                <a:cs typeface="Arial" panose="020B0604020202020204" pitchFamily="34" charset="0"/>
              </a:rPr>
              <a:t>年度の件数</a:t>
            </a:r>
            <a:endParaRPr lang="en-US" altLang="ja-JP" sz="1200" dirty="0" smtClean="0">
              <a:latin typeface="+mn-ea"/>
              <a:ea typeface="+mn-ea"/>
              <a:cs typeface="Arial" panose="020B0604020202020204" pitchFamily="34" charset="0"/>
            </a:endParaRPr>
          </a:p>
          <a:p>
            <a:endParaRPr lang="en-US" altLang="ja-JP" sz="1200" dirty="0" smtClean="0">
              <a:latin typeface="+mn-ea"/>
              <a:ea typeface="+mn-ea"/>
              <a:cs typeface="Arial" panose="020B0604020202020204" pitchFamily="34" charset="0"/>
            </a:endParaRPr>
          </a:p>
          <a:p>
            <a:r>
              <a:rPr lang="ja-JP" altLang="en-US" dirty="0" smtClean="0">
                <a:latin typeface="+mn-ea"/>
                <a:ea typeface="+mn-ea"/>
              </a:rPr>
              <a:t>（</a:t>
            </a:r>
            <a:r>
              <a:rPr lang="ja-JP" altLang="en-US" dirty="0">
                <a:latin typeface="+mn-ea"/>
                <a:ea typeface="+mn-ea"/>
              </a:rPr>
              <a:t>２</a:t>
            </a:r>
            <a:r>
              <a:rPr lang="ja-JP" altLang="en-US" dirty="0" smtClean="0">
                <a:latin typeface="+mn-ea"/>
                <a:ea typeface="+mn-ea"/>
              </a:rPr>
              <a:t>）相談・通報</a:t>
            </a:r>
            <a:r>
              <a:rPr lang="ja-JP" altLang="en-US" dirty="0">
                <a:latin typeface="+mn-ea"/>
                <a:ea typeface="+mn-ea"/>
              </a:rPr>
              <a:t>経路（重複あり） </a:t>
            </a:r>
            <a:r>
              <a:rPr lang="ja-JP" altLang="en-US" dirty="0" smtClean="0">
                <a:latin typeface="+mn-ea"/>
                <a:ea typeface="+mn-ea"/>
              </a:rPr>
              <a:t>　　　　　　　　　　　　　　　　　　　　　　　　　　　　　　　　</a:t>
            </a:r>
            <a:r>
              <a:rPr lang="ja-JP" altLang="en-US" sz="1200" dirty="0" smtClean="0">
                <a:latin typeface="+mn-ea"/>
                <a:ea typeface="+mn-ea"/>
              </a:rPr>
              <a:t>　　　　　　　　　　　　　　</a:t>
            </a:r>
            <a:r>
              <a:rPr lang="ja-JP" altLang="ja-JP" sz="1200" dirty="0" smtClean="0">
                <a:latin typeface="+mn-ea"/>
                <a:ea typeface="+mn-ea"/>
              </a:rPr>
              <a:t>（</a:t>
            </a:r>
            <a:r>
              <a:rPr lang="ja-JP" altLang="ja-JP" sz="1200" dirty="0">
                <a:latin typeface="+mn-ea"/>
                <a:ea typeface="+mn-ea"/>
              </a:rPr>
              <a:t>単位：件</a:t>
            </a:r>
            <a:r>
              <a:rPr lang="ja-JP" altLang="ja-JP" sz="1200" dirty="0" smtClean="0">
                <a:latin typeface="+mn-ea"/>
                <a:ea typeface="+mn-ea"/>
              </a:rPr>
              <a:t>）</a:t>
            </a:r>
            <a:endParaRPr lang="en-US" altLang="ja-JP" sz="1200" dirty="0" smtClean="0">
              <a:latin typeface="+mn-ea"/>
              <a:ea typeface="+mn-ea"/>
            </a:endParaRPr>
          </a:p>
          <a:p>
            <a:endParaRPr lang="en-US" altLang="ja-JP" sz="1200" dirty="0" smtClean="0">
              <a:latin typeface="+mn-ea"/>
              <a:ea typeface="+mn-ea"/>
            </a:endParaRPr>
          </a:p>
          <a:p>
            <a:endParaRPr lang="en-US" altLang="ja-JP" dirty="0">
              <a:latin typeface="+mn-ea"/>
              <a:ea typeface="+mn-ea"/>
            </a:endParaRPr>
          </a:p>
          <a:p>
            <a:endParaRPr lang="en-US" altLang="ja-JP" dirty="0" smtClean="0">
              <a:latin typeface="+mn-ea"/>
              <a:ea typeface="+mn-ea"/>
            </a:endParaRPr>
          </a:p>
          <a:p>
            <a:endParaRPr lang="en-US" altLang="ja-JP" dirty="0">
              <a:latin typeface="+mn-ea"/>
              <a:ea typeface="+mn-ea"/>
            </a:endParaRPr>
          </a:p>
          <a:p>
            <a:endParaRPr lang="en-US" altLang="ja-JP" dirty="0" smtClean="0">
              <a:latin typeface="+mn-ea"/>
              <a:ea typeface="+mn-ea"/>
            </a:endParaRPr>
          </a:p>
          <a:p>
            <a:endParaRPr lang="en-US" altLang="ja-JP" dirty="0">
              <a:latin typeface="+mn-ea"/>
              <a:ea typeface="+mn-ea"/>
            </a:endParaRPr>
          </a:p>
          <a:p>
            <a:endParaRPr lang="en-US" altLang="ja-JP" dirty="0" smtClean="0">
              <a:latin typeface="+mn-ea"/>
              <a:ea typeface="+mn-ea"/>
            </a:endParaRPr>
          </a:p>
          <a:p>
            <a:endParaRPr lang="en-US" altLang="ja-JP" dirty="0">
              <a:latin typeface="+mn-ea"/>
              <a:ea typeface="+mn-ea"/>
            </a:endParaRPr>
          </a:p>
          <a:p>
            <a:endParaRPr lang="en-US" altLang="ja-JP" dirty="0" smtClean="0">
              <a:latin typeface="+mn-ea"/>
              <a:ea typeface="+mn-ea"/>
            </a:endParaRPr>
          </a:p>
          <a:p>
            <a:r>
              <a:rPr lang="ja-JP" altLang="en-US" sz="1200" dirty="0" smtClean="0">
                <a:latin typeface="+mn-ea"/>
                <a:ea typeface="+mn-ea"/>
              </a:rPr>
              <a:t>　</a:t>
            </a:r>
            <a:r>
              <a:rPr lang="ja-JP" altLang="ja-JP" sz="1200" dirty="0" smtClean="0">
                <a:latin typeface="+mn-ea"/>
                <a:ea typeface="+mn-ea"/>
              </a:rPr>
              <a:t>（</a:t>
            </a:r>
            <a:r>
              <a:rPr lang="ja-JP" altLang="ja-JP" sz="1200" dirty="0">
                <a:latin typeface="+mn-ea"/>
                <a:ea typeface="+mn-ea"/>
              </a:rPr>
              <a:t>注）構成割合は、表１の相談・通報</a:t>
            </a:r>
            <a:r>
              <a:rPr lang="ja-JP" altLang="ja-JP" sz="1200" dirty="0" smtClean="0">
                <a:latin typeface="+mn-ea"/>
                <a:ea typeface="+mn-ea"/>
              </a:rPr>
              <a:t>件数計</a:t>
            </a:r>
            <a:r>
              <a:rPr lang="en-US" altLang="ja-JP" sz="1200" dirty="0" smtClean="0">
                <a:latin typeface="+mn-ea"/>
                <a:ea typeface="+mn-ea"/>
              </a:rPr>
              <a:t>106</a:t>
            </a:r>
            <a:r>
              <a:rPr lang="ja-JP" altLang="ja-JP" sz="1200" dirty="0" smtClean="0">
                <a:latin typeface="+mn-ea"/>
                <a:ea typeface="+mn-ea"/>
              </a:rPr>
              <a:t>件</a:t>
            </a:r>
            <a:r>
              <a:rPr lang="ja-JP" altLang="ja-JP" sz="1200" dirty="0">
                <a:latin typeface="+mn-ea"/>
                <a:ea typeface="+mn-ea"/>
              </a:rPr>
              <a:t>に対するもの</a:t>
            </a:r>
            <a:r>
              <a:rPr lang="ja-JP" altLang="ja-JP" sz="1200" dirty="0" smtClean="0">
                <a:latin typeface="+mn-ea"/>
                <a:ea typeface="+mn-ea"/>
              </a:rPr>
              <a:t>。</a:t>
            </a:r>
            <a:endParaRPr lang="en-US" altLang="ja-JP" sz="1200" dirty="0" smtClean="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492130098"/>
              </p:ext>
            </p:extLst>
          </p:nvPr>
        </p:nvGraphicFramePr>
        <p:xfrm>
          <a:off x="560512" y="1268760"/>
          <a:ext cx="9035998" cy="1584176"/>
        </p:xfrm>
        <a:graphic>
          <a:graphicData uri="http://schemas.openxmlformats.org/drawingml/2006/table">
            <a:tbl>
              <a:tblPr firstRow="1" lastCol="1" bandRow="1" bandCol="1">
                <a:tableStyleId>{5A111915-BE36-4E01-A7E5-04B1672EAD32}</a:tableStyleId>
              </a:tblPr>
              <a:tblGrid>
                <a:gridCol w="224035">
                  <a:extLst>
                    <a:ext uri="{9D8B030D-6E8A-4147-A177-3AD203B41FA5}">
                      <a16:colId xmlns:a16="http://schemas.microsoft.com/office/drawing/2014/main" val="20000"/>
                    </a:ext>
                  </a:extLst>
                </a:gridCol>
                <a:gridCol w="2539048">
                  <a:extLst>
                    <a:ext uri="{9D8B030D-6E8A-4147-A177-3AD203B41FA5}">
                      <a16:colId xmlns:a16="http://schemas.microsoft.com/office/drawing/2014/main" val="20001"/>
                    </a:ext>
                  </a:extLst>
                </a:gridCol>
                <a:gridCol w="1254583">
                  <a:extLst>
                    <a:ext uri="{9D8B030D-6E8A-4147-A177-3AD203B41FA5}">
                      <a16:colId xmlns:a16="http://schemas.microsoft.com/office/drawing/2014/main" val="20002"/>
                    </a:ext>
                  </a:extLst>
                </a:gridCol>
                <a:gridCol w="1254583">
                  <a:extLst>
                    <a:ext uri="{9D8B030D-6E8A-4147-A177-3AD203B41FA5}">
                      <a16:colId xmlns:a16="http://schemas.microsoft.com/office/drawing/2014/main" val="20003"/>
                    </a:ext>
                  </a:extLst>
                </a:gridCol>
                <a:gridCol w="1254583">
                  <a:extLst>
                    <a:ext uri="{9D8B030D-6E8A-4147-A177-3AD203B41FA5}">
                      <a16:colId xmlns:a16="http://schemas.microsoft.com/office/drawing/2014/main" val="20004"/>
                    </a:ext>
                  </a:extLst>
                </a:gridCol>
                <a:gridCol w="1254583">
                  <a:extLst>
                    <a:ext uri="{9D8B030D-6E8A-4147-A177-3AD203B41FA5}">
                      <a16:colId xmlns:a16="http://schemas.microsoft.com/office/drawing/2014/main" val="20005"/>
                    </a:ext>
                  </a:extLst>
                </a:gridCol>
                <a:gridCol w="1254583">
                  <a:extLst>
                    <a:ext uri="{9D8B030D-6E8A-4147-A177-3AD203B41FA5}">
                      <a16:colId xmlns:a16="http://schemas.microsoft.com/office/drawing/2014/main" val="20006"/>
                    </a:ext>
                  </a:extLst>
                </a:gridCol>
              </a:tblGrid>
              <a:tr h="396044">
                <a:tc gridSpan="2">
                  <a:txBody>
                    <a:bodyPr/>
                    <a:lstStyle/>
                    <a:p>
                      <a:pPr algn="ctr"/>
                      <a:r>
                        <a:rPr kumimoji="1" lang="ja-JP" altLang="en-US" sz="1400" dirty="0" smtClean="0"/>
                        <a:t>虐待者の種別</a:t>
                      </a:r>
                      <a:endParaRPr kumimoji="1" lang="ja-JP" altLang="en-US" sz="1400" b="0" dirty="0">
                        <a:latin typeface="Arial" panose="020B0604020202020204" pitchFamily="34" charset="0"/>
                        <a:ea typeface="+mn-ea"/>
                        <a:cs typeface="Arial" panose="020B0604020202020204" pitchFamily="34" charset="0"/>
                      </a:endParaRPr>
                    </a:p>
                  </a:txBody>
                  <a:tcPr anchor="ctr">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a:txBody>
                    <a:bodyPr/>
                    <a:lstStyle/>
                    <a:p>
                      <a:pPr algn="ctr"/>
                      <a:r>
                        <a:rPr kumimoji="1" lang="ja-JP" altLang="en-US" sz="1400" dirty="0" smtClean="0"/>
                        <a:t>養護者</a:t>
                      </a:r>
                      <a:endParaRPr kumimoji="1" lang="ja-JP" altLang="en-US" sz="1400" b="0" dirty="0">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400" dirty="0" smtClean="0"/>
                        <a:t>施設従事者等</a:t>
                      </a:r>
                      <a:endParaRPr kumimoji="1" lang="ja-JP" altLang="en-US" sz="1400" b="0" dirty="0">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400" dirty="0" smtClean="0"/>
                        <a:t>使用者</a:t>
                      </a:r>
                      <a:endParaRPr kumimoji="1" lang="ja-JP" altLang="en-US" sz="1400" b="0" dirty="0">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400" dirty="0" smtClean="0"/>
                        <a:t>その他</a:t>
                      </a:r>
                      <a:endParaRPr kumimoji="1" lang="ja-JP" altLang="en-US" sz="1400" b="0" dirty="0">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ja-JP" altLang="en-US" sz="1400" dirty="0" smtClean="0"/>
                        <a:t>計</a:t>
                      </a:r>
                      <a:endParaRPr kumimoji="1" lang="ja-JP" altLang="en-US" sz="1400" b="0" dirty="0">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396044">
                <a:tc gridSpan="2">
                  <a:txBody>
                    <a:bodyPr/>
                    <a:lstStyle/>
                    <a:p>
                      <a:r>
                        <a:rPr kumimoji="1" lang="ja-JP" altLang="en-US" sz="1400" dirty="0" smtClean="0"/>
                        <a:t>相談・通報件数</a:t>
                      </a:r>
                      <a:endParaRPr kumimoji="1" lang="ja-JP" altLang="en-US" sz="1400" dirty="0">
                        <a:latin typeface="Arial" panose="020B0604020202020204" pitchFamily="34" charset="0"/>
                        <a:ea typeface="+mn-ea"/>
                        <a:cs typeface="Arial" panose="020B0604020202020204" pitchFamily="34" charset="0"/>
                      </a:endParaRPr>
                    </a:p>
                  </a:txBody>
                  <a:tcPr anchor="ctr">
                    <a:lnR w="12700" cap="flat" cmpd="sng" algn="ctr">
                      <a:solidFill>
                        <a:srgbClr val="00B0F0"/>
                      </a:solidFill>
                      <a:prstDash val="solid"/>
                      <a:round/>
                      <a:headEnd type="none" w="med" len="med"/>
                      <a:tailEnd type="none" w="med" len="med"/>
                    </a:lnR>
                    <a:lnB w="9525" cap="flat" cmpd="sng" algn="ctr">
                      <a:noFill/>
                      <a:prstDash val="solid"/>
                    </a:lnB>
                  </a:tcPr>
                </a:tc>
                <a:tc hMerge="1">
                  <a:txBody>
                    <a:bodyPr/>
                    <a:lstStyle/>
                    <a:p>
                      <a:endParaRPr kumimoji="1" lang="ja-JP" altLang="en-US" dirty="0"/>
                    </a:p>
                  </a:txBody>
                  <a:tcPr/>
                </a:tc>
                <a:tc>
                  <a:txBody>
                    <a:bodyPr/>
                    <a:lstStyle/>
                    <a:p>
                      <a:pPr algn="r"/>
                      <a:r>
                        <a:rPr kumimoji="1" lang="en-US" altLang="ja-JP" sz="1800" dirty="0" smtClean="0">
                          <a:latin typeface="+mn-ea"/>
                          <a:ea typeface="+mn-ea"/>
                        </a:rPr>
                        <a:t>34</a:t>
                      </a:r>
                      <a:r>
                        <a:rPr kumimoji="1" lang="ja-JP" altLang="en-US" sz="1800" dirty="0" smtClean="0">
                          <a:latin typeface="+mn-ea"/>
                          <a:ea typeface="+mn-ea"/>
                        </a:rPr>
                        <a:t>（</a:t>
                      </a:r>
                      <a:r>
                        <a:rPr kumimoji="1" lang="en-US" altLang="ja-JP" sz="1800" dirty="0" smtClean="0">
                          <a:latin typeface="+mn-ea"/>
                          <a:ea typeface="+mn-ea"/>
                        </a:rPr>
                        <a:t>36</a:t>
                      </a:r>
                      <a:r>
                        <a:rPr kumimoji="1" lang="ja-JP" altLang="en-US" sz="1800" dirty="0" smtClean="0">
                          <a:latin typeface="+mn-ea"/>
                          <a:ea typeface="+mn-ea"/>
                        </a:rPr>
                        <a:t>）</a:t>
                      </a:r>
                      <a:endParaRPr kumimoji="1" lang="ja-JP" altLang="en-US" sz="1800" dirty="0">
                        <a:latin typeface="+mn-ea"/>
                        <a:ea typeface="+mn-ea"/>
                        <a:cs typeface="Arial" panose="020B0604020202020204" pitchFamily="34" charset="0"/>
                      </a:endParaRPr>
                    </a:p>
                  </a:txBody>
                  <a:tcPr anchor="ctr">
                    <a:lnL w="12700" cap="flat" cmpd="sng" algn="ctr">
                      <a:solidFill>
                        <a:srgbClr val="00B0F0"/>
                      </a:solidFill>
                      <a:prstDash val="solid"/>
                      <a:round/>
                      <a:headEnd type="none" w="med" len="med"/>
                      <a:tailEnd type="none" w="med" len="med"/>
                    </a:lnL>
                  </a:tcPr>
                </a:tc>
                <a:tc>
                  <a:txBody>
                    <a:bodyPr/>
                    <a:lstStyle/>
                    <a:p>
                      <a:pPr algn="r"/>
                      <a:r>
                        <a:rPr kumimoji="1" lang="en-US" altLang="ja-JP" sz="1800" dirty="0" smtClean="0">
                          <a:latin typeface="+mn-ea"/>
                          <a:ea typeface="+mn-ea"/>
                          <a:cs typeface="Arial" panose="020B0604020202020204" pitchFamily="34" charset="0"/>
                        </a:rPr>
                        <a:t>24</a:t>
                      </a:r>
                      <a:r>
                        <a:rPr kumimoji="1" lang="ja-JP" altLang="en-US" sz="1800" dirty="0" smtClean="0">
                          <a:latin typeface="+mn-ea"/>
                          <a:ea typeface="+mn-ea"/>
                          <a:cs typeface="Arial" panose="020B0604020202020204" pitchFamily="34" charset="0"/>
                        </a:rPr>
                        <a:t>（</a:t>
                      </a:r>
                      <a:r>
                        <a:rPr kumimoji="1" lang="en-US" altLang="ja-JP" sz="1800" dirty="0" smtClean="0">
                          <a:latin typeface="+mn-ea"/>
                          <a:ea typeface="+mn-ea"/>
                          <a:cs typeface="Arial" panose="020B0604020202020204" pitchFamily="34" charset="0"/>
                        </a:rPr>
                        <a:t>18</a:t>
                      </a:r>
                      <a:r>
                        <a:rPr kumimoji="1" lang="ja-JP" altLang="en-US" sz="1800" dirty="0" smtClean="0">
                          <a:latin typeface="+mn-ea"/>
                          <a:ea typeface="+mn-ea"/>
                          <a:cs typeface="Arial" panose="020B0604020202020204" pitchFamily="34" charset="0"/>
                        </a:rPr>
                        <a:t>）</a:t>
                      </a:r>
                      <a:endParaRPr kumimoji="1" lang="ja-JP" altLang="en-US" sz="1800" dirty="0">
                        <a:latin typeface="+mn-ea"/>
                        <a:ea typeface="+mn-ea"/>
                        <a:cs typeface="Arial" panose="020B0604020202020204" pitchFamily="34" charset="0"/>
                      </a:endParaRPr>
                    </a:p>
                  </a:txBody>
                  <a:tcPr anchor="ctr"/>
                </a:tc>
                <a:tc>
                  <a:txBody>
                    <a:bodyPr/>
                    <a:lstStyle/>
                    <a:p>
                      <a:pPr algn="r"/>
                      <a:r>
                        <a:rPr kumimoji="1" lang="en-US" altLang="ja-JP" sz="1800" dirty="0" smtClean="0">
                          <a:latin typeface="+mn-ea"/>
                          <a:ea typeface="+mn-ea"/>
                        </a:rPr>
                        <a:t>37</a:t>
                      </a:r>
                      <a:r>
                        <a:rPr kumimoji="1" lang="ja-JP" altLang="en-US" sz="1800" dirty="0" smtClean="0">
                          <a:latin typeface="+mn-ea"/>
                          <a:ea typeface="+mn-ea"/>
                        </a:rPr>
                        <a:t>（</a:t>
                      </a:r>
                      <a:r>
                        <a:rPr kumimoji="1" lang="en-US" altLang="ja-JP" sz="1800" dirty="0" smtClean="0">
                          <a:latin typeface="+mn-ea"/>
                          <a:ea typeface="+mn-ea"/>
                        </a:rPr>
                        <a:t>28</a:t>
                      </a:r>
                      <a:r>
                        <a:rPr kumimoji="1" lang="ja-JP" altLang="en-US" sz="1800" dirty="0" smtClean="0">
                          <a:latin typeface="+mn-ea"/>
                          <a:ea typeface="+mn-ea"/>
                        </a:rPr>
                        <a:t>）</a:t>
                      </a:r>
                      <a:endParaRPr kumimoji="1" lang="ja-JP" altLang="en-US" sz="1800" dirty="0">
                        <a:latin typeface="+mn-ea"/>
                        <a:ea typeface="+mn-ea"/>
                        <a:cs typeface="Arial" panose="020B0604020202020204" pitchFamily="34" charset="0"/>
                      </a:endParaRPr>
                    </a:p>
                  </a:txBody>
                  <a:tcPr anchor="ctr"/>
                </a:tc>
                <a:tc>
                  <a:txBody>
                    <a:bodyPr/>
                    <a:lstStyle/>
                    <a:p>
                      <a:pPr algn="r"/>
                      <a:r>
                        <a:rPr kumimoji="1" lang="en-US" altLang="ja-JP" sz="1800" dirty="0" smtClean="0">
                          <a:latin typeface="+mn-ea"/>
                          <a:ea typeface="+mn-ea"/>
                          <a:cs typeface="+mn-cs"/>
                        </a:rPr>
                        <a:t>11</a:t>
                      </a:r>
                      <a:r>
                        <a:rPr kumimoji="1" lang="ja-JP" altLang="en-US" sz="1800" dirty="0" smtClean="0">
                          <a:latin typeface="+mn-ea"/>
                          <a:ea typeface="+mn-ea"/>
                          <a:cs typeface="+mn-cs"/>
                        </a:rPr>
                        <a:t>（</a:t>
                      </a:r>
                      <a:r>
                        <a:rPr kumimoji="1" lang="en-US" altLang="ja-JP" sz="1800" dirty="0" smtClean="0">
                          <a:latin typeface="+mn-ea"/>
                          <a:ea typeface="+mn-ea"/>
                          <a:cs typeface="+mn-cs"/>
                        </a:rPr>
                        <a:t>5</a:t>
                      </a:r>
                      <a:r>
                        <a:rPr kumimoji="1" lang="ja-JP" altLang="en-US" sz="1800" dirty="0" smtClean="0">
                          <a:latin typeface="+mn-ea"/>
                          <a:ea typeface="+mn-ea"/>
                          <a:cs typeface="+mn-cs"/>
                        </a:rPr>
                        <a:t>）</a:t>
                      </a:r>
                      <a:endParaRPr kumimoji="1" lang="ja-JP" altLang="en-US" sz="1800" dirty="0">
                        <a:latin typeface="+mn-ea"/>
                        <a:ea typeface="+mn-ea"/>
                        <a:cs typeface="Arial" panose="020B0604020202020204" pitchFamily="34" charset="0"/>
                      </a:endParaRPr>
                    </a:p>
                  </a:txBody>
                  <a:tcPr anchor="ctr"/>
                </a:tc>
                <a:tc>
                  <a:txBody>
                    <a:bodyPr/>
                    <a:lstStyle/>
                    <a:p>
                      <a:pPr algn="r"/>
                      <a:r>
                        <a:rPr kumimoji="1" lang="en-US" altLang="ja-JP" sz="1800" b="1" dirty="0" smtClean="0">
                          <a:latin typeface="+mn-ea"/>
                          <a:ea typeface="+mn-ea"/>
                        </a:rPr>
                        <a:t>106</a:t>
                      </a:r>
                      <a:r>
                        <a:rPr kumimoji="1" lang="ja-JP" altLang="en-US" sz="1800" b="1" dirty="0" smtClean="0">
                          <a:latin typeface="+mn-ea"/>
                          <a:ea typeface="+mn-ea"/>
                        </a:rPr>
                        <a:t>（</a:t>
                      </a:r>
                      <a:r>
                        <a:rPr kumimoji="1" lang="en-US" altLang="ja-JP" sz="1800" b="1" dirty="0" smtClean="0">
                          <a:latin typeface="+mn-ea"/>
                          <a:ea typeface="+mn-ea"/>
                        </a:rPr>
                        <a:t>87</a:t>
                      </a:r>
                      <a:r>
                        <a:rPr kumimoji="1" lang="ja-JP" altLang="en-US" sz="1800" b="1" dirty="0" smtClean="0">
                          <a:latin typeface="+mn-ea"/>
                          <a:ea typeface="+mn-ea"/>
                        </a:rPr>
                        <a:t>）</a:t>
                      </a:r>
                      <a:endParaRPr kumimoji="1" lang="ja-JP" altLang="en-US" sz="1800" b="1" dirty="0">
                        <a:latin typeface="+mn-ea"/>
                        <a:ea typeface="+mn-ea"/>
                        <a:cs typeface="Arial" panose="020B0604020202020204" pitchFamily="34" charset="0"/>
                      </a:endParaRPr>
                    </a:p>
                  </a:txBody>
                  <a:tcPr anchor="ctr"/>
                </a:tc>
                <a:extLst>
                  <a:ext uri="{0D108BD9-81ED-4DB2-BD59-A6C34878D82A}">
                    <a16:rowId xmlns:a16="http://schemas.microsoft.com/office/drawing/2014/main" val="10001"/>
                  </a:ext>
                </a:extLst>
              </a:tr>
              <a:tr h="396044">
                <a:tc rowSpan="2">
                  <a:txBody>
                    <a:bodyPr/>
                    <a:lstStyle/>
                    <a:p>
                      <a:endParaRPr kumimoji="1" lang="ja-JP" altLang="en-US" sz="1400" dirty="0"/>
                    </a:p>
                  </a:txBody>
                  <a:tcPr>
                    <a:lnT w="9525" cap="flat" cmpd="sng" algn="ctr">
                      <a:noFill/>
                      <a:prstDash val="solid"/>
                    </a:lnT>
                  </a:tcPr>
                </a:tc>
                <a:tc>
                  <a:txBody>
                    <a:bodyPr/>
                    <a:lstStyle/>
                    <a:p>
                      <a:r>
                        <a:rPr kumimoji="1" lang="ja-JP" altLang="en-US" sz="1400" b="0" dirty="0" smtClean="0"/>
                        <a:t>虐待の事実が認められた件数</a:t>
                      </a:r>
                      <a:endParaRPr kumimoji="1" lang="ja-JP" altLang="en-US" sz="1400" b="0" dirty="0">
                        <a:latin typeface="Arial" panose="020B0604020202020204" pitchFamily="34" charset="0"/>
                        <a:ea typeface="+mn-ea"/>
                        <a:cs typeface="Arial" panose="020B0604020202020204" pitchFamily="34" charset="0"/>
                      </a:endParaRPr>
                    </a:p>
                  </a:txBody>
                  <a:tcPr anchor="ctr"/>
                </a:tc>
                <a:tc>
                  <a:txBody>
                    <a:bodyPr/>
                    <a:lstStyle/>
                    <a:p>
                      <a:pPr algn="r"/>
                      <a:r>
                        <a:rPr kumimoji="1" lang="en-US" altLang="ja-JP" sz="1800" b="0" dirty="0" smtClean="0">
                          <a:latin typeface="+mn-ea"/>
                          <a:ea typeface="+mn-ea"/>
                          <a:cs typeface="+mn-cs"/>
                        </a:rPr>
                        <a:t>8</a:t>
                      </a:r>
                      <a:r>
                        <a:rPr kumimoji="1" lang="ja-JP" altLang="en-US" sz="1800" b="0" dirty="0" smtClean="0">
                          <a:latin typeface="+mn-ea"/>
                          <a:ea typeface="+mn-ea"/>
                          <a:cs typeface="+mn-cs"/>
                        </a:rPr>
                        <a:t>（</a:t>
                      </a:r>
                      <a:r>
                        <a:rPr kumimoji="1" lang="en-US" altLang="ja-JP" sz="1800" b="0" dirty="0" smtClean="0">
                          <a:latin typeface="+mn-ea"/>
                          <a:ea typeface="+mn-ea"/>
                          <a:cs typeface="+mn-cs"/>
                        </a:rPr>
                        <a:t>13</a:t>
                      </a:r>
                      <a:r>
                        <a:rPr kumimoji="1" lang="ja-JP" altLang="en-US" sz="1800" b="0" dirty="0" smtClean="0">
                          <a:latin typeface="+mn-ea"/>
                          <a:ea typeface="+mn-ea"/>
                          <a:cs typeface="+mn-cs"/>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0" dirty="0" smtClean="0">
                          <a:latin typeface="+mn-ea"/>
                          <a:ea typeface="+mn-ea"/>
                        </a:rPr>
                        <a:t>4</a:t>
                      </a:r>
                      <a:r>
                        <a:rPr kumimoji="1" lang="ja-JP" altLang="en-US" sz="1800" b="0" dirty="0" smtClean="0">
                          <a:latin typeface="+mn-ea"/>
                          <a:ea typeface="+mn-ea"/>
                        </a:rPr>
                        <a:t>（</a:t>
                      </a:r>
                      <a:r>
                        <a:rPr kumimoji="1" lang="en-US" altLang="ja-JP" sz="1800" b="0" dirty="0" smtClean="0">
                          <a:latin typeface="+mn-ea"/>
                          <a:ea typeface="+mn-ea"/>
                        </a:rPr>
                        <a:t>5</a:t>
                      </a:r>
                      <a:r>
                        <a:rPr kumimoji="1" lang="ja-JP" altLang="en-US" sz="1800" b="0" dirty="0" smtClean="0">
                          <a:latin typeface="+mn-ea"/>
                          <a:ea typeface="+mn-ea"/>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0" dirty="0" smtClean="0">
                          <a:latin typeface="+mn-ea"/>
                          <a:ea typeface="+mn-ea"/>
                        </a:rPr>
                        <a:t>21</a:t>
                      </a:r>
                      <a:r>
                        <a:rPr kumimoji="1" lang="ja-JP" altLang="en-US" sz="1800" b="0" dirty="0" smtClean="0">
                          <a:latin typeface="+mn-ea"/>
                          <a:ea typeface="+mn-ea"/>
                        </a:rPr>
                        <a:t>（</a:t>
                      </a:r>
                      <a:r>
                        <a:rPr kumimoji="1" lang="en-US" altLang="ja-JP" sz="1800" b="0" dirty="0" smtClean="0">
                          <a:latin typeface="+mn-ea"/>
                          <a:ea typeface="+mn-ea"/>
                        </a:rPr>
                        <a:t>17</a:t>
                      </a:r>
                      <a:r>
                        <a:rPr kumimoji="1" lang="ja-JP" altLang="en-US" sz="1800" b="0" dirty="0" smtClean="0">
                          <a:latin typeface="+mn-ea"/>
                          <a:ea typeface="+mn-ea"/>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0" dirty="0" smtClean="0">
                          <a:latin typeface="+mn-ea"/>
                          <a:ea typeface="+mn-ea"/>
                        </a:rPr>
                        <a:t>0</a:t>
                      </a:r>
                      <a:r>
                        <a:rPr kumimoji="1" lang="ja-JP" altLang="en-US" sz="1800" b="0" dirty="0" smtClean="0">
                          <a:latin typeface="+mn-ea"/>
                          <a:ea typeface="+mn-ea"/>
                        </a:rPr>
                        <a:t>（</a:t>
                      </a:r>
                      <a:r>
                        <a:rPr kumimoji="1" lang="en-US" altLang="ja-JP" sz="1800" b="0" dirty="0" smtClean="0">
                          <a:latin typeface="+mn-ea"/>
                          <a:ea typeface="+mn-ea"/>
                        </a:rPr>
                        <a:t>0</a:t>
                      </a:r>
                      <a:r>
                        <a:rPr kumimoji="1" lang="ja-JP" altLang="en-US" sz="1800" b="0" dirty="0" smtClean="0">
                          <a:latin typeface="+mn-ea"/>
                          <a:ea typeface="+mn-ea"/>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1" dirty="0" smtClean="0">
                          <a:latin typeface="+mn-ea"/>
                          <a:ea typeface="+mn-ea"/>
                        </a:rPr>
                        <a:t>33</a:t>
                      </a:r>
                      <a:r>
                        <a:rPr kumimoji="1" lang="ja-JP" altLang="en-US" sz="1800" b="1" dirty="0" smtClean="0">
                          <a:latin typeface="+mn-ea"/>
                          <a:ea typeface="+mn-ea"/>
                        </a:rPr>
                        <a:t>（</a:t>
                      </a:r>
                      <a:r>
                        <a:rPr kumimoji="1" lang="en-US" altLang="ja-JP" sz="1800" b="1" dirty="0" smtClean="0">
                          <a:latin typeface="+mn-ea"/>
                          <a:ea typeface="+mn-ea"/>
                        </a:rPr>
                        <a:t>35</a:t>
                      </a:r>
                      <a:r>
                        <a:rPr kumimoji="1" lang="ja-JP" altLang="en-US" sz="1800" b="1" dirty="0" smtClean="0">
                          <a:latin typeface="+mn-ea"/>
                          <a:ea typeface="+mn-ea"/>
                        </a:rPr>
                        <a:t>）</a:t>
                      </a:r>
                      <a:endParaRPr kumimoji="1" lang="ja-JP" altLang="en-US" sz="1800" b="1" dirty="0">
                        <a:latin typeface="+mn-ea"/>
                        <a:ea typeface="+mn-ea"/>
                        <a:cs typeface="Arial" panose="020B0604020202020204" pitchFamily="34" charset="0"/>
                      </a:endParaRPr>
                    </a:p>
                  </a:txBody>
                  <a:tcPr anchor="ctr"/>
                </a:tc>
                <a:extLst>
                  <a:ext uri="{0D108BD9-81ED-4DB2-BD59-A6C34878D82A}">
                    <a16:rowId xmlns:a16="http://schemas.microsoft.com/office/drawing/2014/main" val="10002"/>
                  </a:ext>
                </a:extLst>
              </a:tr>
              <a:tr h="396044">
                <a:tc vMerge="1">
                  <a:txBody>
                    <a:bodyPr/>
                    <a:lstStyle/>
                    <a:p>
                      <a:endParaRPr kumimoji="1" lang="ja-JP" altLang="en-US"/>
                    </a:p>
                  </a:txBody>
                  <a:tcPr/>
                </a:tc>
                <a:tc>
                  <a:txBody>
                    <a:bodyPr/>
                    <a:lstStyle/>
                    <a:p>
                      <a:r>
                        <a:rPr kumimoji="1" lang="ja-JP" altLang="en-US" sz="1400" b="0" dirty="0" smtClean="0"/>
                        <a:t>被虐待者数</a:t>
                      </a:r>
                      <a:endParaRPr kumimoji="1" lang="ja-JP" altLang="en-US" sz="1400" b="0" dirty="0">
                        <a:latin typeface="Arial" panose="020B0604020202020204" pitchFamily="34" charset="0"/>
                        <a:ea typeface="+mn-ea"/>
                        <a:cs typeface="Arial" panose="020B0604020202020204" pitchFamily="34" charset="0"/>
                      </a:endParaRPr>
                    </a:p>
                  </a:txBody>
                  <a:tcPr anchor="ctr"/>
                </a:tc>
                <a:tc>
                  <a:txBody>
                    <a:bodyPr/>
                    <a:lstStyle/>
                    <a:p>
                      <a:pPr algn="r"/>
                      <a:r>
                        <a:rPr kumimoji="1" lang="en-US" altLang="ja-JP" sz="1800" b="0" dirty="0" smtClean="0">
                          <a:latin typeface="+mn-ea"/>
                          <a:ea typeface="+mn-ea"/>
                          <a:cs typeface="+mn-cs"/>
                        </a:rPr>
                        <a:t>8</a:t>
                      </a:r>
                      <a:r>
                        <a:rPr kumimoji="1" lang="ja-JP" altLang="en-US" sz="1800" b="0" dirty="0" smtClean="0">
                          <a:latin typeface="+mn-ea"/>
                          <a:ea typeface="+mn-ea"/>
                          <a:cs typeface="+mn-cs"/>
                        </a:rPr>
                        <a:t>（</a:t>
                      </a:r>
                      <a:r>
                        <a:rPr kumimoji="1" lang="en-US" altLang="ja-JP" sz="1800" b="0" dirty="0" smtClean="0">
                          <a:latin typeface="+mn-ea"/>
                          <a:ea typeface="+mn-ea"/>
                          <a:cs typeface="+mn-cs"/>
                        </a:rPr>
                        <a:t>13</a:t>
                      </a:r>
                      <a:r>
                        <a:rPr kumimoji="1" lang="ja-JP" altLang="en-US" sz="1800" b="0" dirty="0" smtClean="0">
                          <a:latin typeface="+mn-ea"/>
                          <a:ea typeface="+mn-ea"/>
                          <a:cs typeface="+mn-cs"/>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0" dirty="0" smtClean="0">
                          <a:latin typeface="+mn-ea"/>
                          <a:ea typeface="+mn-ea"/>
                        </a:rPr>
                        <a:t>6</a:t>
                      </a:r>
                      <a:r>
                        <a:rPr kumimoji="1" lang="ja-JP" altLang="en-US" sz="1800" b="0" dirty="0" smtClean="0">
                          <a:latin typeface="+mn-ea"/>
                          <a:ea typeface="+mn-ea"/>
                        </a:rPr>
                        <a:t>（</a:t>
                      </a:r>
                      <a:r>
                        <a:rPr kumimoji="1" lang="en-US" altLang="ja-JP" sz="1800" b="0" dirty="0" smtClean="0">
                          <a:latin typeface="+mn-ea"/>
                          <a:ea typeface="+mn-ea"/>
                        </a:rPr>
                        <a:t>5</a:t>
                      </a:r>
                      <a:r>
                        <a:rPr kumimoji="1" lang="ja-JP" altLang="en-US" sz="1800" b="0" dirty="0" smtClean="0">
                          <a:latin typeface="+mn-ea"/>
                          <a:ea typeface="+mn-ea"/>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0" dirty="0" smtClean="0">
                          <a:latin typeface="+mn-ea"/>
                          <a:ea typeface="+mn-ea"/>
                        </a:rPr>
                        <a:t>21</a:t>
                      </a:r>
                      <a:r>
                        <a:rPr kumimoji="1" lang="ja-JP" altLang="en-US" sz="1800" b="0" dirty="0" smtClean="0">
                          <a:latin typeface="+mn-ea"/>
                          <a:ea typeface="+mn-ea"/>
                        </a:rPr>
                        <a:t>（</a:t>
                      </a:r>
                      <a:r>
                        <a:rPr kumimoji="1" lang="en-US" altLang="ja-JP" sz="1800" b="0" dirty="0" smtClean="0">
                          <a:latin typeface="+mn-ea"/>
                          <a:ea typeface="+mn-ea"/>
                        </a:rPr>
                        <a:t>17</a:t>
                      </a:r>
                      <a:r>
                        <a:rPr kumimoji="1" lang="ja-JP" altLang="en-US" sz="1800" b="0" dirty="0" smtClean="0">
                          <a:latin typeface="+mn-ea"/>
                          <a:ea typeface="+mn-ea"/>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0" dirty="0" smtClean="0">
                          <a:latin typeface="+mn-ea"/>
                          <a:ea typeface="+mn-ea"/>
                        </a:rPr>
                        <a:t>0</a:t>
                      </a:r>
                      <a:r>
                        <a:rPr kumimoji="1" lang="ja-JP" altLang="en-US" sz="1800" b="0" dirty="0" smtClean="0">
                          <a:latin typeface="+mn-ea"/>
                          <a:ea typeface="+mn-ea"/>
                        </a:rPr>
                        <a:t>（</a:t>
                      </a:r>
                      <a:r>
                        <a:rPr kumimoji="1" lang="en-US" altLang="ja-JP" sz="1800" b="0" dirty="0" smtClean="0">
                          <a:latin typeface="+mn-ea"/>
                          <a:ea typeface="+mn-ea"/>
                        </a:rPr>
                        <a:t>0</a:t>
                      </a:r>
                      <a:r>
                        <a:rPr kumimoji="1" lang="ja-JP" altLang="en-US" sz="1800" b="0" dirty="0" smtClean="0">
                          <a:latin typeface="+mn-ea"/>
                          <a:ea typeface="+mn-ea"/>
                        </a:rPr>
                        <a:t>）</a:t>
                      </a:r>
                      <a:endParaRPr kumimoji="1" lang="ja-JP" altLang="en-US" sz="1800" b="0" dirty="0">
                        <a:latin typeface="+mn-ea"/>
                        <a:ea typeface="+mn-ea"/>
                        <a:cs typeface="Arial" panose="020B0604020202020204" pitchFamily="34" charset="0"/>
                      </a:endParaRPr>
                    </a:p>
                  </a:txBody>
                  <a:tcPr anchor="ctr"/>
                </a:tc>
                <a:tc>
                  <a:txBody>
                    <a:bodyPr/>
                    <a:lstStyle/>
                    <a:p>
                      <a:pPr algn="r"/>
                      <a:r>
                        <a:rPr kumimoji="1" lang="en-US" altLang="ja-JP" sz="1800" b="1" dirty="0" smtClean="0">
                          <a:latin typeface="+mn-ea"/>
                          <a:ea typeface="+mn-ea"/>
                        </a:rPr>
                        <a:t>35</a:t>
                      </a:r>
                      <a:r>
                        <a:rPr kumimoji="1" lang="ja-JP" altLang="en-US" sz="1800" b="1" dirty="0" smtClean="0">
                          <a:latin typeface="+mn-ea"/>
                          <a:ea typeface="+mn-ea"/>
                        </a:rPr>
                        <a:t>（</a:t>
                      </a:r>
                      <a:r>
                        <a:rPr kumimoji="1" lang="en-US" altLang="ja-JP" sz="1800" b="1" dirty="0" smtClean="0">
                          <a:latin typeface="+mn-ea"/>
                          <a:ea typeface="+mn-ea"/>
                        </a:rPr>
                        <a:t>35</a:t>
                      </a:r>
                      <a:r>
                        <a:rPr kumimoji="1" lang="ja-JP" altLang="en-US" sz="1800" b="1" dirty="0" smtClean="0">
                          <a:latin typeface="+mn-ea"/>
                          <a:ea typeface="+mn-ea"/>
                        </a:rPr>
                        <a:t>）</a:t>
                      </a:r>
                      <a:endParaRPr kumimoji="1" lang="ja-JP" altLang="en-US" sz="1800" b="1" dirty="0">
                        <a:latin typeface="+mn-ea"/>
                        <a:ea typeface="+mn-ea"/>
                        <a:cs typeface="Arial" panose="020B0604020202020204" pitchFamily="34" charset="0"/>
                      </a:endParaRPr>
                    </a:p>
                  </a:txBody>
                  <a:tcPr anchor="ctr"/>
                </a:tc>
                <a:extLst>
                  <a:ext uri="{0D108BD9-81ED-4DB2-BD59-A6C34878D82A}">
                    <a16:rowId xmlns:a16="http://schemas.microsoft.com/office/drawing/2014/main" val="1000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665027228"/>
              </p:ext>
            </p:extLst>
          </p:nvPr>
        </p:nvGraphicFramePr>
        <p:xfrm>
          <a:off x="563469" y="4127816"/>
          <a:ext cx="9035994" cy="2016222"/>
        </p:xfrm>
        <a:graphic>
          <a:graphicData uri="http://schemas.openxmlformats.org/drawingml/2006/table">
            <a:tbl>
              <a:tblPr firstRow="1" lastCol="1" bandRow="1" bandCol="1">
                <a:tableStyleId>{69012ECD-51FC-41F1-AA8D-1B2483CD663E}</a:tableStyleId>
              </a:tblPr>
              <a:tblGrid>
                <a:gridCol w="1445866">
                  <a:extLst>
                    <a:ext uri="{9D8B030D-6E8A-4147-A177-3AD203B41FA5}">
                      <a16:colId xmlns:a16="http://schemas.microsoft.com/office/drawing/2014/main" val="20000"/>
                    </a:ext>
                  </a:extLst>
                </a:gridCol>
                <a:gridCol w="542152">
                  <a:extLst>
                    <a:ext uri="{9D8B030D-6E8A-4147-A177-3AD203B41FA5}">
                      <a16:colId xmlns:a16="http://schemas.microsoft.com/office/drawing/2014/main" val="20001"/>
                    </a:ext>
                  </a:extLst>
                </a:gridCol>
                <a:gridCol w="542152">
                  <a:extLst>
                    <a:ext uri="{9D8B030D-6E8A-4147-A177-3AD203B41FA5}">
                      <a16:colId xmlns:a16="http://schemas.microsoft.com/office/drawing/2014/main" val="20002"/>
                    </a:ext>
                  </a:extLst>
                </a:gridCol>
                <a:gridCol w="542152">
                  <a:extLst>
                    <a:ext uri="{9D8B030D-6E8A-4147-A177-3AD203B41FA5}">
                      <a16:colId xmlns:a16="http://schemas.microsoft.com/office/drawing/2014/main" val="20003"/>
                    </a:ext>
                  </a:extLst>
                </a:gridCol>
                <a:gridCol w="542152">
                  <a:extLst>
                    <a:ext uri="{9D8B030D-6E8A-4147-A177-3AD203B41FA5}">
                      <a16:colId xmlns:a16="http://schemas.microsoft.com/office/drawing/2014/main" val="20004"/>
                    </a:ext>
                  </a:extLst>
                </a:gridCol>
                <a:gridCol w="542152">
                  <a:extLst>
                    <a:ext uri="{9D8B030D-6E8A-4147-A177-3AD203B41FA5}">
                      <a16:colId xmlns:a16="http://schemas.microsoft.com/office/drawing/2014/main" val="20005"/>
                    </a:ext>
                  </a:extLst>
                </a:gridCol>
                <a:gridCol w="542152">
                  <a:extLst>
                    <a:ext uri="{9D8B030D-6E8A-4147-A177-3AD203B41FA5}">
                      <a16:colId xmlns:a16="http://schemas.microsoft.com/office/drawing/2014/main" val="20006"/>
                    </a:ext>
                  </a:extLst>
                </a:gridCol>
                <a:gridCol w="542152">
                  <a:extLst>
                    <a:ext uri="{9D8B030D-6E8A-4147-A177-3AD203B41FA5}">
                      <a16:colId xmlns:a16="http://schemas.microsoft.com/office/drawing/2014/main" val="20007"/>
                    </a:ext>
                  </a:extLst>
                </a:gridCol>
                <a:gridCol w="542152">
                  <a:extLst>
                    <a:ext uri="{9D8B030D-6E8A-4147-A177-3AD203B41FA5}">
                      <a16:colId xmlns:a16="http://schemas.microsoft.com/office/drawing/2014/main" val="20008"/>
                    </a:ext>
                  </a:extLst>
                </a:gridCol>
                <a:gridCol w="542152">
                  <a:extLst>
                    <a:ext uri="{9D8B030D-6E8A-4147-A177-3AD203B41FA5}">
                      <a16:colId xmlns:a16="http://schemas.microsoft.com/office/drawing/2014/main" val="20009"/>
                    </a:ext>
                  </a:extLst>
                </a:gridCol>
                <a:gridCol w="542152">
                  <a:extLst>
                    <a:ext uri="{9D8B030D-6E8A-4147-A177-3AD203B41FA5}">
                      <a16:colId xmlns:a16="http://schemas.microsoft.com/office/drawing/2014/main" val="20010"/>
                    </a:ext>
                  </a:extLst>
                </a:gridCol>
                <a:gridCol w="542152">
                  <a:extLst>
                    <a:ext uri="{9D8B030D-6E8A-4147-A177-3AD203B41FA5}">
                      <a16:colId xmlns:a16="http://schemas.microsoft.com/office/drawing/2014/main" val="20011"/>
                    </a:ext>
                  </a:extLst>
                </a:gridCol>
                <a:gridCol w="542152">
                  <a:extLst>
                    <a:ext uri="{9D8B030D-6E8A-4147-A177-3AD203B41FA5}">
                      <a16:colId xmlns:a16="http://schemas.microsoft.com/office/drawing/2014/main" val="20012"/>
                    </a:ext>
                  </a:extLst>
                </a:gridCol>
                <a:gridCol w="542152">
                  <a:extLst>
                    <a:ext uri="{9D8B030D-6E8A-4147-A177-3AD203B41FA5}">
                      <a16:colId xmlns:a16="http://schemas.microsoft.com/office/drawing/2014/main" val="20013"/>
                    </a:ext>
                  </a:extLst>
                </a:gridCol>
                <a:gridCol w="542152">
                  <a:extLst>
                    <a:ext uri="{9D8B030D-6E8A-4147-A177-3AD203B41FA5}">
                      <a16:colId xmlns:a16="http://schemas.microsoft.com/office/drawing/2014/main" val="20014"/>
                    </a:ext>
                  </a:extLst>
                </a:gridCol>
              </a:tblGrid>
              <a:tr h="54810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本人</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家族</a:t>
                      </a:r>
                      <a:br>
                        <a:rPr lang="ja-JP" altLang="en-US" sz="900" b="0" u="none" strike="noStrike" dirty="0">
                          <a:effectLst/>
                        </a:rPr>
                      </a:br>
                      <a:r>
                        <a:rPr lang="ja-JP" altLang="en-US" sz="900" b="0" u="none" strike="noStrike" dirty="0">
                          <a:effectLst/>
                        </a:rPr>
                        <a:t>・親族</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fontAlgn="ctr"/>
                      <a:r>
                        <a:rPr lang="ja-JP" altLang="en-US" sz="900" b="0" u="none" strike="noStrike" dirty="0">
                          <a:effectLst/>
                        </a:rPr>
                        <a:t>近隣住民</a:t>
                      </a:r>
                      <a:br>
                        <a:rPr lang="ja-JP" altLang="en-US" sz="900" b="0" u="none" strike="noStrike" dirty="0">
                          <a:effectLst/>
                        </a:rPr>
                      </a:br>
                      <a:r>
                        <a:rPr lang="ja-JP" altLang="en-US" sz="900" b="0" u="none" strike="noStrike" dirty="0">
                          <a:effectLst/>
                        </a:rPr>
                        <a:t>・知人</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民生委員</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fontAlgn="ctr"/>
                      <a:r>
                        <a:rPr lang="zh-TW" altLang="en-US" sz="900" b="0" u="none" strike="noStrike" dirty="0">
                          <a:effectLst/>
                        </a:rPr>
                        <a:t>医療機関関係者</a:t>
                      </a:r>
                      <a:endParaRPr lang="zh-TW"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教職員</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fontAlgn="ctr"/>
                      <a:r>
                        <a:rPr lang="ja-JP" altLang="en-US" sz="800" b="0" u="none" strike="noStrike" dirty="0">
                          <a:effectLst/>
                        </a:rPr>
                        <a:t>相談支援専門員・福祉施設従事者等</a:t>
                      </a:r>
                      <a:endParaRPr lang="ja-JP" altLang="en-US" sz="8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fontAlgn="ctr"/>
                      <a:r>
                        <a:rPr lang="ja-JP" altLang="en-US" sz="900" b="0" u="none" strike="noStrike" dirty="0">
                          <a:effectLst/>
                        </a:rPr>
                        <a:t>虐待者</a:t>
                      </a:r>
                      <a:br>
                        <a:rPr lang="ja-JP" altLang="en-US" sz="900" b="0" u="none" strike="noStrike" dirty="0">
                          <a:effectLst/>
                        </a:rPr>
                      </a:br>
                      <a:r>
                        <a:rPr lang="ja-JP" altLang="en-US" sz="900" b="0" u="none" strike="noStrike" dirty="0">
                          <a:effectLst/>
                        </a:rPr>
                        <a:t>自身</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警察</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fontAlgn="ctr"/>
                      <a:r>
                        <a:rPr lang="zh-TW" altLang="en-US" sz="900" b="0" u="none" strike="noStrike" dirty="0">
                          <a:effectLst/>
                        </a:rPr>
                        <a:t>市町村</a:t>
                      </a:r>
                      <a:br>
                        <a:rPr lang="zh-TW" altLang="en-US" sz="900" b="0" u="none" strike="noStrike" dirty="0">
                          <a:effectLst/>
                        </a:rPr>
                      </a:br>
                      <a:r>
                        <a:rPr lang="zh-TW" altLang="en-US" sz="900" b="0" u="none" strike="noStrike" dirty="0">
                          <a:effectLst/>
                        </a:rPr>
                        <a:t>行政職員</a:t>
                      </a:r>
                      <a:endParaRPr lang="zh-TW"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その他</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労働局からの通報</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不明</a:t>
                      </a:r>
                      <a:br>
                        <a:rPr lang="ja-JP" altLang="en-US" sz="900" b="0" u="none" strike="noStrike" dirty="0">
                          <a:effectLst/>
                        </a:rPr>
                      </a:br>
                      <a:r>
                        <a:rPr lang="en-US" altLang="ja-JP" sz="900" b="0" u="none" strike="noStrike" dirty="0">
                          <a:effectLst/>
                        </a:rPr>
                        <a:t>(</a:t>
                      </a:r>
                      <a:r>
                        <a:rPr lang="ja-JP" altLang="en-US" sz="900" b="0" u="none" strike="noStrike" dirty="0">
                          <a:effectLst/>
                        </a:rPr>
                        <a:t>匿名を</a:t>
                      </a:r>
                      <a:br>
                        <a:rPr lang="ja-JP" altLang="en-US" sz="900" b="0" u="none" strike="noStrike" dirty="0">
                          <a:effectLst/>
                        </a:rPr>
                      </a:br>
                      <a:r>
                        <a:rPr lang="ja-JP" altLang="en-US" sz="900" b="0" u="none" strike="noStrike" dirty="0">
                          <a:effectLst/>
                        </a:rPr>
                        <a:t>含む</a:t>
                      </a:r>
                      <a:r>
                        <a:rPr lang="en-US" altLang="ja-JP" sz="900" b="0" u="none" strike="noStrike" dirty="0">
                          <a:effectLst/>
                        </a:rPr>
                        <a:t>)</a:t>
                      </a:r>
                      <a:endParaRPr lang="en-US" altLang="ja-JP"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900" b="0" u="none" strike="noStrike" dirty="0">
                          <a:effectLst/>
                        </a:rPr>
                        <a:t>計</a:t>
                      </a:r>
                      <a:endParaRPr lang="ja-JP" altLang="en-US" sz="9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244687">
                <a:tc>
                  <a:txBody>
                    <a:bodyPr/>
                    <a:lstStyle/>
                    <a:p>
                      <a:pPr algn="l" fontAlgn="ctr"/>
                      <a:r>
                        <a:rPr lang="ja-JP" altLang="en-US" sz="1000" u="none" strike="noStrike" dirty="0">
                          <a:effectLst/>
                        </a:rPr>
                        <a:t>養護者による虐待</a:t>
                      </a:r>
                      <a:endParaRPr lang="ja-JP" altLang="en-US" sz="10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BlToTr w="12700" cap="flat" cmpd="sng" algn="ctr">
                      <a:solidFill>
                        <a:schemeClr val="accent1"/>
                      </a:solidFill>
                      <a:prstDash val="solid"/>
                      <a:round/>
                      <a:headEnd type="none" w="med" len="med"/>
                      <a:tailEnd type="none" w="med" len="med"/>
                    </a:lnBlToTr>
                  </a:tcP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36</a:t>
                      </a:r>
                    </a:p>
                  </a:txBody>
                  <a:tcPr marL="9525" marR="9525" marT="9525" marB="0" anchor="ctr"/>
                </a:tc>
                <a:extLst>
                  <a:ext uri="{0D108BD9-81ED-4DB2-BD59-A6C34878D82A}">
                    <a16:rowId xmlns:a16="http://schemas.microsoft.com/office/drawing/2014/main" val="10001"/>
                  </a:ext>
                </a:extLst>
              </a:tr>
              <a:tr h="244687">
                <a:tc>
                  <a:txBody>
                    <a:bodyPr/>
                    <a:lstStyle/>
                    <a:p>
                      <a:pPr algn="l" fontAlgn="ctr"/>
                      <a:r>
                        <a:rPr lang="ja-JP" altLang="en-US" sz="1000" u="none" strike="noStrike" dirty="0">
                          <a:effectLst/>
                        </a:rPr>
                        <a:t>施設従事者等による虐待</a:t>
                      </a:r>
                      <a:endParaRPr lang="ja-JP" altLang="en-US" sz="10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BlToTr w="12700" cap="flat" cmpd="sng" algn="ctr">
                      <a:solidFill>
                        <a:schemeClr val="accent1"/>
                      </a:solidFill>
                      <a:prstDash val="solid"/>
                      <a:round/>
                      <a:headEnd type="none" w="med" len="med"/>
                      <a:tailEnd type="none" w="med" len="med"/>
                    </a:lnBlToTr>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9525" marT="9525" marB="0" anchor="ctr"/>
                </a:tc>
                <a:extLst>
                  <a:ext uri="{0D108BD9-81ED-4DB2-BD59-A6C34878D82A}">
                    <a16:rowId xmlns:a16="http://schemas.microsoft.com/office/drawing/2014/main" val="10002"/>
                  </a:ext>
                </a:extLst>
              </a:tr>
              <a:tr h="244687">
                <a:tc>
                  <a:txBody>
                    <a:bodyPr/>
                    <a:lstStyle/>
                    <a:p>
                      <a:pPr algn="l" fontAlgn="ctr"/>
                      <a:r>
                        <a:rPr lang="ja-JP" altLang="en-US" sz="1000" u="none" strike="noStrike" dirty="0">
                          <a:effectLst/>
                        </a:rPr>
                        <a:t>使用者による虐待</a:t>
                      </a:r>
                      <a:endParaRPr lang="ja-JP" altLang="en-US" sz="10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9525" marT="9525" marB="0" anchor="ctr"/>
                </a:tc>
                <a:extLst>
                  <a:ext uri="{0D108BD9-81ED-4DB2-BD59-A6C34878D82A}">
                    <a16:rowId xmlns:a16="http://schemas.microsoft.com/office/drawing/2014/main" val="10003"/>
                  </a:ext>
                </a:extLst>
              </a:tr>
              <a:tr h="244687">
                <a:tc>
                  <a:txBody>
                    <a:bodyPr/>
                    <a:lstStyle/>
                    <a:p>
                      <a:pPr algn="l" fontAlgn="ctr"/>
                      <a:r>
                        <a:rPr lang="ja-JP" altLang="en-US" sz="1000" u="none" strike="noStrike" dirty="0">
                          <a:effectLst/>
                        </a:rPr>
                        <a:t>その他</a:t>
                      </a:r>
                      <a:endParaRPr lang="ja-JP" altLang="en-US" sz="10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extLst>
                  <a:ext uri="{0D108BD9-81ED-4DB2-BD59-A6C34878D82A}">
                    <a16:rowId xmlns:a16="http://schemas.microsoft.com/office/drawing/2014/main" val="10004"/>
                  </a:ext>
                </a:extLst>
              </a:tr>
              <a:tr h="244687">
                <a:tc>
                  <a:txBody>
                    <a:bodyPr/>
                    <a:lstStyle/>
                    <a:p>
                      <a:pPr algn="ctr" fontAlgn="ctr"/>
                      <a:r>
                        <a:rPr lang="ja-JP" altLang="en-US" sz="1000" b="1" u="none" strike="noStrike" dirty="0">
                          <a:effectLst/>
                        </a:rPr>
                        <a:t>計</a:t>
                      </a:r>
                      <a:endParaRPr lang="ja-JP" altLang="en-US" sz="1000" b="1"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9525" marT="9525" marB="0" anchor="ctr"/>
                </a:tc>
                <a:tc>
                  <a:txBody>
                    <a:bodyPr/>
                    <a:lstStyle/>
                    <a:p>
                      <a:pPr algn="r" fontAlgn="ctr"/>
                      <a:r>
                        <a:rPr lang="en-US" altLang="ja-JP" sz="1400" b="1"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r" fontAlgn="ctr"/>
                      <a:r>
                        <a:rPr lang="en-US" altLang="ja-JP" sz="1400" b="1" i="0" u="none" strike="noStrike" dirty="0">
                          <a:solidFill>
                            <a:srgbClr val="000000"/>
                          </a:solidFill>
                          <a:effectLst/>
                          <a:latin typeface="ＭＳ Ｐゴシック" panose="020B0600070205080204" pitchFamily="50" charset="-128"/>
                          <a:ea typeface="ＭＳ Ｐゴシック" panose="020B0600070205080204" pitchFamily="50" charset="-128"/>
                        </a:rPr>
                        <a:t>108</a:t>
                      </a:r>
                    </a:p>
                  </a:txBody>
                  <a:tcPr marL="9525" marR="9525" marT="9525" marB="0" anchor="ctr"/>
                </a:tc>
                <a:extLst>
                  <a:ext uri="{0D108BD9-81ED-4DB2-BD59-A6C34878D82A}">
                    <a16:rowId xmlns:a16="http://schemas.microsoft.com/office/drawing/2014/main" val="10005"/>
                  </a:ext>
                </a:extLst>
              </a:tr>
              <a:tr h="244687">
                <a:tc>
                  <a:txBody>
                    <a:bodyPr/>
                    <a:lstStyle/>
                    <a:p>
                      <a:pPr algn="ctr" fontAlgn="ctr"/>
                      <a:r>
                        <a:rPr lang="ja-JP" altLang="en-US" sz="1000" u="none" strike="noStrike" dirty="0">
                          <a:effectLst/>
                        </a:rPr>
                        <a:t>構成割合</a:t>
                      </a:r>
                      <a:endParaRPr lang="ja-JP" altLang="en-US" sz="1000" b="0" i="0" u="none" strike="noStrike" dirty="0">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26.4%</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7.5%</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0.9%</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0.9%</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14.2%</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8.5%</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0.0%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33.0%</a:t>
                      </a:r>
                    </a:p>
                  </a:txBody>
                  <a:tcPr marL="9525" marR="9525" marT="9525" marB="0" anchor="ctr"/>
                </a:tc>
                <a:tc>
                  <a:txBody>
                    <a:bodyPr/>
                    <a:lstStyle/>
                    <a:p>
                      <a:pPr algn="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9525" marT="9525" marB="0" anchor="ctr"/>
                </a:tc>
                <a:tc>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tc>
                <a:extLst>
                  <a:ext uri="{0D108BD9-81ED-4DB2-BD59-A6C34878D82A}">
                    <a16:rowId xmlns:a16="http://schemas.microsoft.com/office/drawing/2014/main" val="10006"/>
                  </a:ext>
                </a:extLst>
              </a:tr>
            </a:tbl>
          </a:graphicData>
        </a:graphic>
      </p:graphicFrame>
      <p:cxnSp>
        <p:nvCxnSpPr>
          <p:cNvPr id="9" name="直線コネクタ 8"/>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93000" y="-6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defRPr/>
            </a:pPr>
            <a:r>
              <a:rPr lang="ja-JP" altLang="en-US" sz="2800" dirty="0">
                <a:solidFill>
                  <a:schemeClr val="tx1"/>
                </a:solidFill>
                <a:latin typeface="+mn-ea"/>
              </a:rPr>
              <a:t>富山県における障害者虐待の状況（</a:t>
            </a:r>
            <a:r>
              <a:rPr lang="ja-JP" altLang="en-US" sz="2800" dirty="0" smtClean="0">
                <a:solidFill>
                  <a:schemeClr val="tx1"/>
                </a:solidFill>
                <a:latin typeface="+mn-ea"/>
              </a:rPr>
              <a:t>平成３</a:t>
            </a:r>
            <a:r>
              <a:rPr lang="ja-JP" altLang="en-US" sz="2800" dirty="0">
                <a:solidFill>
                  <a:schemeClr val="tx1"/>
                </a:solidFill>
                <a:latin typeface="+mn-ea"/>
              </a:rPr>
              <a:t>０</a:t>
            </a:r>
            <a:r>
              <a:rPr lang="ja-JP" altLang="en-US" sz="2800" dirty="0" smtClean="0">
                <a:solidFill>
                  <a:schemeClr val="tx1"/>
                </a:solidFill>
                <a:latin typeface="+mn-ea"/>
              </a:rPr>
              <a:t>年度）</a:t>
            </a:r>
            <a:endParaRPr lang="ja-JP" altLang="en-US" sz="2800" dirty="0">
              <a:solidFill>
                <a:schemeClr val="tx1"/>
              </a:solidFill>
              <a:latin typeface="+mn-ea"/>
            </a:endParaRPr>
          </a:p>
        </p:txBody>
      </p:sp>
      <p:sp>
        <p:nvSpPr>
          <p:cNvPr id="11" name="角丸四角形 10"/>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ADEAE6E2-A1B4-401C-8784-3CC4BF5E655A}"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5</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991355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9000" y="548679"/>
            <a:ext cx="9288000" cy="6001643"/>
          </a:xfrm>
          <a:prstGeom prst="rect">
            <a:avLst/>
          </a:prstGeom>
          <a:noFill/>
        </p:spPr>
        <p:txBody>
          <a:bodyPr wrap="square" rtlCol="0">
            <a:spAutoFit/>
          </a:bodyPr>
          <a:lstStyle/>
          <a:p>
            <a:r>
              <a:rPr lang="ja-JP" altLang="en-US" dirty="0">
                <a:latin typeface="+mn-ea"/>
                <a:ea typeface="+mn-ea"/>
              </a:rPr>
              <a:t>（</a:t>
            </a:r>
            <a:r>
              <a:rPr lang="ja-JP" altLang="en-US" dirty="0" smtClean="0">
                <a:latin typeface="+mn-ea"/>
                <a:ea typeface="+mn-ea"/>
              </a:rPr>
              <a:t>３</a:t>
            </a:r>
            <a:r>
              <a:rPr lang="ja-JP" altLang="ja-JP" dirty="0" smtClean="0">
                <a:latin typeface="+mn-ea"/>
                <a:ea typeface="+mn-ea"/>
              </a:rPr>
              <a:t>）</a:t>
            </a:r>
            <a:r>
              <a:rPr lang="ja-JP" altLang="en-US" dirty="0" smtClean="0">
                <a:latin typeface="+mn-ea"/>
                <a:ea typeface="+mn-ea"/>
              </a:rPr>
              <a:t>虐待の種類・類型（重複あり）</a:t>
            </a:r>
            <a:r>
              <a:rPr lang="ja-JP" altLang="ja-JP" dirty="0">
                <a:latin typeface="+mn-ea"/>
                <a:ea typeface="+mn-ea"/>
              </a:rPr>
              <a:t>　　　　　　</a:t>
            </a:r>
            <a:r>
              <a:rPr lang="ja-JP" altLang="ja-JP" dirty="0" smtClean="0">
                <a:latin typeface="+mn-ea"/>
                <a:ea typeface="+mn-ea"/>
              </a:rPr>
              <a:t>　　</a:t>
            </a:r>
            <a:r>
              <a:rPr lang="ja-JP" altLang="ja-JP" dirty="0">
                <a:latin typeface="+mn-ea"/>
                <a:ea typeface="+mn-ea"/>
              </a:rPr>
              <a:t>　　　　　</a:t>
            </a:r>
            <a:r>
              <a:rPr lang="ja-JP" altLang="en-US" dirty="0" smtClean="0">
                <a:latin typeface="+mn-ea"/>
                <a:ea typeface="+mn-ea"/>
              </a:rPr>
              <a:t>　　　　　　　　　　　　　　　　</a:t>
            </a:r>
            <a:r>
              <a:rPr lang="ja-JP" altLang="en-US" sz="1200" dirty="0" smtClean="0">
                <a:latin typeface="+mn-ea"/>
                <a:ea typeface="+mn-ea"/>
              </a:rPr>
              <a:t>　　　　                   　</a:t>
            </a:r>
            <a:r>
              <a:rPr lang="ja-JP" altLang="ja-JP" sz="1200" dirty="0">
                <a:latin typeface="+mn-ea"/>
                <a:ea typeface="+mn-ea"/>
              </a:rPr>
              <a:t>　（単位：件）</a:t>
            </a:r>
          </a:p>
          <a:p>
            <a:endParaRPr lang="en-US" altLang="ja-JP" dirty="0" smtClean="0">
              <a:latin typeface="+mn-ea"/>
              <a:ea typeface="+mn-ea"/>
            </a:endParaRPr>
          </a:p>
          <a:p>
            <a:endParaRPr lang="en-US" altLang="ja-JP" dirty="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a:latin typeface="+mn-ea"/>
              <a:ea typeface="+mn-ea"/>
            </a:endParaRPr>
          </a:p>
          <a:p>
            <a:endParaRPr lang="en-US" altLang="ja-JP" dirty="0" smtClean="0">
              <a:latin typeface="+mn-ea"/>
              <a:ea typeface="+mn-ea"/>
            </a:endParaRPr>
          </a:p>
          <a:p>
            <a:endParaRPr lang="en-US" altLang="ja-JP" dirty="0">
              <a:latin typeface="+mn-ea"/>
              <a:ea typeface="+mn-ea"/>
            </a:endParaRPr>
          </a:p>
          <a:p>
            <a:endParaRPr lang="en-US" altLang="ja-JP" sz="1200" dirty="0" smtClean="0">
              <a:latin typeface="+mn-ea"/>
              <a:ea typeface="+mn-ea"/>
            </a:endParaRPr>
          </a:p>
          <a:p>
            <a:endParaRPr lang="en-US" altLang="ja-JP" sz="1200" dirty="0">
              <a:latin typeface="+mn-ea"/>
              <a:ea typeface="+mn-ea"/>
            </a:endParaRPr>
          </a:p>
          <a:p>
            <a:endParaRPr lang="en-US" altLang="ja-JP" sz="1200" dirty="0" smtClean="0">
              <a:latin typeface="+mn-ea"/>
              <a:ea typeface="+mn-ea"/>
              <a:cs typeface="Arial" panose="020B0604020202020204" pitchFamily="34" charset="0"/>
            </a:endParaRPr>
          </a:p>
          <a:p>
            <a:r>
              <a:rPr lang="ja-JP" altLang="en-US" sz="1200" dirty="0">
                <a:latin typeface="+mn-ea"/>
                <a:ea typeface="+mn-ea"/>
                <a:cs typeface="Arial" panose="020B0604020202020204" pitchFamily="34" charset="0"/>
              </a:rPr>
              <a:t>　（注）構成割合は、虐待の事実が認められた</a:t>
            </a:r>
            <a:r>
              <a:rPr lang="ja-JP" altLang="en-US" sz="1200" dirty="0" smtClean="0">
                <a:latin typeface="+mn-ea"/>
                <a:ea typeface="+mn-ea"/>
                <a:cs typeface="Arial" panose="020B0604020202020204" pitchFamily="34" charset="0"/>
              </a:rPr>
              <a:t>件数</a:t>
            </a:r>
            <a:r>
              <a:rPr lang="en-US" altLang="ja-JP" sz="1200" dirty="0" smtClean="0">
                <a:latin typeface="+mn-ea"/>
                <a:ea typeface="+mn-ea"/>
                <a:cs typeface="Arial" panose="020B0604020202020204" pitchFamily="34" charset="0"/>
              </a:rPr>
              <a:t>33</a:t>
            </a:r>
            <a:r>
              <a:rPr lang="ja-JP" altLang="en-US" sz="1200" dirty="0" smtClean="0">
                <a:latin typeface="+mn-ea"/>
                <a:ea typeface="+mn-ea"/>
                <a:cs typeface="Arial" panose="020B0604020202020204" pitchFamily="34" charset="0"/>
              </a:rPr>
              <a:t>件</a:t>
            </a:r>
            <a:r>
              <a:rPr lang="ja-JP" altLang="en-US" sz="1200" dirty="0">
                <a:latin typeface="+mn-ea"/>
                <a:ea typeface="+mn-ea"/>
                <a:cs typeface="Arial" panose="020B0604020202020204" pitchFamily="34" charset="0"/>
              </a:rPr>
              <a:t>に対するもの</a:t>
            </a:r>
            <a:r>
              <a:rPr lang="ja-JP" altLang="en-US" sz="1200" dirty="0" smtClean="0">
                <a:latin typeface="+mn-ea"/>
                <a:ea typeface="+mn-ea"/>
                <a:cs typeface="Arial" panose="020B0604020202020204" pitchFamily="34" charset="0"/>
              </a:rPr>
              <a:t>。虐待の事実が認められた件数は、養護者による虐待が</a:t>
            </a:r>
            <a:r>
              <a:rPr lang="en-US" altLang="ja-JP" sz="1200" dirty="0">
                <a:latin typeface="+mn-ea"/>
                <a:ea typeface="+mn-ea"/>
                <a:cs typeface="Arial" panose="020B0604020202020204" pitchFamily="34" charset="0"/>
              </a:rPr>
              <a:t>8</a:t>
            </a:r>
            <a:r>
              <a:rPr lang="ja-JP" altLang="en-US" sz="1200" dirty="0" smtClean="0">
                <a:latin typeface="+mn-ea"/>
                <a:ea typeface="+mn-ea"/>
                <a:cs typeface="Arial" panose="020B0604020202020204" pitchFamily="34" charset="0"/>
              </a:rPr>
              <a:t>件、</a:t>
            </a:r>
            <a:endParaRPr lang="en-US" altLang="ja-JP" sz="1200" dirty="0" smtClean="0">
              <a:latin typeface="+mn-ea"/>
              <a:ea typeface="+mn-ea"/>
              <a:cs typeface="Arial" panose="020B0604020202020204" pitchFamily="34" charset="0"/>
            </a:endParaRPr>
          </a:p>
          <a:p>
            <a:r>
              <a:rPr lang="ja-JP" altLang="en-US" sz="1200" dirty="0">
                <a:latin typeface="+mn-ea"/>
                <a:ea typeface="+mn-ea"/>
                <a:cs typeface="Arial" panose="020B0604020202020204" pitchFamily="34" charset="0"/>
              </a:rPr>
              <a:t>　</a:t>
            </a:r>
            <a:r>
              <a:rPr lang="ja-JP" altLang="en-US" sz="1200" dirty="0" smtClean="0">
                <a:latin typeface="+mn-ea"/>
                <a:ea typeface="+mn-ea"/>
                <a:cs typeface="Arial" panose="020B0604020202020204" pitchFamily="34" charset="0"/>
              </a:rPr>
              <a:t>　　　障害福祉施設従事者等による虐待が</a:t>
            </a:r>
            <a:r>
              <a:rPr lang="en-US" altLang="ja-JP" sz="1200" dirty="0" smtClean="0">
                <a:latin typeface="+mn-ea"/>
                <a:ea typeface="+mn-ea"/>
                <a:cs typeface="Arial" panose="020B0604020202020204" pitchFamily="34" charset="0"/>
              </a:rPr>
              <a:t>4</a:t>
            </a:r>
            <a:r>
              <a:rPr lang="ja-JP" altLang="en-US" sz="1200" dirty="0" smtClean="0">
                <a:latin typeface="+mn-ea"/>
                <a:ea typeface="+mn-ea"/>
                <a:cs typeface="Arial" panose="020B0604020202020204" pitchFamily="34" charset="0"/>
              </a:rPr>
              <a:t>件、使用者による虐待が</a:t>
            </a:r>
            <a:r>
              <a:rPr lang="en-US" altLang="ja-JP" sz="1200" dirty="0" smtClean="0">
                <a:latin typeface="+mn-ea"/>
                <a:ea typeface="+mn-ea"/>
                <a:cs typeface="Arial" panose="020B0604020202020204" pitchFamily="34" charset="0"/>
              </a:rPr>
              <a:t>21</a:t>
            </a:r>
            <a:r>
              <a:rPr lang="ja-JP" altLang="en-US" sz="1200" dirty="0" smtClean="0">
                <a:latin typeface="+mn-ea"/>
                <a:ea typeface="+mn-ea"/>
                <a:cs typeface="Arial" panose="020B0604020202020204" pitchFamily="34" charset="0"/>
              </a:rPr>
              <a:t>件。</a:t>
            </a:r>
            <a:endParaRPr lang="en-US" altLang="ja-JP" sz="1200" dirty="0" smtClean="0">
              <a:latin typeface="+mn-ea"/>
              <a:ea typeface="+mn-ea"/>
              <a:cs typeface="Arial" panose="020B0604020202020204" pitchFamily="34" charset="0"/>
            </a:endParaRPr>
          </a:p>
          <a:p>
            <a:endParaRPr lang="en-US" altLang="ja-JP" dirty="0" smtClean="0">
              <a:latin typeface="+mn-ea"/>
              <a:ea typeface="+mn-ea"/>
            </a:endParaRPr>
          </a:p>
          <a:p>
            <a:r>
              <a:rPr lang="ja-JP" altLang="en-US" dirty="0" smtClean="0">
                <a:latin typeface="+mn-ea"/>
                <a:ea typeface="+mn-ea"/>
              </a:rPr>
              <a:t>（</a:t>
            </a:r>
            <a:r>
              <a:rPr lang="ja-JP" altLang="en-US" dirty="0">
                <a:latin typeface="+mn-ea"/>
                <a:ea typeface="+mn-ea"/>
              </a:rPr>
              <a:t>４</a:t>
            </a:r>
            <a:r>
              <a:rPr lang="ja-JP" altLang="en-US" dirty="0" smtClean="0">
                <a:latin typeface="+mn-ea"/>
                <a:ea typeface="+mn-ea"/>
              </a:rPr>
              <a:t>）被虐待者の状況</a:t>
            </a:r>
            <a:r>
              <a:rPr lang="ja-JP" altLang="en-US" dirty="0">
                <a:latin typeface="+mn-ea"/>
              </a:rPr>
              <a:t>（重複あり） </a:t>
            </a:r>
            <a:r>
              <a:rPr lang="ja-JP" altLang="en-US" dirty="0">
                <a:latin typeface="+mn-ea"/>
                <a:ea typeface="+mn-ea"/>
              </a:rPr>
              <a:t>　</a:t>
            </a:r>
            <a:r>
              <a:rPr lang="ja-JP" altLang="en-US" dirty="0" smtClean="0">
                <a:latin typeface="+mn-ea"/>
                <a:ea typeface="+mn-ea"/>
              </a:rPr>
              <a:t>　　　　　　　　　　　　　　　　　　　　　　　　　　　　　　　　　　　　　　</a:t>
            </a:r>
            <a:r>
              <a:rPr lang="ja-JP" altLang="en-US" smtClean="0">
                <a:latin typeface="+mn-ea"/>
                <a:ea typeface="+mn-ea"/>
              </a:rPr>
              <a:t>　</a:t>
            </a:r>
            <a:r>
              <a:rPr lang="ja-JP" altLang="ja-JP" sz="1200" smtClean="0">
                <a:latin typeface="+mn-ea"/>
                <a:ea typeface="+mn-ea"/>
              </a:rPr>
              <a:t>（</a:t>
            </a:r>
            <a:r>
              <a:rPr lang="ja-JP" altLang="ja-JP" sz="1200" dirty="0">
                <a:latin typeface="+mn-ea"/>
                <a:ea typeface="+mn-ea"/>
              </a:rPr>
              <a:t>単位</a:t>
            </a:r>
            <a:r>
              <a:rPr lang="ja-JP" altLang="ja-JP" sz="1200" dirty="0" smtClean="0">
                <a:latin typeface="+mn-ea"/>
                <a:ea typeface="+mn-ea"/>
              </a:rPr>
              <a:t>：</a:t>
            </a:r>
            <a:r>
              <a:rPr lang="ja-JP" altLang="en-US" sz="1200" dirty="0" smtClean="0">
                <a:latin typeface="+mn-ea"/>
                <a:ea typeface="+mn-ea"/>
              </a:rPr>
              <a:t>人</a:t>
            </a:r>
            <a:r>
              <a:rPr lang="ja-JP" altLang="ja-JP" sz="1200" dirty="0" smtClean="0">
                <a:latin typeface="+mn-ea"/>
                <a:ea typeface="+mn-ea"/>
              </a:rPr>
              <a:t>）</a:t>
            </a:r>
            <a:endParaRPr lang="en-US" altLang="ja-JP" sz="1200" dirty="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smtClean="0">
              <a:latin typeface="+mn-ea"/>
              <a:ea typeface="+mn-ea"/>
            </a:endParaRPr>
          </a:p>
          <a:p>
            <a:endParaRPr lang="en-US" altLang="ja-JP" dirty="0">
              <a:latin typeface="+mn-ea"/>
              <a:ea typeface="+mn-ea"/>
            </a:endParaRPr>
          </a:p>
          <a:p>
            <a:endParaRPr lang="en-US" altLang="ja-JP" sz="1200" dirty="0" smtClean="0">
              <a:latin typeface="+mn-ea"/>
              <a:ea typeface="+mn-ea"/>
            </a:endParaRPr>
          </a:p>
          <a:p>
            <a:endParaRPr lang="en-US" altLang="ja-JP" sz="1200" dirty="0" smtClean="0">
              <a:latin typeface="+mn-ea"/>
              <a:ea typeface="+mn-ea"/>
              <a:cs typeface="Arial" panose="020B0604020202020204" pitchFamily="34" charset="0"/>
            </a:endParaRPr>
          </a:p>
          <a:p>
            <a:r>
              <a:rPr lang="ja-JP" altLang="en-US" sz="1200" dirty="0" smtClean="0">
                <a:latin typeface="+mn-ea"/>
                <a:ea typeface="+mn-ea"/>
                <a:cs typeface="Arial" panose="020B0604020202020204" pitchFamily="34" charset="0"/>
              </a:rPr>
              <a:t>   （</a:t>
            </a:r>
            <a:r>
              <a:rPr lang="ja-JP" altLang="en-US" sz="1200" dirty="0">
                <a:latin typeface="+mn-ea"/>
                <a:ea typeface="+mn-ea"/>
                <a:cs typeface="Arial" panose="020B0604020202020204" pitchFamily="34" charset="0"/>
              </a:rPr>
              <a:t>注）構成割合は、虐待を受けた</a:t>
            </a:r>
            <a:r>
              <a:rPr lang="ja-JP" altLang="en-US" sz="1200" dirty="0" smtClean="0">
                <a:latin typeface="+mn-ea"/>
                <a:ea typeface="+mn-ea"/>
                <a:cs typeface="Arial" panose="020B0604020202020204" pitchFamily="34" charset="0"/>
              </a:rPr>
              <a:t>人数</a:t>
            </a:r>
            <a:r>
              <a:rPr lang="en-US" altLang="ja-JP" sz="1200" dirty="0" smtClean="0">
                <a:latin typeface="+mn-ea"/>
                <a:ea typeface="+mn-ea"/>
                <a:cs typeface="Arial" panose="020B0604020202020204" pitchFamily="34" charset="0"/>
              </a:rPr>
              <a:t>35</a:t>
            </a:r>
            <a:r>
              <a:rPr lang="ja-JP" altLang="en-US" sz="1200" dirty="0" smtClean="0">
                <a:latin typeface="+mn-ea"/>
                <a:ea typeface="+mn-ea"/>
                <a:cs typeface="Arial" panose="020B0604020202020204" pitchFamily="34" charset="0"/>
              </a:rPr>
              <a:t>人</a:t>
            </a:r>
            <a:r>
              <a:rPr lang="ja-JP" altLang="en-US" sz="1200" dirty="0">
                <a:latin typeface="+mn-ea"/>
                <a:ea typeface="+mn-ea"/>
                <a:cs typeface="Arial" panose="020B0604020202020204" pitchFamily="34" charset="0"/>
              </a:rPr>
              <a:t>に対するもの。</a:t>
            </a:r>
            <a:endParaRPr lang="en-US" altLang="ja-JP" sz="1200" dirty="0" smtClean="0">
              <a:latin typeface="+mn-ea"/>
              <a:ea typeface="+mn-ea"/>
              <a:cs typeface="Arial" panose="020B0604020202020204" pitchFamily="34" charset="0"/>
            </a:endParaRPr>
          </a:p>
        </p:txBody>
      </p:sp>
      <p:graphicFrame>
        <p:nvGraphicFramePr>
          <p:cNvPr id="6" name="表 5"/>
          <p:cNvGraphicFramePr>
            <a:graphicFrameLocks noGrp="1"/>
          </p:cNvGraphicFramePr>
          <p:nvPr>
            <p:extLst>
              <p:ext uri="{D42A27DB-BD31-4B8C-83A1-F6EECF244321}">
                <p14:modId xmlns:p14="http://schemas.microsoft.com/office/powerpoint/2010/main" val="2836605554"/>
              </p:ext>
            </p:extLst>
          </p:nvPr>
        </p:nvGraphicFramePr>
        <p:xfrm>
          <a:off x="560512" y="908720"/>
          <a:ext cx="8819997" cy="2129540"/>
        </p:xfrm>
        <a:graphic>
          <a:graphicData uri="http://schemas.openxmlformats.org/drawingml/2006/table">
            <a:tbl>
              <a:tblPr firstRow="1" lastCol="1" bandRow="1" bandCol="1">
                <a:tableStyleId>{72833802-FEF1-4C79-8D5D-14CF1EAF98D9}</a:tableStyleId>
              </a:tblPr>
              <a:tblGrid>
                <a:gridCol w="1991613">
                  <a:extLst>
                    <a:ext uri="{9D8B030D-6E8A-4147-A177-3AD203B41FA5}">
                      <a16:colId xmlns:a16="http://schemas.microsoft.com/office/drawing/2014/main" val="20000"/>
                    </a:ext>
                  </a:extLst>
                </a:gridCol>
                <a:gridCol w="1138064">
                  <a:extLst>
                    <a:ext uri="{9D8B030D-6E8A-4147-A177-3AD203B41FA5}">
                      <a16:colId xmlns:a16="http://schemas.microsoft.com/office/drawing/2014/main" val="20001"/>
                    </a:ext>
                  </a:extLst>
                </a:gridCol>
                <a:gridCol w="1138064">
                  <a:extLst>
                    <a:ext uri="{9D8B030D-6E8A-4147-A177-3AD203B41FA5}">
                      <a16:colId xmlns:a16="http://schemas.microsoft.com/office/drawing/2014/main" val="20002"/>
                    </a:ext>
                  </a:extLst>
                </a:gridCol>
                <a:gridCol w="1138064">
                  <a:extLst>
                    <a:ext uri="{9D8B030D-6E8A-4147-A177-3AD203B41FA5}">
                      <a16:colId xmlns:a16="http://schemas.microsoft.com/office/drawing/2014/main" val="20003"/>
                    </a:ext>
                  </a:extLst>
                </a:gridCol>
                <a:gridCol w="1138064">
                  <a:extLst>
                    <a:ext uri="{9D8B030D-6E8A-4147-A177-3AD203B41FA5}">
                      <a16:colId xmlns:a16="http://schemas.microsoft.com/office/drawing/2014/main" val="20004"/>
                    </a:ext>
                  </a:extLst>
                </a:gridCol>
                <a:gridCol w="1138064">
                  <a:extLst>
                    <a:ext uri="{9D8B030D-6E8A-4147-A177-3AD203B41FA5}">
                      <a16:colId xmlns:a16="http://schemas.microsoft.com/office/drawing/2014/main" val="20005"/>
                    </a:ext>
                  </a:extLst>
                </a:gridCol>
                <a:gridCol w="1138064">
                  <a:extLst>
                    <a:ext uri="{9D8B030D-6E8A-4147-A177-3AD203B41FA5}">
                      <a16:colId xmlns:a16="http://schemas.microsoft.com/office/drawing/2014/main" val="20006"/>
                    </a:ext>
                  </a:extLst>
                </a:gridCol>
              </a:tblGrid>
              <a:tr h="468000">
                <a:tc>
                  <a:txBody>
                    <a:bodyPr/>
                    <a:lstStyle/>
                    <a:p>
                      <a:pPr algn="l" fontAlgn="ctr"/>
                      <a:r>
                        <a:rPr lang="ja-JP" altLang="en-US" sz="1200" u="none" strike="noStrike" dirty="0">
                          <a:effectLst/>
                        </a:rPr>
                        <a:t>　</a:t>
                      </a:r>
                      <a:endParaRPr lang="ja-JP" altLang="en-US" sz="1200" b="0" i="0" u="none" strike="noStrike" dirty="0">
                        <a:solidFill>
                          <a:srgbClr val="000000"/>
                        </a:solidFill>
                        <a:effectLst/>
                        <a:latin typeface="+mn-ea"/>
                        <a:ea typeface="+mn-ea"/>
                      </a:endParaRPr>
                    </a:p>
                  </a:txBody>
                  <a:tcPr marL="36000" marR="36000" marT="0" marB="0" anchor="ctr">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身体的虐待</a:t>
                      </a:r>
                      <a:endParaRPr lang="ja-JP" altLang="en-US" sz="1200" b="0" i="0" u="none" strike="noStrike" dirty="0">
                        <a:solidFill>
                          <a:srgbClr val="000000"/>
                        </a:solidFill>
                        <a:effectLst/>
                        <a:latin typeface="+mn-ea"/>
                        <a:ea typeface="+mn-ea"/>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性的虐待</a:t>
                      </a:r>
                      <a:endParaRPr lang="ja-JP" altLang="en-US" sz="1200" b="0" i="0" u="none" strike="noStrike" dirty="0">
                        <a:solidFill>
                          <a:srgbClr val="000000"/>
                        </a:solidFill>
                        <a:effectLst/>
                        <a:latin typeface="+mn-ea"/>
                        <a:ea typeface="+mn-ea"/>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心理的虐待</a:t>
                      </a:r>
                      <a:endParaRPr lang="ja-JP" altLang="en-US" sz="1200" b="0" i="0" u="none" strike="noStrike" dirty="0">
                        <a:solidFill>
                          <a:srgbClr val="000000"/>
                        </a:solidFill>
                        <a:effectLst/>
                        <a:latin typeface="+mn-ea"/>
                        <a:ea typeface="+mn-ea"/>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放棄・放置</a:t>
                      </a:r>
                      <a:br>
                        <a:rPr lang="ja-JP" altLang="en-US" sz="1200" u="none" strike="noStrike" dirty="0">
                          <a:effectLst/>
                        </a:rPr>
                      </a:br>
                      <a:r>
                        <a:rPr lang="ja-JP" altLang="en-US" sz="1200" u="none" strike="noStrike" dirty="0">
                          <a:effectLst/>
                        </a:rPr>
                        <a:t>（ネグレクト）</a:t>
                      </a:r>
                      <a:endParaRPr lang="ja-JP" altLang="en-US" sz="1200" b="0" i="0" u="none" strike="noStrike" dirty="0">
                        <a:solidFill>
                          <a:srgbClr val="000000"/>
                        </a:solidFill>
                        <a:effectLst/>
                        <a:latin typeface="+mn-ea"/>
                        <a:ea typeface="+mn-ea"/>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経済的虐待</a:t>
                      </a:r>
                      <a:endParaRPr lang="ja-JP" altLang="en-US" sz="1200" b="0" i="0" u="none" strike="noStrike" dirty="0">
                        <a:solidFill>
                          <a:srgbClr val="000000"/>
                        </a:solidFill>
                        <a:effectLst/>
                        <a:latin typeface="+mn-ea"/>
                        <a:ea typeface="+mn-ea"/>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計</a:t>
                      </a:r>
                      <a:endParaRPr lang="ja-JP" altLang="en-US" sz="1200" b="0" i="0" u="none" strike="noStrike" dirty="0">
                        <a:solidFill>
                          <a:srgbClr val="000000"/>
                        </a:solidFill>
                        <a:effectLst/>
                        <a:latin typeface="+mn-ea"/>
                        <a:ea typeface="+mn-ea"/>
                      </a:endParaRPr>
                    </a:p>
                  </a:txBody>
                  <a:tcPr marL="36000" marR="36000" marT="0" marB="0"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332308">
                <a:tc>
                  <a:txBody>
                    <a:bodyPr/>
                    <a:lstStyle/>
                    <a:p>
                      <a:pPr algn="l" fontAlgn="ctr"/>
                      <a:r>
                        <a:rPr lang="ja-JP" altLang="en-US" sz="1200" u="none" strike="noStrike" dirty="0">
                          <a:effectLst/>
                        </a:rPr>
                        <a:t>養護者による虐待</a:t>
                      </a:r>
                      <a:endParaRPr lang="ja-JP" altLang="en-US" sz="1200" b="0" i="0" u="none" strike="noStrike" dirty="0">
                        <a:solidFill>
                          <a:srgbClr val="000000"/>
                        </a:solidFill>
                        <a:effectLst/>
                        <a:latin typeface="+mn-ea"/>
                        <a:ea typeface="+mn-ea"/>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6</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8</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1"/>
                  </a:ext>
                </a:extLst>
              </a:tr>
              <a:tr h="332308">
                <a:tc>
                  <a:txBody>
                    <a:bodyPr/>
                    <a:lstStyle/>
                    <a:p>
                      <a:pPr algn="l" fontAlgn="ctr"/>
                      <a:r>
                        <a:rPr lang="ja-JP" altLang="en-US" sz="1200" u="none" strike="noStrike" dirty="0">
                          <a:effectLst/>
                        </a:rPr>
                        <a:t>施設従事者等による虐待</a:t>
                      </a:r>
                      <a:endParaRPr lang="ja-JP" altLang="en-US" sz="1200" b="0" i="0" u="none" strike="noStrike" dirty="0">
                        <a:solidFill>
                          <a:srgbClr val="000000"/>
                        </a:solidFill>
                        <a:effectLst/>
                        <a:latin typeface="+mn-ea"/>
                        <a:ea typeface="+mn-ea"/>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4</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4</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2"/>
                  </a:ext>
                </a:extLst>
              </a:tr>
              <a:tr h="332308">
                <a:tc>
                  <a:txBody>
                    <a:bodyPr/>
                    <a:lstStyle/>
                    <a:p>
                      <a:pPr algn="l" fontAlgn="ctr"/>
                      <a:r>
                        <a:rPr lang="ja-JP" altLang="en-US" sz="1200" u="none" strike="noStrike" dirty="0">
                          <a:effectLst/>
                        </a:rPr>
                        <a:t>使用者による虐待</a:t>
                      </a:r>
                      <a:endParaRPr lang="ja-JP" altLang="en-US" sz="1200" b="0" i="0" u="none" strike="noStrike" dirty="0">
                        <a:solidFill>
                          <a:srgbClr val="000000"/>
                        </a:solidFill>
                        <a:effectLst/>
                        <a:latin typeface="+mn-ea"/>
                        <a:ea typeface="+mn-ea"/>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2</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19</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22</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3"/>
                  </a:ext>
                </a:extLst>
              </a:tr>
              <a:tr h="332308">
                <a:tc>
                  <a:txBody>
                    <a:bodyPr/>
                    <a:lstStyle/>
                    <a:p>
                      <a:pPr algn="ctr" fontAlgn="ctr"/>
                      <a:r>
                        <a:rPr lang="ja-JP" altLang="en-US" sz="1200" b="1" u="none" strike="noStrike" dirty="0">
                          <a:effectLst/>
                        </a:rPr>
                        <a:t>計</a:t>
                      </a:r>
                      <a:endParaRPr lang="ja-JP" altLang="en-US" sz="1200" b="1" i="0" u="none" strike="noStrike" dirty="0">
                        <a:solidFill>
                          <a:srgbClr val="000000"/>
                        </a:solidFill>
                        <a:effectLst/>
                        <a:latin typeface="+mn-ea"/>
                        <a:ea typeface="+mn-ea"/>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11</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1</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2</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1</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19</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34</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4"/>
                  </a:ext>
                </a:extLst>
              </a:tr>
              <a:tr h="332308">
                <a:tc>
                  <a:txBody>
                    <a:bodyPr/>
                    <a:lstStyle/>
                    <a:p>
                      <a:pPr algn="ctr" fontAlgn="ctr"/>
                      <a:r>
                        <a:rPr lang="ja-JP" altLang="en-US" sz="1200" u="none" strike="noStrike" dirty="0">
                          <a:effectLst/>
                        </a:rPr>
                        <a:t>構成割合</a:t>
                      </a:r>
                      <a:endParaRPr lang="ja-JP" altLang="en-US" sz="1200" b="0" i="0" u="none" strike="noStrike" dirty="0">
                        <a:solidFill>
                          <a:srgbClr val="000000"/>
                        </a:solidFill>
                        <a:effectLst/>
                        <a:latin typeface="+mn-ea"/>
                        <a:ea typeface="+mn-ea"/>
                      </a:endParaRPr>
                    </a:p>
                  </a:txBody>
                  <a:tcPr marL="36000" marR="36000" marT="0" marB="0" anchor="ctr"/>
                </a:tc>
                <a:tc>
                  <a:txBody>
                    <a:bodyPr/>
                    <a:lstStyle/>
                    <a:p>
                      <a:pPr algn="r" fontAlgn="ctr"/>
                      <a:r>
                        <a:rPr lang="en-US" altLang="ja-JP" sz="1800" u="none" strike="noStrike" dirty="0" smtClean="0">
                          <a:effectLst/>
                          <a:latin typeface="+mn-ea"/>
                          <a:ea typeface="+mn-ea"/>
                        </a:rPr>
                        <a:t>33.3%</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3.0%</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6.1%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3.0%</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57.6%</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ctr" fontAlgn="ctr"/>
                      <a:r>
                        <a:rPr lang="ja-JP" altLang="en-US" sz="1800" b="1" i="0" u="none" strike="noStrike" dirty="0" smtClean="0">
                          <a:solidFill>
                            <a:schemeClr val="tx1"/>
                          </a:solidFill>
                          <a:effectLst/>
                          <a:latin typeface="+mn-ea"/>
                          <a:ea typeface="+mn-ea"/>
                          <a:cs typeface="+mn-cs"/>
                        </a:rPr>
                        <a:t>－</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lnTlToBr w="12700" cap="flat" cmpd="sng" algn="ctr">
                      <a:solidFill>
                        <a:schemeClr val="bg1"/>
                      </a:solidFill>
                      <a:prstDash val="solid"/>
                      <a:round/>
                      <a:headEnd type="none" w="med" len="med"/>
                      <a:tailEnd type="none" w="med" len="med"/>
                    </a:lnTlToBr>
                    <a:lnBlToTr w="12700" cap="flat" cmpd="sng" algn="ctr">
                      <a:solidFill>
                        <a:schemeClr val="bg1"/>
                      </a:solidFill>
                      <a:prstDash val="solid"/>
                      <a:round/>
                      <a:headEnd type="none" w="med" len="med"/>
                      <a:tailEnd type="none" w="med" len="med"/>
                    </a:lnBlToTr>
                  </a:tcPr>
                </a:tc>
                <a:extLst>
                  <a:ext uri="{0D108BD9-81ED-4DB2-BD59-A6C34878D82A}">
                    <a16:rowId xmlns:a16="http://schemas.microsoft.com/office/drawing/2014/main" val="10005"/>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071172773"/>
              </p:ext>
            </p:extLst>
          </p:nvPr>
        </p:nvGraphicFramePr>
        <p:xfrm>
          <a:off x="596520" y="4011999"/>
          <a:ext cx="8820000" cy="2153305"/>
        </p:xfrm>
        <a:graphic>
          <a:graphicData uri="http://schemas.openxmlformats.org/drawingml/2006/table">
            <a:tbl>
              <a:tblPr firstRow="1" lastCol="1" bandRow="1" bandCol="1">
                <a:tableStyleId>{912C8C85-51F0-491E-9774-3900AFEF0FD7}</a:tableStyleId>
              </a:tblPr>
              <a:tblGrid>
                <a:gridCol w="1980216">
                  <a:extLst>
                    <a:ext uri="{9D8B030D-6E8A-4147-A177-3AD203B41FA5}">
                      <a16:colId xmlns:a16="http://schemas.microsoft.com/office/drawing/2014/main" val="20000"/>
                    </a:ext>
                  </a:extLst>
                </a:gridCol>
                <a:gridCol w="977112">
                  <a:extLst>
                    <a:ext uri="{9D8B030D-6E8A-4147-A177-3AD203B41FA5}">
                      <a16:colId xmlns:a16="http://schemas.microsoft.com/office/drawing/2014/main" val="20001"/>
                    </a:ext>
                  </a:extLst>
                </a:gridCol>
                <a:gridCol w="977112">
                  <a:extLst>
                    <a:ext uri="{9D8B030D-6E8A-4147-A177-3AD203B41FA5}">
                      <a16:colId xmlns:a16="http://schemas.microsoft.com/office/drawing/2014/main" val="20002"/>
                    </a:ext>
                  </a:extLst>
                </a:gridCol>
                <a:gridCol w="977112">
                  <a:extLst>
                    <a:ext uri="{9D8B030D-6E8A-4147-A177-3AD203B41FA5}">
                      <a16:colId xmlns:a16="http://schemas.microsoft.com/office/drawing/2014/main" val="20003"/>
                    </a:ext>
                  </a:extLst>
                </a:gridCol>
                <a:gridCol w="977112">
                  <a:extLst>
                    <a:ext uri="{9D8B030D-6E8A-4147-A177-3AD203B41FA5}">
                      <a16:colId xmlns:a16="http://schemas.microsoft.com/office/drawing/2014/main" val="20004"/>
                    </a:ext>
                  </a:extLst>
                </a:gridCol>
                <a:gridCol w="977112">
                  <a:extLst>
                    <a:ext uri="{9D8B030D-6E8A-4147-A177-3AD203B41FA5}">
                      <a16:colId xmlns:a16="http://schemas.microsoft.com/office/drawing/2014/main" val="20005"/>
                    </a:ext>
                  </a:extLst>
                </a:gridCol>
                <a:gridCol w="977112">
                  <a:extLst>
                    <a:ext uri="{9D8B030D-6E8A-4147-A177-3AD203B41FA5}">
                      <a16:colId xmlns:a16="http://schemas.microsoft.com/office/drawing/2014/main" val="20006"/>
                    </a:ext>
                  </a:extLst>
                </a:gridCol>
                <a:gridCol w="977112">
                  <a:extLst>
                    <a:ext uri="{9D8B030D-6E8A-4147-A177-3AD203B41FA5}">
                      <a16:colId xmlns:a16="http://schemas.microsoft.com/office/drawing/2014/main" val="20007"/>
                    </a:ext>
                  </a:extLst>
                </a:gridCol>
              </a:tblGrid>
              <a:tr h="468000">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36000" marR="36000" marT="0" marB="0" anchor="ctr">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身体障害</a:t>
                      </a:r>
                      <a:endParaRPr lang="ja-JP" altLang="en-US" sz="1200" b="0" i="0" u="none" strike="noStrike" dirty="0">
                        <a:solidFill>
                          <a:srgbClr val="000000"/>
                        </a:solidFill>
                        <a:effectLst/>
                        <a:latin typeface="ＭＳ Ｐゴシック"/>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知的障害</a:t>
                      </a:r>
                      <a:endParaRPr lang="ja-JP" altLang="en-US" sz="1200" b="0" i="0" u="none" strike="noStrike" dirty="0">
                        <a:solidFill>
                          <a:srgbClr val="000000"/>
                        </a:solidFill>
                        <a:effectLst/>
                        <a:latin typeface="ＭＳ Ｐゴシック"/>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fontAlgn="ctr"/>
                      <a:r>
                        <a:rPr lang="ja-JP" altLang="en-US" sz="1200" u="none" strike="noStrike" spc="-150" dirty="0">
                          <a:effectLst/>
                        </a:rPr>
                        <a:t>精神障害（発達障害を除く）</a:t>
                      </a:r>
                      <a:endParaRPr lang="ja-JP" altLang="en-US" sz="1200" b="0" i="0" u="none" strike="noStrike" spc="-150" dirty="0">
                        <a:solidFill>
                          <a:srgbClr val="000000"/>
                        </a:solidFill>
                        <a:effectLst/>
                        <a:latin typeface="ＭＳ Ｐゴシック"/>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発達障害</a:t>
                      </a:r>
                      <a:endParaRPr lang="ja-JP" altLang="en-US" sz="1200" b="0" i="0" u="none" strike="noStrike" dirty="0">
                        <a:solidFill>
                          <a:srgbClr val="000000"/>
                        </a:solidFill>
                        <a:effectLst/>
                        <a:latin typeface="ＭＳ Ｐゴシック"/>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l" fontAlgn="ctr"/>
                      <a:r>
                        <a:rPr lang="ja-JP" altLang="en-US" sz="1200" u="none" strike="noStrike" dirty="0">
                          <a:effectLst/>
                        </a:rPr>
                        <a:t>その他の心身機能の障害</a:t>
                      </a:r>
                      <a:endParaRPr lang="ja-JP" altLang="en-US" sz="1200" b="0" i="0" u="none" strike="noStrike" dirty="0">
                        <a:solidFill>
                          <a:srgbClr val="000000"/>
                        </a:solidFill>
                        <a:effectLst/>
                        <a:latin typeface="ＭＳ Ｐゴシック"/>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不明</a:t>
                      </a:r>
                      <a:endParaRPr lang="ja-JP" altLang="en-US" sz="1200" b="0" i="0" u="none" strike="noStrike" dirty="0">
                        <a:solidFill>
                          <a:srgbClr val="000000"/>
                        </a:solidFill>
                        <a:effectLst/>
                        <a:latin typeface="ＭＳ Ｐゴシック"/>
                      </a:endParaRP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fontAlgn="ctr"/>
                      <a:r>
                        <a:rPr lang="ja-JP" altLang="en-US" sz="1200" u="none" strike="noStrike" dirty="0">
                          <a:effectLst/>
                        </a:rPr>
                        <a:t>計</a:t>
                      </a:r>
                      <a:endParaRPr lang="ja-JP" altLang="en-US" sz="1200" b="0" i="0" u="none" strike="noStrike" dirty="0">
                        <a:solidFill>
                          <a:srgbClr val="000000"/>
                        </a:solidFill>
                        <a:effectLst/>
                        <a:latin typeface="ＭＳ Ｐゴシック"/>
                      </a:endParaRPr>
                    </a:p>
                  </a:txBody>
                  <a:tcPr marL="36000" marR="36000" marT="0" marB="0"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337061">
                <a:tc>
                  <a:txBody>
                    <a:bodyPr/>
                    <a:lstStyle/>
                    <a:p>
                      <a:pPr algn="l" fontAlgn="ctr"/>
                      <a:r>
                        <a:rPr lang="ja-JP" altLang="en-US" sz="1200" u="none" strike="noStrike" dirty="0">
                          <a:effectLst/>
                        </a:rPr>
                        <a:t>養護者による虐待</a:t>
                      </a:r>
                      <a:endParaRPr lang="ja-JP" altLang="en-US" sz="1200" b="0" i="0" u="none" strike="noStrike" dirty="0">
                        <a:solidFill>
                          <a:srgbClr val="000000"/>
                        </a:solidFill>
                        <a:effectLst/>
                        <a:latin typeface="ＭＳ Ｐゴシック"/>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5</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2</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9</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1"/>
                  </a:ext>
                </a:extLst>
              </a:tr>
              <a:tr h="337061">
                <a:tc>
                  <a:txBody>
                    <a:bodyPr/>
                    <a:lstStyle/>
                    <a:p>
                      <a:pPr algn="l" fontAlgn="ctr"/>
                      <a:r>
                        <a:rPr lang="ja-JP" altLang="en-US" sz="1200" u="none" strike="noStrike" dirty="0">
                          <a:effectLst/>
                        </a:rPr>
                        <a:t>施設従事者等による虐待</a:t>
                      </a:r>
                      <a:endParaRPr lang="ja-JP" altLang="en-US" sz="1200" b="0" i="0" u="none" strike="noStrike" dirty="0">
                        <a:solidFill>
                          <a:srgbClr val="000000"/>
                        </a:solidFill>
                        <a:effectLst/>
                        <a:latin typeface="ＭＳ Ｐゴシック"/>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6</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6</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2"/>
                  </a:ext>
                </a:extLst>
              </a:tr>
              <a:tr h="337061">
                <a:tc>
                  <a:txBody>
                    <a:bodyPr/>
                    <a:lstStyle/>
                    <a:p>
                      <a:pPr algn="l" fontAlgn="ctr"/>
                      <a:r>
                        <a:rPr lang="ja-JP" altLang="en-US" sz="1200" u="none" strike="noStrike" dirty="0">
                          <a:effectLst/>
                        </a:rPr>
                        <a:t>使用者による虐待</a:t>
                      </a:r>
                      <a:endParaRPr lang="ja-JP" altLang="en-US" sz="1200" b="0" i="0" u="none" strike="noStrike" dirty="0">
                        <a:solidFill>
                          <a:srgbClr val="000000"/>
                        </a:solidFill>
                        <a:effectLst/>
                        <a:latin typeface="ＭＳ Ｐゴシック"/>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16</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4</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0" i="0" u="none" strike="noStrike" dirty="0" smtClean="0">
                          <a:solidFill>
                            <a:srgbClr val="000000"/>
                          </a:solidFill>
                          <a:effectLst/>
                          <a:latin typeface="+mn-ea"/>
                          <a:ea typeface="+mn-ea"/>
                          <a:cs typeface="Arial" panose="020B0604020202020204" pitchFamily="34" charset="0"/>
                        </a:rPr>
                        <a:t>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21</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3"/>
                  </a:ext>
                </a:extLst>
              </a:tr>
              <a:tr h="337061">
                <a:tc>
                  <a:txBody>
                    <a:bodyPr/>
                    <a:lstStyle/>
                    <a:p>
                      <a:pPr algn="ctr" fontAlgn="ctr"/>
                      <a:r>
                        <a:rPr lang="ja-JP" altLang="en-US" sz="1200" b="1" u="none" strike="noStrike" dirty="0">
                          <a:effectLst/>
                        </a:rPr>
                        <a:t>計</a:t>
                      </a:r>
                      <a:endParaRPr lang="ja-JP" altLang="en-US" sz="1200" b="1" i="0" u="none" strike="noStrike" dirty="0">
                        <a:solidFill>
                          <a:srgbClr val="000000"/>
                        </a:solidFill>
                        <a:effectLst/>
                        <a:latin typeface="ＭＳ Ｐゴシック"/>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1</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27</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5</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1</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2</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0</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b="1" i="0" u="none" strike="noStrike" dirty="0" smtClean="0">
                          <a:solidFill>
                            <a:srgbClr val="000000"/>
                          </a:solidFill>
                          <a:effectLst/>
                          <a:latin typeface="+mn-ea"/>
                          <a:ea typeface="+mn-ea"/>
                          <a:cs typeface="Arial" panose="020B0604020202020204" pitchFamily="34" charset="0"/>
                        </a:rPr>
                        <a:t>36</a:t>
                      </a:r>
                      <a:endParaRPr lang="en-US" altLang="ja-JP" sz="1800" b="1"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4"/>
                  </a:ext>
                </a:extLst>
              </a:tr>
              <a:tr h="337061">
                <a:tc>
                  <a:txBody>
                    <a:bodyPr/>
                    <a:lstStyle/>
                    <a:p>
                      <a:pPr algn="ctr" fontAlgn="ctr"/>
                      <a:r>
                        <a:rPr lang="ja-JP" altLang="en-US" sz="1200" u="none" strike="noStrike" dirty="0">
                          <a:effectLst/>
                        </a:rPr>
                        <a:t>構成割合</a:t>
                      </a:r>
                      <a:endParaRPr lang="ja-JP" altLang="en-US" sz="1200" b="0" i="0" u="none" strike="noStrike" dirty="0">
                        <a:solidFill>
                          <a:srgbClr val="000000"/>
                        </a:solidFill>
                        <a:effectLst/>
                        <a:latin typeface="ＭＳ Ｐゴシック"/>
                      </a:endParaRPr>
                    </a:p>
                  </a:txBody>
                  <a:tcPr marL="36000" marR="36000" marT="0" marB="0" anchor="ctr"/>
                </a:tc>
                <a:tc>
                  <a:txBody>
                    <a:bodyPr/>
                    <a:lstStyle/>
                    <a:p>
                      <a:pPr algn="r" fontAlgn="ctr"/>
                      <a:r>
                        <a:rPr lang="en-US" altLang="ja-JP" sz="1800" u="none" strike="noStrike" dirty="0" smtClean="0">
                          <a:effectLst/>
                          <a:latin typeface="+mn-ea"/>
                          <a:ea typeface="+mn-ea"/>
                        </a:rPr>
                        <a:t>2.9%</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77.1%</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14.3%</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2.9%</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5.7%</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r" fontAlgn="ctr"/>
                      <a:r>
                        <a:rPr lang="en-US" altLang="ja-JP" sz="1800" u="none" strike="noStrike" dirty="0" smtClean="0">
                          <a:effectLst/>
                          <a:latin typeface="+mn-ea"/>
                          <a:ea typeface="+mn-ea"/>
                        </a:rPr>
                        <a:t>0%</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tc>
                  <a:txBody>
                    <a:bodyPr/>
                    <a:lstStyle/>
                    <a:p>
                      <a:pPr algn="ctr" fontAlgn="ctr"/>
                      <a:r>
                        <a:rPr lang="ja-JP" altLang="en-US" sz="1800" b="1" i="0" u="none" strike="noStrike" dirty="0" smtClean="0">
                          <a:solidFill>
                            <a:schemeClr val="tx1"/>
                          </a:solidFill>
                          <a:effectLst/>
                          <a:latin typeface="+mn-ea"/>
                          <a:ea typeface="+mn-ea"/>
                          <a:cs typeface="+mn-cs"/>
                        </a:rPr>
                        <a:t>－</a:t>
                      </a:r>
                      <a:endParaRPr lang="en-US" altLang="ja-JP" sz="1800" b="0" i="0" u="none" strike="noStrike" dirty="0">
                        <a:solidFill>
                          <a:srgbClr val="000000"/>
                        </a:solidFill>
                        <a:effectLst/>
                        <a:latin typeface="+mn-ea"/>
                        <a:ea typeface="+mn-ea"/>
                        <a:cs typeface="Arial" panose="020B0604020202020204" pitchFamily="34" charset="0"/>
                      </a:endParaRPr>
                    </a:p>
                  </a:txBody>
                  <a:tcPr marL="36000" marR="36000" marT="0" marB="0" anchor="ctr"/>
                </a:tc>
                <a:extLst>
                  <a:ext uri="{0D108BD9-81ED-4DB2-BD59-A6C34878D82A}">
                    <a16:rowId xmlns:a16="http://schemas.microsoft.com/office/drawing/2014/main" val="10005"/>
                  </a:ext>
                </a:extLst>
              </a:tr>
            </a:tbl>
          </a:graphicData>
        </a:graphic>
      </p:graphicFrame>
      <p:sp>
        <p:nvSpPr>
          <p:cNvPr id="8" name="角丸四角形 7"/>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C9595A2D-FC15-413D-A01F-26B83126F22A}"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6</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014571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543000" y="1319750"/>
            <a:ext cx="8820000" cy="2232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800" dirty="0"/>
              <a:t>　障害者に対する虐待が</a:t>
            </a:r>
            <a:r>
              <a:rPr lang="ja-JP" altLang="en-US" sz="1800" u="sng" dirty="0">
                <a:solidFill>
                  <a:srgbClr val="FF0000"/>
                </a:solidFill>
              </a:rPr>
              <a:t>障害者の尊厳</a:t>
            </a:r>
            <a:r>
              <a:rPr lang="ja-JP" altLang="en-US" sz="1800" dirty="0"/>
              <a:t>を害するものであり、</a:t>
            </a:r>
            <a:r>
              <a:rPr lang="ja-JP" altLang="en-US" sz="1800" u="sng" dirty="0">
                <a:solidFill>
                  <a:srgbClr val="FF0000"/>
                </a:solidFill>
              </a:rPr>
              <a:t>障害者の自立及び社会参加にとって障害者に対する虐待を防止</a:t>
            </a:r>
            <a:r>
              <a:rPr lang="ja-JP" altLang="en-US" sz="1800" dirty="0"/>
              <a:t>することが極めて重要であること等に鑑み、障害者に対する虐待の禁止、障害者虐待の予防及び早期発見その他の障害者虐待の防止等に関する国等の責務、障害者虐待を受けた障害者に対する保護及び自立の支援のための措置、養護者の負担の軽減を図ること等の</a:t>
            </a:r>
            <a:r>
              <a:rPr lang="ja-JP" altLang="en-US" sz="1800" u="sng" dirty="0">
                <a:solidFill>
                  <a:srgbClr val="FF0000"/>
                </a:solidFill>
              </a:rPr>
              <a:t>養護者に対する養護者による障害者虐待の防止に資する支援</a:t>
            </a:r>
            <a:r>
              <a:rPr lang="ja-JP" altLang="en-US" sz="1800" dirty="0"/>
              <a:t>のための措置等を定めることにより、障害者虐待の防止、養護者に対する支援等に関する施策を促進し、もって障害者の権利利益の擁護に資することを目的とする。</a:t>
            </a:r>
          </a:p>
        </p:txBody>
      </p:sp>
      <p:sp>
        <p:nvSpPr>
          <p:cNvPr id="81924" name="Text Box 4"/>
          <p:cNvSpPr txBox="1">
            <a:spLocks noChangeArrowheads="1"/>
          </p:cNvSpPr>
          <p:nvPr/>
        </p:nvSpPr>
        <p:spPr bwMode="auto">
          <a:xfrm>
            <a:off x="543000" y="4293096"/>
            <a:ext cx="8820000" cy="18000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65113" indent="-265113" eaLnBrk="0" hangingPunct="0">
              <a:spcBef>
                <a:spcPct val="20000"/>
              </a:spcBef>
              <a:buChar char="•"/>
              <a:defRPr kumimoji="1" sz="3000">
                <a:solidFill>
                  <a:schemeClr val="tx1"/>
                </a:solidFill>
                <a:latin typeface="Arial" charset="0"/>
                <a:ea typeface="ＭＳ Ｐゴシック" charset="-128"/>
              </a:defRPr>
            </a:lvl1pPr>
            <a:lvl2pPr marL="533400" indent="-269875" eaLnBrk="0" hangingPunct="0">
              <a:spcBef>
                <a:spcPct val="20000"/>
              </a:spcBef>
              <a:buChar char="–"/>
              <a:defRPr kumimoji="1" sz="2600">
                <a:solidFill>
                  <a:schemeClr val="tx1"/>
                </a:solidFill>
                <a:latin typeface="Arial" charset="0"/>
                <a:ea typeface="ＭＳ Ｐゴシック" charset="-128"/>
              </a:defRPr>
            </a:lvl2pPr>
            <a:lvl3pPr marL="1076325" indent="-215900" eaLnBrk="0" hangingPunct="0">
              <a:spcBef>
                <a:spcPct val="20000"/>
              </a:spcBef>
              <a:buChar char="•"/>
              <a:defRPr kumimoji="1" sz="2300">
                <a:solidFill>
                  <a:schemeClr val="tx1"/>
                </a:solidFill>
                <a:latin typeface="Arial" charset="0"/>
                <a:ea typeface="ＭＳ Ｐゴシック" charset="-128"/>
              </a:defRPr>
            </a:lvl3pPr>
            <a:lvl4pPr marL="1506538" indent="-214313" eaLnBrk="0" hangingPunct="0">
              <a:spcBef>
                <a:spcPct val="20000"/>
              </a:spcBef>
              <a:buChar char="–"/>
              <a:defRPr kumimoji="1" sz="1900">
                <a:solidFill>
                  <a:schemeClr val="tx1"/>
                </a:solidFill>
                <a:latin typeface="Arial" charset="0"/>
                <a:ea typeface="ＭＳ Ｐゴシック" charset="-128"/>
              </a:defRPr>
            </a:lvl4pPr>
            <a:lvl5pPr marL="1936750" indent="-214313" eaLnBrk="0" hangingPunct="0">
              <a:spcBef>
                <a:spcPct val="20000"/>
              </a:spcBef>
              <a:buChar char="»"/>
              <a:defRPr kumimoji="1" sz="1900">
                <a:solidFill>
                  <a:schemeClr val="tx1"/>
                </a:solidFill>
                <a:latin typeface="Arial" charset="0"/>
                <a:ea typeface="ＭＳ Ｐゴシック" charset="-128"/>
              </a:defRPr>
            </a:lvl5pPr>
            <a:lvl6pPr marL="23939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8511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3083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7655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800" dirty="0"/>
              <a:t>（１）「障害者」とは、身体・知的・精神障害その他の心身の機能の障害がある者であって、障害及び社会的障壁により継続的に日常生活・社会生活に相当な制限を受ける状態にあるものをいう。</a:t>
            </a:r>
          </a:p>
          <a:p>
            <a:pPr eaLnBrk="1" hangingPunct="1">
              <a:spcBef>
                <a:spcPct val="50000"/>
              </a:spcBef>
              <a:buFontTx/>
              <a:buNone/>
            </a:pPr>
            <a:r>
              <a:rPr lang="ja-JP" altLang="en-US" sz="1800" dirty="0"/>
              <a:t>（２）「障害者虐待」とは、①養護者による障害者虐待、②障害者福祉施設従事者等による障害者虐待、③使用者による障害者虐待をいう。 </a:t>
            </a:r>
          </a:p>
        </p:txBody>
      </p:sp>
      <p:sp>
        <p:nvSpPr>
          <p:cNvPr id="336901" name="AutoShape 5"/>
          <p:cNvSpPr>
            <a:spLocks noChangeArrowheads="1"/>
          </p:cNvSpPr>
          <p:nvPr/>
        </p:nvSpPr>
        <p:spPr bwMode="auto">
          <a:xfrm>
            <a:off x="415931" y="836712"/>
            <a:ext cx="1980000" cy="396000"/>
          </a:xfrm>
          <a:prstGeom prst="foldedCorner">
            <a:avLst>
              <a:gd name="adj" fmla="val 12500"/>
            </a:avLst>
          </a:prstGeom>
          <a:solidFill>
            <a:srgbClr val="FFCC99"/>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1800" b="1" dirty="0">
                <a:solidFill>
                  <a:schemeClr val="tx1"/>
                </a:solidFill>
                <a:effectLst>
                  <a:outerShdw blurRad="38100" dist="38100" dir="2700000" algn="tl">
                    <a:srgbClr val="FFFFFF"/>
                  </a:outerShdw>
                </a:effectLst>
                <a:ea typeface="ＭＳ Ｐゴシック" pitchFamily="50" charset="-128"/>
              </a:rPr>
              <a:t>①</a:t>
            </a:r>
            <a:r>
              <a:rPr lang="ja-JP" altLang="en-US" sz="1800" b="1" dirty="0" smtClean="0">
                <a:solidFill>
                  <a:schemeClr val="tx1"/>
                </a:solidFill>
                <a:effectLst>
                  <a:outerShdw blurRad="38100" dist="38100" dir="2700000" algn="tl">
                    <a:srgbClr val="FFFFFF"/>
                  </a:outerShdw>
                </a:effectLst>
                <a:ea typeface="ＭＳ Ｐゴシック" pitchFamily="50" charset="-128"/>
              </a:rPr>
              <a:t>目的（第</a:t>
            </a:r>
            <a:r>
              <a:rPr lang="ja-JP" altLang="en-US" sz="1800" b="1" dirty="0">
                <a:solidFill>
                  <a:schemeClr val="tx1"/>
                </a:solidFill>
                <a:effectLst>
                  <a:outerShdw blurRad="38100" dist="38100" dir="2700000" algn="tl">
                    <a:srgbClr val="FFFFFF"/>
                  </a:outerShdw>
                </a:effectLst>
                <a:ea typeface="ＭＳ Ｐゴシック" pitchFamily="50" charset="-128"/>
              </a:rPr>
              <a:t>１</a:t>
            </a:r>
            <a:r>
              <a:rPr lang="ja-JP" altLang="en-US" sz="1800" b="1" dirty="0" smtClean="0">
                <a:solidFill>
                  <a:schemeClr val="tx1"/>
                </a:solidFill>
                <a:effectLst>
                  <a:outerShdw blurRad="38100" dist="38100" dir="2700000" algn="tl">
                    <a:srgbClr val="FFFFFF"/>
                  </a:outerShdw>
                </a:effectLst>
                <a:ea typeface="ＭＳ Ｐゴシック" pitchFamily="50" charset="-128"/>
              </a:rPr>
              <a:t>条）</a:t>
            </a:r>
            <a:endParaRPr lang="ja-JP" altLang="en-US" sz="1800" dirty="0">
              <a:solidFill>
                <a:schemeClr val="tx1"/>
              </a:solidFill>
              <a:ea typeface="ＭＳ Ｐゴシック" pitchFamily="50" charset="-128"/>
            </a:endParaRPr>
          </a:p>
        </p:txBody>
      </p:sp>
      <p:sp>
        <p:nvSpPr>
          <p:cNvPr id="336902" name="AutoShape 6"/>
          <p:cNvSpPr>
            <a:spLocks noChangeArrowheads="1"/>
          </p:cNvSpPr>
          <p:nvPr/>
        </p:nvSpPr>
        <p:spPr bwMode="auto">
          <a:xfrm>
            <a:off x="415931" y="3825088"/>
            <a:ext cx="1980000" cy="396000"/>
          </a:xfrm>
          <a:prstGeom prst="foldedCorner">
            <a:avLst>
              <a:gd name="adj" fmla="val 12500"/>
            </a:avLst>
          </a:prstGeom>
          <a:solidFill>
            <a:srgbClr val="FFCC99"/>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1800" b="1" dirty="0">
                <a:solidFill>
                  <a:schemeClr val="tx1"/>
                </a:solidFill>
                <a:effectLst>
                  <a:outerShdw blurRad="38100" dist="38100" dir="2700000" algn="tl">
                    <a:srgbClr val="FFFFFF"/>
                  </a:outerShdw>
                </a:effectLst>
                <a:ea typeface="ＭＳ Ｐゴシック" pitchFamily="50" charset="-128"/>
              </a:rPr>
              <a:t>②</a:t>
            </a:r>
            <a:r>
              <a:rPr lang="ja-JP" altLang="en-US" sz="1800" b="1" dirty="0" smtClean="0">
                <a:solidFill>
                  <a:schemeClr val="tx1"/>
                </a:solidFill>
                <a:effectLst>
                  <a:outerShdw blurRad="38100" dist="38100" dir="2700000" algn="tl">
                    <a:srgbClr val="FFFFFF"/>
                  </a:outerShdw>
                </a:effectLst>
                <a:ea typeface="ＭＳ Ｐゴシック" pitchFamily="50" charset="-128"/>
              </a:rPr>
              <a:t>定義（第２条）</a:t>
            </a:r>
            <a:endParaRPr lang="ja-JP" altLang="en-US" sz="1800" dirty="0">
              <a:solidFill>
                <a:schemeClr val="tx1"/>
              </a:solidFill>
              <a:ea typeface="ＭＳ Ｐゴシック" pitchFamily="50" charset="-128"/>
            </a:endParaRPr>
          </a:p>
        </p:txBody>
      </p:sp>
      <p:cxnSp>
        <p:nvCxnSpPr>
          <p:cNvPr id="8" name="直線コネクタ 7"/>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3000" y="-6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2200" dirty="0" smtClean="0">
                <a:solidFill>
                  <a:prstClr val="black"/>
                </a:solidFill>
                <a:latin typeface="+mn-ea"/>
              </a:rPr>
              <a:t>障害者</a:t>
            </a:r>
            <a:r>
              <a:rPr lang="ja-JP" altLang="en-US" sz="2200" dirty="0">
                <a:solidFill>
                  <a:prstClr val="black"/>
                </a:solidFill>
                <a:latin typeface="+mn-ea"/>
              </a:rPr>
              <a:t>虐待</a:t>
            </a:r>
            <a:r>
              <a:rPr lang="ja-JP" altLang="en-US" sz="2200" dirty="0" smtClean="0">
                <a:solidFill>
                  <a:prstClr val="black"/>
                </a:solidFill>
                <a:latin typeface="+mn-ea"/>
              </a:rPr>
              <a:t>の防止、障害者の養護者に対する支援等に関する法律の概要①</a:t>
            </a:r>
            <a:endParaRPr lang="ja-JP" altLang="en-US" sz="2200" dirty="0">
              <a:solidFill>
                <a:prstClr val="black"/>
              </a:solidFill>
              <a:latin typeface="+mn-ea"/>
            </a:endParaRPr>
          </a:p>
        </p:txBody>
      </p:sp>
      <p:sp>
        <p:nvSpPr>
          <p:cNvPr id="10" name="角丸四角形 9"/>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8F27CD18-A7A8-4923-A5D5-B1D553A082D3}"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7</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AutoShape 3"/>
          <p:cNvSpPr>
            <a:spLocks noChangeArrowheads="1"/>
          </p:cNvSpPr>
          <p:nvPr/>
        </p:nvSpPr>
        <p:spPr bwMode="auto">
          <a:xfrm>
            <a:off x="416840" y="800752"/>
            <a:ext cx="3096000" cy="396000"/>
          </a:xfrm>
          <a:prstGeom prst="foldedCorner">
            <a:avLst>
              <a:gd name="adj" fmla="val 12500"/>
            </a:avLst>
          </a:prstGeom>
          <a:solidFill>
            <a:srgbClr val="FFCC99"/>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spcBef>
                <a:spcPct val="50000"/>
              </a:spcBef>
              <a:defRPr/>
            </a:pPr>
            <a:r>
              <a:rPr lang="ja-JP" altLang="en-US" sz="1800" b="1" dirty="0">
                <a:solidFill>
                  <a:schemeClr val="tx1"/>
                </a:solidFill>
                <a:effectLst>
                  <a:outerShdw blurRad="38100" dist="38100" dir="2700000" algn="tl">
                    <a:srgbClr val="FFFFFF"/>
                  </a:outerShdw>
                </a:effectLst>
                <a:ea typeface="ＭＳ Ｐゴシック" pitchFamily="50" charset="-128"/>
              </a:rPr>
              <a:t>③虐待防止</a:t>
            </a:r>
            <a:r>
              <a:rPr lang="ja-JP" altLang="en-US" sz="1800" b="1" dirty="0" smtClean="0">
                <a:solidFill>
                  <a:schemeClr val="tx1"/>
                </a:solidFill>
                <a:effectLst>
                  <a:outerShdw blurRad="38100" dist="38100" dir="2700000" algn="tl">
                    <a:srgbClr val="FFFFFF"/>
                  </a:outerShdw>
                </a:effectLst>
                <a:ea typeface="ＭＳ Ｐゴシック" pitchFamily="50" charset="-128"/>
              </a:rPr>
              <a:t>施策（第５条～）</a:t>
            </a:r>
            <a:endParaRPr lang="ja-JP" altLang="en-US" sz="1800" dirty="0">
              <a:solidFill>
                <a:schemeClr val="tx1"/>
              </a:solidFill>
              <a:ea typeface="ＭＳ Ｐゴシック" pitchFamily="50" charset="-128"/>
            </a:endParaRPr>
          </a:p>
        </p:txBody>
      </p:sp>
      <p:graphicFrame>
        <p:nvGraphicFramePr>
          <p:cNvPr id="337924" name="Group 4"/>
          <p:cNvGraphicFramePr>
            <a:graphicFrameLocks noGrp="1"/>
          </p:cNvGraphicFramePr>
          <p:nvPr>
            <p:ph/>
            <p:extLst>
              <p:ext uri="{D42A27DB-BD31-4B8C-83A1-F6EECF244321}">
                <p14:modId xmlns:p14="http://schemas.microsoft.com/office/powerpoint/2010/main" val="2697550059"/>
              </p:ext>
            </p:extLst>
          </p:nvPr>
        </p:nvGraphicFramePr>
        <p:xfrm>
          <a:off x="560406" y="2132856"/>
          <a:ext cx="9145587" cy="3780000"/>
        </p:xfrm>
        <a:graphic>
          <a:graphicData uri="http://schemas.openxmlformats.org/drawingml/2006/table">
            <a:tbl>
              <a:tblPr/>
              <a:tblGrid>
                <a:gridCol w="1228725">
                  <a:extLst>
                    <a:ext uri="{9D8B030D-6E8A-4147-A177-3AD203B41FA5}">
                      <a16:colId xmlns:a16="http://schemas.microsoft.com/office/drawing/2014/main" val="20000"/>
                    </a:ext>
                  </a:extLst>
                </a:gridCol>
                <a:gridCol w="2154237">
                  <a:extLst>
                    <a:ext uri="{9D8B030D-6E8A-4147-A177-3AD203B41FA5}">
                      <a16:colId xmlns:a16="http://schemas.microsoft.com/office/drawing/2014/main" val="20001"/>
                    </a:ext>
                  </a:extLst>
                </a:gridCol>
                <a:gridCol w="5762625">
                  <a:extLst>
                    <a:ext uri="{9D8B030D-6E8A-4147-A177-3AD203B41FA5}">
                      <a16:colId xmlns:a16="http://schemas.microsoft.com/office/drawing/2014/main" val="20002"/>
                    </a:ext>
                  </a:extLst>
                </a:gridCol>
              </a:tblGrid>
              <a:tr h="1260000">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養護者による虐待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市町村の責務</a:t>
                      </a:r>
                      <a:r>
                        <a:rPr kumimoji="1" lang="en-US" altLang="ja-JP" sz="1300" b="0" i="0" u="none" strike="noStrike" cap="none" normalizeH="0" baseline="0" dirty="0" smtClean="0">
                          <a:ln>
                            <a:noFill/>
                          </a:ln>
                          <a:solidFill>
                            <a:schemeClr val="tx1"/>
                          </a:solidFill>
                          <a:effectLst/>
                          <a:latin typeface="Arial" charset="0"/>
                          <a:ea typeface="ＭＳ Ｐゴシック" pitchFamily="50" charset="-128"/>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相談等、居室確保、連携確保</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5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60000">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Arial" charset="0"/>
                          <a:ea typeface="ＭＳ Ｐゴシック" pitchFamily="50" charset="-128"/>
                        </a:rPr>
                        <a:t>障害者福祉</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Arial" charset="0"/>
                          <a:ea typeface="ＭＳ Ｐゴシック" pitchFamily="50" charset="-128"/>
                        </a:rPr>
                        <a:t>施設従事者</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Arial" charset="0"/>
                          <a:ea typeface="ＭＳ Ｐゴシック" pitchFamily="50" charset="-128"/>
                        </a:rPr>
                        <a:t>等による虐待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Arial" charset="0"/>
                          <a:ea typeface="ＭＳ Ｐゴシック" pitchFamily="50" charset="-128"/>
                        </a:rPr>
                        <a:t>【</a:t>
                      </a:r>
                      <a:r>
                        <a:rPr kumimoji="1" lang="ja-JP" altLang="en-US" sz="1300" b="0" i="0" u="none" strike="noStrike" cap="none" normalizeH="0" baseline="0" smtClean="0">
                          <a:ln>
                            <a:noFill/>
                          </a:ln>
                          <a:solidFill>
                            <a:schemeClr val="tx1"/>
                          </a:solidFill>
                          <a:effectLst/>
                          <a:latin typeface="Arial" charset="0"/>
                          <a:ea typeface="ＭＳ Ｐゴシック" pitchFamily="50" charset="-128"/>
                        </a:rPr>
                        <a:t>設置者等の責務</a:t>
                      </a:r>
                      <a:r>
                        <a:rPr kumimoji="1" lang="en-US" altLang="ja-JP" sz="1300" b="0" i="0" u="none" strike="noStrike" cap="none" normalizeH="0" baseline="0" smtClean="0">
                          <a:ln>
                            <a:noFill/>
                          </a:ln>
                          <a:solidFill>
                            <a:schemeClr val="tx1"/>
                          </a:solidFill>
                          <a:effectLst/>
                          <a:latin typeface="Arial" charset="0"/>
                          <a:ea typeface="ＭＳ Ｐゴシック" pitchFamily="50" charset="-128"/>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Arial" charset="0"/>
                          <a:ea typeface="ＭＳ Ｐゴシック" pitchFamily="50" charset="-128"/>
                        </a:rPr>
                        <a:t>当該施設等における障害者に対する虐待防止等のための措置を実施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5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60000">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Arial" charset="0"/>
                          <a:ea typeface="ＭＳ Ｐゴシック" pitchFamily="50" charset="-128"/>
                        </a:rPr>
                        <a:t>使用者による虐待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Arial" charset="0"/>
                          <a:ea typeface="ＭＳ Ｐゴシック" pitchFamily="50" charset="-128"/>
                        </a:rPr>
                        <a:t>【</a:t>
                      </a:r>
                      <a:r>
                        <a:rPr kumimoji="1" lang="ja-JP" altLang="en-US" sz="1300" b="0" i="0" u="none" strike="noStrike" cap="none" normalizeH="0" baseline="0" smtClean="0">
                          <a:ln>
                            <a:noFill/>
                          </a:ln>
                          <a:solidFill>
                            <a:schemeClr val="tx1"/>
                          </a:solidFill>
                          <a:effectLst/>
                          <a:latin typeface="Arial" charset="0"/>
                          <a:ea typeface="ＭＳ Ｐゴシック" pitchFamily="50" charset="-128"/>
                        </a:rPr>
                        <a:t>事業主の責務</a:t>
                      </a:r>
                      <a:r>
                        <a:rPr kumimoji="1" lang="en-US" altLang="ja-JP" sz="1300" b="0" i="0" u="none" strike="noStrike" cap="none" normalizeH="0" baseline="0" smtClean="0">
                          <a:ln>
                            <a:noFill/>
                          </a:ln>
                          <a:solidFill>
                            <a:schemeClr val="tx1"/>
                          </a:solidFill>
                          <a:effectLst/>
                          <a:latin typeface="Arial" charset="0"/>
                          <a:ea typeface="ＭＳ Ｐゴシック" pitchFamily="50" charset="-128"/>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Arial" charset="0"/>
                          <a:ea typeface="ＭＳ Ｐゴシック" pitchFamily="50" charset="-128"/>
                        </a:rPr>
                        <a:t>当該事業所における障害者に対する虐待防止等のための措置の実施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600">
                          <a:solidFill>
                            <a:schemeClr val="tx1"/>
                          </a:solidFill>
                          <a:latin typeface="Arial" charset="0"/>
                          <a:ea typeface="ＭＳ Ｐゴシック" pitchFamily="50" charset="-128"/>
                        </a:defRPr>
                      </a:lvl1pPr>
                      <a:lvl2pPr eaLnBrk="0" hangingPunct="0">
                        <a:spcBef>
                          <a:spcPct val="20000"/>
                        </a:spcBef>
                        <a:defRPr kumimoji="1" sz="2200">
                          <a:solidFill>
                            <a:schemeClr val="tx1"/>
                          </a:solidFill>
                          <a:latin typeface="Arial" charset="0"/>
                          <a:ea typeface="ＭＳ Ｐゴシック" pitchFamily="50" charset="-128"/>
                        </a:defRPr>
                      </a:lvl2pPr>
                      <a:lvl3pPr eaLnBrk="0" hangingPunct="0">
                        <a:spcBef>
                          <a:spcPct val="20000"/>
                        </a:spcBef>
                        <a:defRPr kumimoji="1" sz="2100">
                          <a:solidFill>
                            <a:schemeClr val="tx1"/>
                          </a:solidFill>
                          <a:latin typeface="Arial" charset="0"/>
                          <a:ea typeface="ＭＳ Ｐゴシック" pitchFamily="50" charset="-128"/>
                        </a:defRPr>
                      </a:lvl3pPr>
                      <a:lvl4pPr eaLnBrk="0" hangingPunct="0">
                        <a:spcBef>
                          <a:spcPct val="20000"/>
                        </a:spcBef>
                        <a:defRPr kumimoji="1" sz="1700">
                          <a:solidFill>
                            <a:schemeClr val="tx1"/>
                          </a:solidFill>
                          <a:latin typeface="Arial" charset="0"/>
                          <a:ea typeface="ＭＳ Ｐゴシック" pitchFamily="50" charset="-128"/>
                        </a:defRPr>
                      </a:lvl4pPr>
                      <a:lvl5pPr eaLnBrk="0" hangingPunct="0">
                        <a:spcBef>
                          <a:spcPct val="20000"/>
                        </a:spcBef>
                        <a:defRPr kumimoji="1" sz="1700">
                          <a:solidFill>
                            <a:schemeClr val="tx1"/>
                          </a:solidFill>
                          <a:latin typeface="Arial" charset="0"/>
                          <a:ea typeface="ＭＳ Ｐゴシック" pitchFamily="50" charset="-128"/>
                        </a:defRPr>
                      </a:lvl5pPr>
                      <a:lvl6pPr eaLnBrk="0" fontAlgn="base" hangingPunct="0">
                        <a:spcBef>
                          <a:spcPct val="20000"/>
                        </a:spcBef>
                        <a:spcAft>
                          <a:spcPct val="0"/>
                        </a:spcAft>
                        <a:defRPr kumimoji="1" sz="1700">
                          <a:solidFill>
                            <a:schemeClr val="tx1"/>
                          </a:solidFill>
                          <a:latin typeface="Arial" charset="0"/>
                          <a:ea typeface="ＭＳ Ｐゴシック" pitchFamily="50" charset="-128"/>
                        </a:defRPr>
                      </a:lvl6pPr>
                      <a:lvl7pPr eaLnBrk="0" fontAlgn="base" hangingPunct="0">
                        <a:spcBef>
                          <a:spcPct val="20000"/>
                        </a:spcBef>
                        <a:spcAft>
                          <a:spcPct val="0"/>
                        </a:spcAft>
                        <a:defRPr kumimoji="1" sz="1700">
                          <a:solidFill>
                            <a:schemeClr val="tx1"/>
                          </a:solidFill>
                          <a:latin typeface="Arial" charset="0"/>
                          <a:ea typeface="ＭＳ Ｐゴシック" pitchFamily="50" charset="-128"/>
                        </a:defRPr>
                      </a:lvl7pPr>
                      <a:lvl8pPr eaLnBrk="0" fontAlgn="base" hangingPunct="0">
                        <a:spcBef>
                          <a:spcPct val="20000"/>
                        </a:spcBef>
                        <a:spcAft>
                          <a:spcPct val="0"/>
                        </a:spcAft>
                        <a:defRPr kumimoji="1" sz="1700">
                          <a:solidFill>
                            <a:schemeClr val="tx1"/>
                          </a:solidFill>
                          <a:latin typeface="Arial" charset="0"/>
                          <a:ea typeface="ＭＳ Ｐゴシック" pitchFamily="50" charset="-128"/>
                        </a:defRPr>
                      </a:lvl8pPr>
                      <a:lvl9pPr eaLnBrk="0" fontAlgn="base" hangingPunct="0">
                        <a:spcBef>
                          <a:spcPct val="20000"/>
                        </a:spcBef>
                        <a:spcAft>
                          <a:spcPct val="0"/>
                        </a:spcAft>
                        <a:defRPr kumimoji="1" sz="1700">
                          <a:solidFill>
                            <a:schemeClr val="tx1"/>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5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2969" name="Text Box 25"/>
          <p:cNvSpPr txBox="1">
            <a:spLocks noChangeArrowheads="1"/>
          </p:cNvSpPr>
          <p:nvPr/>
        </p:nvSpPr>
        <p:spPr bwMode="auto">
          <a:xfrm>
            <a:off x="453000" y="1268760"/>
            <a:ext cx="9000000" cy="84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8900" indent="-88900" eaLnBrk="0" hangingPunct="0">
              <a:spcBef>
                <a:spcPct val="20000"/>
              </a:spcBef>
              <a:buChar char="•"/>
              <a:defRPr kumimoji="1" sz="3000">
                <a:solidFill>
                  <a:schemeClr val="tx1"/>
                </a:solidFill>
                <a:latin typeface="Arial" charset="0"/>
                <a:ea typeface="ＭＳ Ｐゴシック" charset="-128"/>
              </a:defRPr>
            </a:lvl1pPr>
            <a:lvl2pPr marL="700088" indent="-269875" eaLnBrk="0" hangingPunct="0">
              <a:spcBef>
                <a:spcPct val="20000"/>
              </a:spcBef>
              <a:buChar char="–"/>
              <a:defRPr kumimoji="1" sz="2600">
                <a:solidFill>
                  <a:schemeClr val="tx1"/>
                </a:solidFill>
                <a:latin typeface="Arial" charset="0"/>
                <a:ea typeface="ＭＳ Ｐゴシック" charset="-128"/>
              </a:defRPr>
            </a:lvl2pPr>
            <a:lvl3pPr marL="1076325" indent="-215900" eaLnBrk="0" hangingPunct="0">
              <a:spcBef>
                <a:spcPct val="20000"/>
              </a:spcBef>
              <a:buChar char="•"/>
              <a:defRPr kumimoji="1" sz="2300">
                <a:solidFill>
                  <a:schemeClr val="tx1"/>
                </a:solidFill>
                <a:latin typeface="Arial" charset="0"/>
                <a:ea typeface="ＭＳ Ｐゴシック" charset="-128"/>
              </a:defRPr>
            </a:lvl3pPr>
            <a:lvl4pPr marL="1506538" indent="-214313" eaLnBrk="0" hangingPunct="0">
              <a:spcBef>
                <a:spcPct val="20000"/>
              </a:spcBef>
              <a:buChar char="–"/>
              <a:defRPr kumimoji="1" sz="1900">
                <a:solidFill>
                  <a:schemeClr val="tx1"/>
                </a:solidFill>
                <a:latin typeface="Arial" charset="0"/>
                <a:ea typeface="ＭＳ Ｐゴシック" charset="-128"/>
              </a:defRPr>
            </a:lvl4pPr>
            <a:lvl5pPr marL="1936750" indent="-214313" eaLnBrk="0" hangingPunct="0">
              <a:spcBef>
                <a:spcPct val="20000"/>
              </a:spcBef>
              <a:buChar char="»"/>
              <a:defRPr kumimoji="1" sz="1900">
                <a:solidFill>
                  <a:schemeClr val="tx1"/>
                </a:solidFill>
                <a:latin typeface="Arial" charset="0"/>
                <a:ea typeface="ＭＳ Ｐゴシック" charset="-128"/>
              </a:defRPr>
            </a:lvl5pPr>
            <a:lvl6pPr marL="23939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8511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3083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7655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dirty="0"/>
              <a:t>１　何人も障害者を虐待してはならない旨の規定、障害者の虐待の防止に係る国等の責務規定、障害者虐待の</a:t>
            </a:r>
            <a:r>
              <a:rPr lang="ja-JP" altLang="en-US" sz="1400" dirty="0" smtClean="0"/>
              <a:t>早期</a:t>
            </a:r>
            <a:r>
              <a:rPr lang="en-US" altLang="ja-JP" sz="1400" dirty="0" smtClean="0"/>
              <a:t/>
            </a:r>
            <a:br>
              <a:rPr lang="en-US" altLang="ja-JP" sz="1400" dirty="0" smtClean="0"/>
            </a:br>
            <a:r>
              <a:rPr lang="ja-JP" altLang="en-US" sz="1400" dirty="0" smtClean="0"/>
              <a:t>発見</a:t>
            </a:r>
            <a:r>
              <a:rPr lang="ja-JP" altLang="en-US" sz="1400" dirty="0"/>
              <a:t>の努力義務規定を置く。</a:t>
            </a:r>
          </a:p>
          <a:p>
            <a:pPr eaLnBrk="1" hangingPunct="1">
              <a:spcBef>
                <a:spcPct val="50000"/>
              </a:spcBef>
              <a:buFontTx/>
              <a:buNone/>
            </a:pPr>
            <a:r>
              <a:rPr lang="ja-JP" altLang="en-US" sz="1400" dirty="0"/>
              <a:t>２　障害者虐待防止等に係る具体的スキームは次のとおり</a:t>
            </a:r>
          </a:p>
        </p:txBody>
      </p:sp>
      <p:sp>
        <p:nvSpPr>
          <p:cNvPr id="82990" name="Text Box 46"/>
          <p:cNvSpPr txBox="1">
            <a:spLocks noChangeArrowheads="1"/>
          </p:cNvSpPr>
          <p:nvPr/>
        </p:nvSpPr>
        <p:spPr bwMode="auto">
          <a:xfrm>
            <a:off x="453241" y="6073477"/>
            <a:ext cx="9000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eaLnBrk="0" hangingPunct="0">
              <a:spcBef>
                <a:spcPct val="20000"/>
              </a:spcBef>
              <a:buChar char="•"/>
              <a:defRPr kumimoji="1" sz="3000">
                <a:solidFill>
                  <a:schemeClr val="tx1"/>
                </a:solidFill>
                <a:latin typeface="Arial" charset="0"/>
                <a:ea typeface="ＭＳ Ｐゴシック" charset="-128"/>
              </a:defRPr>
            </a:lvl1pPr>
            <a:lvl2pPr marL="700088" indent="-269875" eaLnBrk="0" hangingPunct="0">
              <a:spcBef>
                <a:spcPct val="20000"/>
              </a:spcBef>
              <a:buChar char="–"/>
              <a:defRPr kumimoji="1" sz="2600">
                <a:solidFill>
                  <a:schemeClr val="tx1"/>
                </a:solidFill>
                <a:latin typeface="Arial" charset="0"/>
                <a:ea typeface="ＭＳ Ｐゴシック" charset="-128"/>
              </a:defRPr>
            </a:lvl2pPr>
            <a:lvl3pPr marL="1076325" indent="-215900" eaLnBrk="0" hangingPunct="0">
              <a:spcBef>
                <a:spcPct val="20000"/>
              </a:spcBef>
              <a:buChar char="•"/>
              <a:defRPr kumimoji="1" sz="2300">
                <a:solidFill>
                  <a:schemeClr val="tx1"/>
                </a:solidFill>
                <a:latin typeface="Arial" charset="0"/>
                <a:ea typeface="ＭＳ Ｐゴシック" charset="-128"/>
              </a:defRPr>
            </a:lvl3pPr>
            <a:lvl4pPr marL="1506538" indent="-214313" eaLnBrk="0" hangingPunct="0">
              <a:spcBef>
                <a:spcPct val="20000"/>
              </a:spcBef>
              <a:buChar char="–"/>
              <a:defRPr kumimoji="1" sz="1900">
                <a:solidFill>
                  <a:schemeClr val="tx1"/>
                </a:solidFill>
                <a:latin typeface="Arial" charset="0"/>
                <a:ea typeface="ＭＳ Ｐゴシック" charset="-128"/>
              </a:defRPr>
            </a:lvl4pPr>
            <a:lvl5pPr marL="1936750" indent="-214313" eaLnBrk="0" hangingPunct="0">
              <a:spcBef>
                <a:spcPct val="20000"/>
              </a:spcBef>
              <a:buChar char="»"/>
              <a:defRPr kumimoji="1" sz="1900">
                <a:solidFill>
                  <a:schemeClr val="tx1"/>
                </a:solidFill>
                <a:latin typeface="Arial" charset="0"/>
                <a:ea typeface="ＭＳ Ｐゴシック" charset="-128"/>
              </a:defRPr>
            </a:lvl5pPr>
            <a:lvl6pPr marL="23939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8511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3083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765550" indent="-214313"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marL="85725" indent="-85725" eaLnBrk="1" hangingPunct="1">
              <a:spcBef>
                <a:spcPct val="50000"/>
              </a:spcBef>
              <a:buFontTx/>
              <a:buNone/>
            </a:pPr>
            <a:r>
              <a:rPr lang="ja-JP" altLang="en-US" sz="1400" dirty="0"/>
              <a:t>３　就学する障害者、保育所等に通う障害者及び医療機関を利用する障害者に対する虐待への対応について、</a:t>
            </a:r>
            <a:r>
              <a:rPr lang="ja-JP" altLang="en-US" sz="1400" dirty="0" smtClean="0"/>
              <a:t>その</a:t>
            </a:r>
            <a:r>
              <a:rPr lang="en-US" altLang="ja-JP" sz="1400" dirty="0"/>
              <a:t/>
            </a:r>
            <a:br>
              <a:rPr lang="en-US" altLang="ja-JP" sz="1400" dirty="0"/>
            </a:br>
            <a:r>
              <a:rPr lang="ja-JP" altLang="en-US" sz="1400" dirty="0" smtClean="0"/>
              <a:t>防止</a:t>
            </a:r>
            <a:r>
              <a:rPr lang="ja-JP" altLang="en-US" sz="1400" dirty="0"/>
              <a:t>等のための措置の実施を学校の長、保育所等の長及び医療機関の管理者に義務付ける。</a:t>
            </a:r>
          </a:p>
        </p:txBody>
      </p:sp>
      <p:grpSp>
        <p:nvGrpSpPr>
          <p:cNvPr id="2" name="グループ化 1"/>
          <p:cNvGrpSpPr/>
          <p:nvPr/>
        </p:nvGrpSpPr>
        <p:grpSpPr>
          <a:xfrm>
            <a:off x="4087813" y="2287505"/>
            <a:ext cx="5402262" cy="952500"/>
            <a:chOff x="4087813" y="2420938"/>
            <a:chExt cx="5402262" cy="952500"/>
          </a:xfrm>
        </p:grpSpPr>
        <p:sp>
          <p:nvSpPr>
            <p:cNvPr id="82966" name="Text Box 22"/>
            <p:cNvSpPr txBox="1">
              <a:spLocks noChangeArrowheads="1"/>
            </p:cNvSpPr>
            <p:nvPr/>
          </p:nvSpPr>
          <p:spPr bwMode="auto">
            <a:xfrm>
              <a:off x="4087813" y="2420938"/>
              <a:ext cx="360362" cy="952500"/>
            </a:xfrm>
            <a:prstGeom prst="rect">
              <a:avLst/>
            </a:prstGeom>
            <a:solidFill>
              <a:srgbClr val="9999FF"/>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50000"/>
                </a:spcBef>
                <a:buFontTx/>
                <a:buNone/>
              </a:pPr>
              <a:r>
                <a:rPr lang="ja-JP" altLang="en-US" sz="1400" dirty="0"/>
                <a:t>虐待発見</a:t>
              </a:r>
            </a:p>
          </p:txBody>
        </p:sp>
        <p:sp>
          <p:nvSpPr>
            <p:cNvPr id="82967" name="Line 23"/>
            <p:cNvSpPr>
              <a:spLocks noChangeShapeType="1"/>
            </p:cNvSpPr>
            <p:nvPr/>
          </p:nvSpPr>
          <p:spPr bwMode="auto">
            <a:xfrm>
              <a:off x="4448187" y="2852738"/>
              <a:ext cx="7223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970" name="Rectangle 26"/>
            <p:cNvSpPr>
              <a:spLocks noChangeArrowheads="1"/>
            </p:cNvSpPr>
            <p:nvPr/>
          </p:nvSpPr>
          <p:spPr bwMode="auto">
            <a:xfrm>
              <a:off x="5459413" y="2421020"/>
              <a:ext cx="4030662" cy="935037"/>
            </a:xfrm>
            <a:prstGeom prst="rect">
              <a:avLst/>
            </a:prstGeom>
            <a:solidFill>
              <a:srgbClr val="FFFF99"/>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r>
                <a:rPr lang="ja-JP" altLang="en-US" sz="1400"/>
                <a:t>①事実確認</a:t>
              </a:r>
            </a:p>
            <a:p>
              <a:pPr eaLnBrk="1" hangingPunct="1">
                <a:spcBef>
                  <a:spcPct val="0"/>
                </a:spcBef>
                <a:buFontTx/>
                <a:buNone/>
              </a:pPr>
              <a:r>
                <a:rPr lang="ja-JP" altLang="en-US" sz="1400"/>
                <a:t>②措置（一時保護、後見審判請求）</a:t>
              </a:r>
            </a:p>
          </p:txBody>
        </p:sp>
        <p:sp>
          <p:nvSpPr>
            <p:cNvPr id="82973" name="Text Box 29"/>
            <p:cNvSpPr txBox="1">
              <a:spLocks noChangeArrowheads="1"/>
            </p:cNvSpPr>
            <p:nvPr/>
          </p:nvSpPr>
          <p:spPr bwMode="auto">
            <a:xfrm>
              <a:off x="4448185" y="2492375"/>
              <a:ext cx="866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a:t>通報</a:t>
              </a:r>
            </a:p>
          </p:txBody>
        </p:sp>
        <p:sp>
          <p:nvSpPr>
            <p:cNvPr id="82991" name="Rectangle 48"/>
            <p:cNvSpPr>
              <a:spLocks noChangeArrowheads="1"/>
            </p:cNvSpPr>
            <p:nvPr/>
          </p:nvSpPr>
          <p:spPr bwMode="auto">
            <a:xfrm>
              <a:off x="5170525" y="2421020"/>
              <a:ext cx="358775" cy="936625"/>
            </a:xfrm>
            <a:prstGeom prst="rect">
              <a:avLst/>
            </a:prstGeom>
            <a:solidFill>
              <a:srgbClr val="FFFF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0"/>
                </a:spcBef>
                <a:buFontTx/>
                <a:buNone/>
              </a:pPr>
              <a:r>
                <a:rPr lang="ja-JP" altLang="en-US" sz="1400"/>
                <a:t>市</a:t>
              </a:r>
            </a:p>
            <a:p>
              <a:pPr algn="ctr" eaLnBrk="1" hangingPunct="1">
                <a:spcBef>
                  <a:spcPct val="0"/>
                </a:spcBef>
                <a:buFontTx/>
                <a:buNone/>
              </a:pPr>
              <a:r>
                <a:rPr lang="ja-JP" altLang="en-US" sz="1400"/>
                <a:t>町</a:t>
              </a:r>
            </a:p>
            <a:p>
              <a:pPr algn="ctr" eaLnBrk="1" hangingPunct="1">
                <a:spcBef>
                  <a:spcPct val="0"/>
                </a:spcBef>
                <a:buFontTx/>
                <a:buNone/>
              </a:pPr>
              <a:r>
                <a:rPr lang="ja-JP" altLang="en-US" sz="1400"/>
                <a:t>村</a:t>
              </a:r>
            </a:p>
          </p:txBody>
        </p:sp>
      </p:grpSp>
      <p:grpSp>
        <p:nvGrpSpPr>
          <p:cNvPr id="3" name="グループ化 2"/>
          <p:cNvGrpSpPr/>
          <p:nvPr/>
        </p:nvGrpSpPr>
        <p:grpSpPr>
          <a:xfrm>
            <a:off x="4089443" y="3543540"/>
            <a:ext cx="5400653" cy="969959"/>
            <a:chOff x="4089443" y="3644904"/>
            <a:chExt cx="5400653" cy="969959"/>
          </a:xfrm>
        </p:grpSpPr>
        <p:sp>
          <p:nvSpPr>
            <p:cNvPr id="82972" name="Rectangle 28"/>
            <p:cNvSpPr>
              <a:spLocks noChangeArrowheads="1"/>
            </p:cNvSpPr>
            <p:nvPr/>
          </p:nvSpPr>
          <p:spPr bwMode="auto">
            <a:xfrm>
              <a:off x="6537346" y="3644904"/>
              <a:ext cx="2952750" cy="936625"/>
            </a:xfrm>
            <a:prstGeom prst="rect">
              <a:avLst/>
            </a:prstGeom>
            <a:solidFill>
              <a:srgbClr val="FF99CC"/>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r>
                <a:rPr lang="ja-JP" altLang="en-US" sz="1400"/>
                <a:t>①監督権限等の適切な行使</a:t>
              </a:r>
            </a:p>
            <a:p>
              <a:pPr eaLnBrk="1" hangingPunct="1">
                <a:spcBef>
                  <a:spcPct val="0"/>
                </a:spcBef>
                <a:buFontTx/>
                <a:buNone/>
              </a:pPr>
              <a:r>
                <a:rPr lang="ja-JP" altLang="en-US" sz="1400"/>
                <a:t>②措置等の公表</a:t>
              </a:r>
            </a:p>
          </p:txBody>
        </p:sp>
        <p:sp>
          <p:nvSpPr>
            <p:cNvPr id="82974" name="Line 30"/>
            <p:cNvSpPr>
              <a:spLocks noChangeShapeType="1"/>
            </p:cNvSpPr>
            <p:nvPr/>
          </p:nvSpPr>
          <p:spPr bwMode="auto">
            <a:xfrm>
              <a:off x="5529306" y="4148138"/>
              <a:ext cx="719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975" name="Text Box 31"/>
            <p:cNvSpPr txBox="1">
              <a:spLocks noChangeArrowheads="1"/>
            </p:cNvSpPr>
            <p:nvPr/>
          </p:nvSpPr>
          <p:spPr bwMode="auto">
            <a:xfrm>
              <a:off x="5529306" y="3789363"/>
              <a:ext cx="719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a:t>報告</a:t>
              </a:r>
            </a:p>
          </p:txBody>
        </p:sp>
        <p:sp>
          <p:nvSpPr>
            <p:cNvPr id="82976" name="Rectangle 32"/>
            <p:cNvSpPr>
              <a:spLocks noChangeArrowheads="1"/>
            </p:cNvSpPr>
            <p:nvPr/>
          </p:nvSpPr>
          <p:spPr bwMode="auto">
            <a:xfrm>
              <a:off x="5170525" y="3662369"/>
              <a:ext cx="358775" cy="9366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0"/>
                </a:spcBef>
                <a:buFontTx/>
                <a:buNone/>
              </a:pPr>
              <a:r>
                <a:rPr lang="ja-JP" altLang="en-US" sz="1400"/>
                <a:t>市</a:t>
              </a:r>
            </a:p>
            <a:p>
              <a:pPr algn="ctr" eaLnBrk="1" hangingPunct="1">
                <a:spcBef>
                  <a:spcPct val="0"/>
                </a:spcBef>
                <a:buFontTx/>
                <a:buNone/>
              </a:pPr>
              <a:r>
                <a:rPr lang="ja-JP" altLang="en-US" sz="1400"/>
                <a:t>町</a:t>
              </a:r>
            </a:p>
            <a:p>
              <a:pPr algn="ctr" eaLnBrk="1" hangingPunct="1">
                <a:spcBef>
                  <a:spcPct val="0"/>
                </a:spcBef>
                <a:buFontTx/>
                <a:buNone/>
              </a:pPr>
              <a:r>
                <a:rPr lang="ja-JP" altLang="en-US" sz="1400"/>
                <a:t>村</a:t>
              </a:r>
            </a:p>
          </p:txBody>
        </p:sp>
        <p:sp>
          <p:nvSpPr>
            <p:cNvPr id="82977" name="Text Box 33"/>
            <p:cNvSpPr txBox="1">
              <a:spLocks noChangeArrowheads="1"/>
            </p:cNvSpPr>
            <p:nvPr/>
          </p:nvSpPr>
          <p:spPr bwMode="auto">
            <a:xfrm>
              <a:off x="4448185" y="3789363"/>
              <a:ext cx="866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a:t>通報</a:t>
              </a:r>
            </a:p>
          </p:txBody>
        </p:sp>
        <p:sp>
          <p:nvSpPr>
            <p:cNvPr id="82980" name="Line 36"/>
            <p:cNvSpPr>
              <a:spLocks noChangeShapeType="1"/>
            </p:cNvSpPr>
            <p:nvPr/>
          </p:nvSpPr>
          <p:spPr bwMode="auto">
            <a:xfrm>
              <a:off x="4448187" y="4149725"/>
              <a:ext cx="7223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986" name="Text Box 42"/>
            <p:cNvSpPr txBox="1">
              <a:spLocks noChangeArrowheads="1"/>
            </p:cNvSpPr>
            <p:nvPr/>
          </p:nvSpPr>
          <p:spPr bwMode="auto">
            <a:xfrm>
              <a:off x="4089443" y="3662363"/>
              <a:ext cx="360363" cy="952500"/>
            </a:xfrm>
            <a:prstGeom prst="rect">
              <a:avLst/>
            </a:prstGeom>
            <a:solidFill>
              <a:srgbClr val="9999FF"/>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50000"/>
                </a:spcBef>
                <a:buFontTx/>
                <a:buNone/>
              </a:pPr>
              <a:r>
                <a:rPr lang="ja-JP" altLang="en-US" sz="1400"/>
                <a:t>虐待発見</a:t>
              </a:r>
            </a:p>
          </p:txBody>
        </p:sp>
        <p:sp>
          <p:nvSpPr>
            <p:cNvPr id="82992" name="Rectangle 49"/>
            <p:cNvSpPr>
              <a:spLocks noChangeArrowheads="1"/>
            </p:cNvSpPr>
            <p:nvPr/>
          </p:nvSpPr>
          <p:spPr bwMode="auto">
            <a:xfrm>
              <a:off x="6248443" y="3644904"/>
              <a:ext cx="360363" cy="936625"/>
            </a:xfrm>
            <a:prstGeom prst="rect">
              <a:avLst/>
            </a:prstGeom>
            <a:solidFill>
              <a:srgbClr val="FF99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0"/>
                </a:spcBef>
                <a:buFontTx/>
                <a:buNone/>
              </a:pPr>
              <a:r>
                <a:rPr lang="ja-JP" altLang="en-US" sz="1400"/>
                <a:t>都</a:t>
              </a:r>
            </a:p>
            <a:p>
              <a:pPr algn="ctr" eaLnBrk="1" hangingPunct="1">
                <a:spcBef>
                  <a:spcPct val="0"/>
                </a:spcBef>
                <a:buFontTx/>
                <a:buNone/>
              </a:pPr>
              <a:r>
                <a:rPr lang="ja-JP" altLang="en-US" sz="1400"/>
                <a:t>道</a:t>
              </a:r>
            </a:p>
            <a:p>
              <a:pPr algn="ctr" eaLnBrk="1" hangingPunct="1">
                <a:spcBef>
                  <a:spcPct val="0"/>
                </a:spcBef>
                <a:buFontTx/>
                <a:buNone/>
              </a:pPr>
              <a:r>
                <a:rPr lang="ja-JP" altLang="en-US" sz="1400"/>
                <a:t>府</a:t>
              </a:r>
            </a:p>
            <a:p>
              <a:pPr algn="ctr" eaLnBrk="1" hangingPunct="1">
                <a:spcBef>
                  <a:spcPct val="0"/>
                </a:spcBef>
                <a:buFontTx/>
                <a:buNone/>
              </a:pPr>
              <a:r>
                <a:rPr lang="ja-JP" altLang="en-US" sz="1400"/>
                <a:t>県</a:t>
              </a:r>
            </a:p>
          </p:txBody>
        </p:sp>
      </p:grpSp>
      <p:grpSp>
        <p:nvGrpSpPr>
          <p:cNvPr id="4" name="グループ化 3"/>
          <p:cNvGrpSpPr/>
          <p:nvPr/>
        </p:nvGrpSpPr>
        <p:grpSpPr>
          <a:xfrm>
            <a:off x="4090989" y="4736397"/>
            <a:ext cx="5399104" cy="1079500"/>
            <a:chOff x="4090989" y="4797425"/>
            <a:chExt cx="5399104" cy="1079500"/>
          </a:xfrm>
        </p:grpSpPr>
        <p:sp>
          <p:nvSpPr>
            <p:cNvPr id="82968" name="Rectangle 24"/>
            <p:cNvSpPr>
              <a:spLocks noChangeArrowheads="1"/>
            </p:cNvSpPr>
            <p:nvPr/>
          </p:nvSpPr>
          <p:spPr bwMode="auto">
            <a:xfrm>
              <a:off x="6248443" y="4797425"/>
              <a:ext cx="360363" cy="10795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0"/>
                </a:spcBef>
                <a:buFontTx/>
                <a:buNone/>
              </a:pPr>
              <a:r>
                <a:rPr lang="ja-JP" altLang="en-US" sz="1400"/>
                <a:t>都</a:t>
              </a:r>
            </a:p>
            <a:p>
              <a:pPr algn="ctr" eaLnBrk="1" hangingPunct="1">
                <a:spcBef>
                  <a:spcPct val="0"/>
                </a:spcBef>
                <a:buFontTx/>
                <a:buNone/>
              </a:pPr>
              <a:r>
                <a:rPr lang="ja-JP" altLang="en-US" sz="1400"/>
                <a:t>道</a:t>
              </a:r>
            </a:p>
            <a:p>
              <a:pPr algn="ctr" eaLnBrk="1" hangingPunct="1">
                <a:spcBef>
                  <a:spcPct val="0"/>
                </a:spcBef>
                <a:buFontTx/>
                <a:buNone/>
              </a:pPr>
              <a:r>
                <a:rPr lang="ja-JP" altLang="en-US" sz="1400"/>
                <a:t>府</a:t>
              </a:r>
            </a:p>
            <a:p>
              <a:pPr algn="ctr" eaLnBrk="1" hangingPunct="1">
                <a:spcBef>
                  <a:spcPct val="0"/>
                </a:spcBef>
                <a:buFontTx/>
                <a:buNone/>
              </a:pPr>
              <a:r>
                <a:rPr lang="ja-JP" altLang="en-US" sz="1400"/>
                <a:t>県</a:t>
              </a:r>
            </a:p>
          </p:txBody>
        </p:sp>
        <p:sp>
          <p:nvSpPr>
            <p:cNvPr id="82971" name="Rectangle 27"/>
            <p:cNvSpPr>
              <a:spLocks noChangeArrowheads="1"/>
            </p:cNvSpPr>
            <p:nvPr/>
          </p:nvSpPr>
          <p:spPr bwMode="auto">
            <a:xfrm>
              <a:off x="7545406" y="4797425"/>
              <a:ext cx="1944687" cy="1079500"/>
            </a:xfrm>
            <a:prstGeom prst="rect">
              <a:avLst/>
            </a:prstGeom>
            <a:solidFill>
              <a:srgbClr val="99CC00"/>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0"/>
                </a:spcBef>
                <a:buFontTx/>
                <a:buNone/>
              </a:pPr>
              <a:r>
                <a:rPr lang="ja-JP" altLang="en-US" sz="1400" dirty="0"/>
                <a:t>①監督権限等の適切</a:t>
              </a:r>
            </a:p>
            <a:p>
              <a:pPr eaLnBrk="1" hangingPunct="1">
                <a:spcBef>
                  <a:spcPct val="0"/>
                </a:spcBef>
                <a:buFontTx/>
                <a:buNone/>
              </a:pPr>
              <a:r>
                <a:rPr lang="ja-JP" altLang="en-US" sz="1400" dirty="0"/>
                <a:t>　 な行使</a:t>
              </a:r>
            </a:p>
            <a:p>
              <a:pPr eaLnBrk="1" hangingPunct="1">
                <a:spcBef>
                  <a:spcPct val="0"/>
                </a:spcBef>
                <a:buFontTx/>
                <a:buNone/>
              </a:pPr>
              <a:r>
                <a:rPr lang="ja-JP" altLang="en-US" sz="1400" dirty="0"/>
                <a:t>②措置等の公表</a:t>
              </a:r>
            </a:p>
          </p:txBody>
        </p:sp>
        <p:sp>
          <p:nvSpPr>
            <p:cNvPr id="82978" name="Rectangle 34"/>
            <p:cNvSpPr>
              <a:spLocks noChangeArrowheads="1"/>
            </p:cNvSpPr>
            <p:nvPr/>
          </p:nvSpPr>
          <p:spPr bwMode="auto">
            <a:xfrm>
              <a:off x="5170488" y="4886325"/>
              <a:ext cx="360362" cy="6302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0"/>
                </a:spcBef>
                <a:buFontTx/>
                <a:buNone/>
              </a:pPr>
              <a:r>
                <a:rPr lang="ja-JP" altLang="en-US" sz="1200"/>
                <a:t>市</a:t>
              </a:r>
            </a:p>
            <a:p>
              <a:pPr algn="ctr" eaLnBrk="1" hangingPunct="1">
                <a:spcBef>
                  <a:spcPct val="0"/>
                </a:spcBef>
                <a:buFontTx/>
                <a:buNone/>
              </a:pPr>
              <a:r>
                <a:rPr lang="ja-JP" altLang="en-US" sz="1200"/>
                <a:t>町</a:t>
              </a:r>
            </a:p>
            <a:p>
              <a:pPr algn="ctr" eaLnBrk="1" hangingPunct="1">
                <a:spcBef>
                  <a:spcPct val="0"/>
                </a:spcBef>
                <a:buFontTx/>
                <a:buNone/>
              </a:pPr>
              <a:r>
                <a:rPr lang="ja-JP" altLang="en-US" sz="1200"/>
                <a:t>村</a:t>
              </a:r>
            </a:p>
          </p:txBody>
        </p:sp>
        <p:sp>
          <p:nvSpPr>
            <p:cNvPr id="82979" name="Text Box 35"/>
            <p:cNvSpPr txBox="1">
              <a:spLocks noChangeArrowheads="1"/>
            </p:cNvSpPr>
            <p:nvPr/>
          </p:nvSpPr>
          <p:spPr bwMode="auto">
            <a:xfrm>
              <a:off x="4449797" y="4941888"/>
              <a:ext cx="720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a:t>通報</a:t>
              </a:r>
            </a:p>
          </p:txBody>
        </p:sp>
        <p:sp>
          <p:nvSpPr>
            <p:cNvPr id="82981" name="Line 37"/>
            <p:cNvSpPr>
              <a:spLocks noChangeShapeType="1"/>
            </p:cNvSpPr>
            <p:nvPr/>
          </p:nvSpPr>
          <p:spPr bwMode="auto">
            <a:xfrm>
              <a:off x="4448187" y="5300663"/>
              <a:ext cx="7223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982" name="Line 38"/>
            <p:cNvSpPr>
              <a:spLocks noChangeShapeType="1"/>
            </p:cNvSpPr>
            <p:nvPr/>
          </p:nvSpPr>
          <p:spPr bwMode="auto">
            <a:xfrm>
              <a:off x="4448185" y="5734050"/>
              <a:ext cx="18002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983" name="Text Box 39"/>
            <p:cNvSpPr txBox="1">
              <a:spLocks noChangeArrowheads="1"/>
            </p:cNvSpPr>
            <p:nvPr/>
          </p:nvSpPr>
          <p:spPr bwMode="auto">
            <a:xfrm>
              <a:off x="4448185" y="5373688"/>
              <a:ext cx="866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a:t>通報</a:t>
              </a:r>
            </a:p>
          </p:txBody>
        </p:sp>
        <p:sp>
          <p:nvSpPr>
            <p:cNvPr id="82984" name="Line 40"/>
            <p:cNvSpPr>
              <a:spLocks noChangeShapeType="1"/>
            </p:cNvSpPr>
            <p:nvPr/>
          </p:nvSpPr>
          <p:spPr bwMode="auto">
            <a:xfrm>
              <a:off x="5529306" y="5300663"/>
              <a:ext cx="719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985" name="Text Box 41"/>
            <p:cNvSpPr txBox="1">
              <a:spLocks noChangeArrowheads="1"/>
            </p:cNvSpPr>
            <p:nvPr/>
          </p:nvSpPr>
          <p:spPr bwMode="auto">
            <a:xfrm>
              <a:off x="5529306" y="4941888"/>
              <a:ext cx="719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a:t>通知</a:t>
              </a:r>
            </a:p>
          </p:txBody>
        </p:sp>
        <p:sp>
          <p:nvSpPr>
            <p:cNvPr id="82987" name="Text Box 43"/>
            <p:cNvSpPr txBox="1">
              <a:spLocks noChangeArrowheads="1"/>
            </p:cNvSpPr>
            <p:nvPr/>
          </p:nvSpPr>
          <p:spPr bwMode="auto">
            <a:xfrm>
              <a:off x="4090989" y="4886325"/>
              <a:ext cx="360362" cy="952500"/>
            </a:xfrm>
            <a:prstGeom prst="rect">
              <a:avLst/>
            </a:prstGeom>
            <a:solidFill>
              <a:srgbClr val="9999FF"/>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50000"/>
                </a:spcBef>
                <a:buFontTx/>
                <a:buNone/>
              </a:pPr>
              <a:r>
                <a:rPr lang="ja-JP" altLang="en-US" sz="1400" dirty="0"/>
                <a:t>虐待発見</a:t>
              </a:r>
            </a:p>
          </p:txBody>
        </p:sp>
        <p:sp>
          <p:nvSpPr>
            <p:cNvPr id="82988" name="Line 44"/>
            <p:cNvSpPr>
              <a:spLocks noChangeShapeType="1"/>
            </p:cNvSpPr>
            <p:nvPr/>
          </p:nvSpPr>
          <p:spPr bwMode="auto">
            <a:xfrm>
              <a:off x="6608807" y="5373688"/>
              <a:ext cx="719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989" name="Text Box 45"/>
            <p:cNvSpPr txBox="1">
              <a:spLocks noChangeArrowheads="1"/>
            </p:cNvSpPr>
            <p:nvPr/>
          </p:nvSpPr>
          <p:spPr bwMode="auto">
            <a:xfrm>
              <a:off x="6608807" y="5013325"/>
              <a:ext cx="719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eaLnBrk="1" hangingPunct="1">
                <a:spcBef>
                  <a:spcPct val="50000"/>
                </a:spcBef>
                <a:buFontTx/>
                <a:buNone/>
              </a:pPr>
              <a:r>
                <a:rPr lang="ja-JP" altLang="en-US" sz="1400"/>
                <a:t>報告</a:t>
              </a:r>
            </a:p>
          </p:txBody>
        </p:sp>
        <p:sp>
          <p:nvSpPr>
            <p:cNvPr id="82993" name="Rectangle 50"/>
            <p:cNvSpPr>
              <a:spLocks noChangeArrowheads="1"/>
            </p:cNvSpPr>
            <p:nvPr/>
          </p:nvSpPr>
          <p:spPr bwMode="auto">
            <a:xfrm>
              <a:off x="7327918" y="4797425"/>
              <a:ext cx="288925" cy="1079500"/>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000">
                  <a:solidFill>
                    <a:schemeClr val="tx1"/>
                  </a:solidFill>
                  <a:latin typeface="Arial" charset="0"/>
                  <a:ea typeface="ＭＳ Ｐゴシック" charset="-128"/>
                </a:defRPr>
              </a:lvl1pPr>
              <a:lvl2pPr marL="742950" indent="-285750" eaLnBrk="0" hangingPunct="0">
                <a:spcBef>
                  <a:spcPct val="20000"/>
                </a:spcBef>
                <a:buChar char="–"/>
                <a:defRPr kumimoji="1" sz="2600">
                  <a:solidFill>
                    <a:schemeClr val="tx1"/>
                  </a:solidFill>
                  <a:latin typeface="Arial" charset="0"/>
                  <a:ea typeface="ＭＳ Ｐゴシック" charset="-128"/>
                </a:defRPr>
              </a:lvl2pPr>
              <a:lvl3pPr marL="1143000" indent="-228600" eaLnBrk="0" hangingPunct="0">
                <a:spcBef>
                  <a:spcPct val="20000"/>
                </a:spcBef>
                <a:buChar char="•"/>
                <a:defRPr kumimoji="1" sz="2300">
                  <a:solidFill>
                    <a:schemeClr val="tx1"/>
                  </a:solidFill>
                  <a:latin typeface="Arial" charset="0"/>
                  <a:ea typeface="ＭＳ Ｐゴシック" charset="-128"/>
                </a:defRPr>
              </a:lvl3pPr>
              <a:lvl4pPr marL="1600200" indent="-228600" eaLnBrk="0" hangingPunct="0">
                <a:spcBef>
                  <a:spcPct val="20000"/>
                </a:spcBef>
                <a:buChar char="–"/>
                <a:defRPr kumimoji="1" sz="1900">
                  <a:solidFill>
                    <a:schemeClr val="tx1"/>
                  </a:solidFill>
                  <a:latin typeface="Arial" charset="0"/>
                  <a:ea typeface="ＭＳ Ｐゴシック" charset="-128"/>
                </a:defRPr>
              </a:lvl4pPr>
              <a:lvl5pPr marL="2057400" indent="-228600" eaLnBrk="0" hangingPunct="0">
                <a:spcBef>
                  <a:spcPct val="20000"/>
                </a:spcBef>
                <a:buChar char="»"/>
                <a:defRPr kumimoji="1" sz="19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charset="-128"/>
                </a:defRPr>
              </a:lvl9pPr>
            </a:lstStyle>
            <a:p>
              <a:pPr algn="ctr" eaLnBrk="1" hangingPunct="1">
                <a:spcBef>
                  <a:spcPct val="0"/>
                </a:spcBef>
                <a:buFontTx/>
                <a:buNone/>
              </a:pPr>
              <a:r>
                <a:rPr lang="ja-JP" altLang="en-US" sz="1400"/>
                <a:t>労</a:t>
              </a:r>
            </a:p>
            <a:p>
              <a:pPr algn="ctr" eaLnBrk="1" hangingPunct="1">
                <a:spcBef>
                  <a:spcPct val="0"/>
                </a:spcBef>
                <a:buFontTx/>
                <a:buNone/>
              </a:pPr>
              <a:r>
                <a:rPr lang="ja-JP" altLang="en-US" sz="1400"/>
                <a:t>働</a:t>
              </a:r>
            </a:p>
            <a:p>
              <a:pPr algn="ctr" eaLnBrk="1" hangingPunct="1">
                <a:spcBef>
                  <a:spcPct val="0"/>
                </a:spcBef>
                <a:buFontTx/>
                <a:buNone/>
              </a:pPr>
              <a:r>
                <a:rPr lang="ja-JP" altLang="en-US" sz="1400"/>
                <a:t>局</a:t>
              </a:r>
            </a:p>
          </p:txBody>
        </p:sp>
      </p:grpSp>
      <p:cxnSp>
        <p:nvCxnSpPr>
          <p:cNvPr id="34" name="直線コネクタ 33"/>
          <p:cNvCxnSpPr/>
          <p:nvPr/>
        </p:nvCxnSpPr>
        <p:spPr>
          <a:xfrm>
            <a:off x="-15000" y="575444"/>
            <a:ext cx="9936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93000" y="-620"/>
            <a:ext cx="9720000" cy="591002"/>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94549" tIns="47275" rIns="94549" bIns="47275" anchor="ctr"/>
          <a:lstStyle/>
          <a:p>
            <a:pPr algn="ctr">
              <a:spcBef>
                <a:spcPct val="0"/>
              </a:spcBef>
              <a:defRPr/>
            </a:pPr>
            <a:r>
              <a:rPr lang="ja-JP" altLang="en-US" sz="2200" dirty="0" smtClean="0">
                <a:solidFill>
                  <a:prstClr val="black"/>
                </a:solidFill>
                <a:latin typeface="+mn-ea"/>
              </a:rPr>
              <a:t>障害者</a:t>
            </a:r>
            <a:r>
              <a:rPr lang="ja-JP" altLang="en-US" sz="2200" dirty="0">
                <a:solidFill>
                  <a:prstClr val="black"/>
                </a:solidFill>
                <a:latin typeface="+mn-ea"/>
              </a:rPr>
              <a:t>虐待</a:t>
            </a:r>
            <a:r>
              <a:rPr lang="ja-JP" altLang="en-US" sz="2200" dirty="0" smtClean="0">
                <a:solidFill>
                  <a:prstClr val="black"/>
                </a:solidFill>
                <a:latin typeface="+mn-ea"/>
              </a:rPr>
              <a:t>の防止、障害者の養護者に対する支援等に関する法律の概要②</a:t>
            </a:r>
            <a:endParaRPr lang="ja-JP" altLang="en-US" sz="2200" dirty="0">
              <a:solidFill>
                <a:prstClr val="black"/>
              </a:solidFill>
              <a:latin typeface="+mn-ea"/>
            </a:endParaRPr>
          </a:p>
        </p:txBody>
      </p:sp>
      <p:sp>
        <p:nvSpPr>
          <p:cNvPr id="39" name="角丸四角形 38"/>
          <p:cNvSpPr/>
          <p:nvPr/>
        </p:nvSpPr>
        <p:spPr bwMode="auto">
          <a:xfrm>
            <a:off x="9542213" y="6510866"/>
            <a:ext cx="324000" cy="302511"/>
          </a:xfrm>
          <a:prstGeom prst="roundRect">
            <a:avLst>
              <a:gd name="adj" fmla="val 50000"/>
            </a:avLst>
          </a:prstGeom>
          <a:solidFill>
            <a:srgbClr val="B9EDFF"/>
          </a:solidFill>
          <a:ln>
            <a:noFill/>
            <a:headEnd type="none" w="med" len="med"/>
            <a:tailEnd type="none" w="med" len="med"/>
          </a:ln>
          <a:effectLst>
            <a:innerShdw blurRad="50800" dist="12700" dir="13500000">
              <a:prstClr val="black">
                <a:alpha val="50000"/>
              </a:prstClr>
            </a:innerShdw>
          </a:effectLst>
        </p:spPr>
        <p:style>
          <a:lnRef idx="2">
            <a:schemeClr val="accent3"/>
          </a:lnRef>
          <a:fillRef idx="1">
            <a:schemeClr val="lt1"/>
          </a:fillRef>
          <a:effectRef idx="0">
            <a:schemeClr val="accent3"/>
          </a:effectRef>
          <a:fontRef idx="minor">
            <a:schemeClr val="dk1"/>
          </a:fontRef>
        </p:style>
        <p:txBody>
          <a:bodyPr wrap="none" lIns="33211" tIns="33211" rIns="33211" bIns="33211"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lnSpc>
                <a:spcPct val="85000"/>
              </a:lnSpc>
              <a:defRPr/>
            </a:pPr>
            <a:fld id="{50BA943E-EDE8-4770-A1BA-CB812AD8FD6A}" type="slidenum">
              <a:rPr lang="en-US" altLang="ja-JP" sz="1292" spc="46"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8</a:t>
            </a:fld>
            <a:endParaRPr lang="en-US" altLang="ja-JP" sz="1292" spc="46"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860425"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860425"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860425"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860425"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860425"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860425"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635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99"/>
        </a:solidFill>
        <a:ln w="12700"/>
      </a:spPr>
      <a:bodyPr vert="horz" rtlCol="0" anchor="ctr"/>
      <a:lstStyle>
        <a:defPPr algn="ctr">
          <a:defRPr kumimoji="1" sz="11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99"/>
        </a:solidFill>
        <a:ln w="12700"/>
      </a:spPr>
      <a:bodyPr vert="horz" rtlCol="0" anchor="ctr"/>
      <a:lstStyle>
        <a:defPPr algn="ctr">
          <a:defRPr kumimoji="1" sz="11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Designs\BAMBOO2.POT</Template>
  <TotalTime>14304</TotalTime>
  <Words>7405</Words>
  <Application>Microsoft Office PowerPoint</Application>
  <PresentationFormat>A4 210 x 297 mm</PresentationFormat>
  <Paragraphs>1135</Paragraphs>
  <Slides>22</Slides>
  <Notes>10</Notes>
  <HiddenSlides>0</HiddenSlides>
  <MMClips>0</MMClips>
  <ScaleCrop>false</ScaleCrop>
  <HeadingPairs>
    <vt:vector size="6" baseType="variant">
      <vt:variant>
        <vt:lpstr>使用されているフォント</vt:lpstr>
      </vt:variant>
      <vt:variant>
        <vt:i4>13</vt:i4>
      </vt:variant>
      <vt:variant>
        <vt:lpstr>テーマ</vt:lpstr>
      </vt:variant>
      <vt:variant>
        <vt:i4>7</vt:i4>
      </vt:variant>
      <vt:variant>
        <vt:lpstr>スライド タイトル</vt:lpstr>
      </vt:variant>
      <vt:variant>
        <vt:i4>22</vt:i4>
      </vt:variant>
    </vt:vector>
  </HeadingPairs>
  <TitlesOfParts>
    <vt:vector size="42" baseType="lpstr">
      <vt:lpstr>HGPｺﾞｼｯｸM</vt:lpstr>
      <vt:lpstr>HGP創英角ｺﾞｼｯｸUB</vt:lpstr>
      <vt:lpstr>HGSｺﾞｼｯｸM</vt:lpstr>
      <vt:lpstr>ＭＳ Ｐゴシック</vt:lpstr>
      <vt:lpstr>ＭＳ Ｐ明朝</vt:lpstr>
      <vt:lpstr>ＭＳ ゴシック</vt:lpstr>
      <vt:lpstr>ＭＳ 明朝</vt:lpstr>
      <vt:lpstr>メイリオ</vt:lpstr>
      <vt:lpstr>Arial</vt:lpstr>
      <vt:lpstr>Calibri</vt:lpstr>
      <vt:lpstr>Century</vt:lpstr>
      <vt:lpstr>Times New Roman</vt:lpstr>
      <vt:lpstr>Wingdings</vt:lpstr>
      <vt:lpstr>標準デザイン</vt:lpstr>
      <vt:lpstr>23_標準デザイン</vt:lpstr>
      <vt:lpstr>22_標準デザイン</vt:lpstr>
      <vt:lpstr>9_Office テーマ</vt:lpstr>
      <vt:lpstr>Office ​​テーマ</vt:lpstr>
      <vt:lpstr>6_Office ​​テーマ</vt:lpstr>
      <vt:lpstr>7_Office ​​テーマ</vt:lpstr>
      <vt:lpstr>障害者虐待防止法の概要及び 富山県の現状について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障害者自立支援法の 施行に向けて</dc:title>
  <dc:creator>厚生労働省ネットワークシステム</dc:creator>
  <cp:lastModifiedBy>富山県</cp:lastModifiedBy>
  <cp:revision>405</cp:revision>
  <cp:lastPrinted>2020-03-25T05:00:42Z</cp:lastPrinted>
  <dcterms:created xsi:type="dcterms:W3CDTF">2005-11-11T01:11:30Z</dcterms:created>
  <dcterms:modified xsi:type="dcterms:W3CDTF">2020-06-17T06:47:13Z</dcterms:modified>
</cp:coreProperties>
</file>